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Default Extension="gif" ContentType="image/gif"/>
  <Override PartName="/ppt/diagrams/layout2.xml" ContentType="application/vnd.openxmlformats-officedocument.drawingml.diagramLayout+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316" r:id="rId2"/>
    <p:sldId id="317" r:id="rId3"/>
    <p:sldId id="318" r:id="rId4"/>
    <p:sldId id="319" r:id="rId5"/>
    <p:sldId id="320" r:id="rId6"/>
    <p:sldId id="321" r:id="rId7"/>
    <p:sldId id="322" r:id="rId8"/>
    <p:sldId id="323" r:id="rId9"/>
    <p:sldId id="324" r:id="rId10"/>
    <p:sldId id="325" r:id="rId11"/>
    <p:sldId id="326" r:id="rId12"/>
    <p:sldId id="327" r:id="rId13"/>
    <p:sldId id="328" r:id="rId14"/>
    <p:sldId id="329" r:id="rId15"/>
    <p:sldId id="330" r:id="rId16"/>
    <p:sldId id="331" r:id="rId17"/>
    <p:sldId id="332" r:id="rId18"/>
    <p:sldId id="333" r:id="rId19"/>
    <p:sldId id="334" r:id="rId20"/>
    <p:sldId id="335" r:id="rId21"/>
    <p:sldId id="336" r:id="rId22"/>
    <p:sldId id="337" r:id="rId23"/>
    <p:sldId id="338" r:id="rId24"/>
    <p:sldId id="339" r:id="rId25"/>
    <p:sldId id="340" r:id="rId26"/>
    <p:sldId id="341" r:id="rId27"/>
    <p:sldId id="342" r:id="rId28"/>
    <p:sldId id="343" r:id="rId29"/>
    <p:sldId id="344" r:id="rId30"/>
    <p:sldId id="345" r:id="rId31"/>
    <p:sldId id="346" r:id="rId32"/>
    <p:sldId id="347" r:id="rId33"/>
    <p:sldId id="348" r:id="rId34"/>
    <p:sldId id="349" r:id="rId35"/>
    <p:sldId id="350" r:id="rId36"/>
    <p:sldId id="351" r:id="rId37"/>
    <p:sldId id="352" r:id="rId38"/>
    <p:sldId id="353" r:id="rId39"/>
    <p:sldId id="354" r:id="rId40"/>
    <p:sldId id="355" r:id="rId41"/>
    <p:sldId id="356" r:id="rId42"/>
    <p:sldId id="357" r:id="rId43"/>
    <p:sldId id="358" r:id="rId44"/>
    <p:sldId id="359" r:id="rId45"/>
    <p:sldId id="360" r:id="rId46"/>
    <p:sldId id="361" r:id="rId47"/>
    <p:sldId id="362" r:id="rId48"/>
    <p:sldId id="363" r:id="rId49"/>
    <p:sldId id="364" r:id="rId50"/>
    <p:sldId id="365" r:id="rId51"/>
    <p:sldId id="366" r:id="rId52"/>
    <p:sldId id="367" r:id="rId53"/>
    <p:sldId id="368" r:id="rId54"/>
    <p:sldId id="369" r:id="rId55"/>
    <p:sldId id="370" r:id="rId56"/>
    <p:sldId id="371" r:id="rId57"/>
    <p:sldId id="372" r:id="rId5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5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551B90-B9F2-4026-81B8-6AF7C23F76CF}" type="doc">
      <dgm:prSet loTypeId="urn:microsoft.com/office/officeart/2005/8/layout/process4" loCatId="list" qsTypeId="urn:microsoft.com/office/officeart/2005/8/quickstyle/simple3" qsCatId="simple" csTypeId="urn:microsoft.com/office/officeart/2005/8/colors/colorful2" csCatId="colorful"/>
      <dgm:spPr/>
      <dgm:t>
        <a:bodyPr/>
        <a:lstStyle/>
        <a:p>
          <a:endParaRPr lang="el-GR"/>
        </a:p>
      </dgm:t>
    </dgm:pt>
    <dgm:pt modelId="{1621008B-2AA4-41C4-B2B5-98979EB07144}">
      <dgm:prSet/>
      <dgm:spPr/>
      <dgm:t>
        <a:bodyPr/>
        <a:lstStyle/>
        <a:p>
          <a:pPr rtl="0"/>
          <a:r>
            <a:rPr lang="el-GR" dirty="0" smtClean="0"/>
            <a:t>Ανεγείρονται </a:t>
          </a:r>
          <a:r>
            <a:rPr lang="el-GR" b="1" u="sng" dirty="0" smtClean="0"/>
            <a:t>λίθινοι</a:t>
          </a:r>
          <a:r>
            <a:rPr lang="el-GR" u="sng" dirty="0" smtClean="0"/>
            <a:t> </a:t>
          </a:r>
          <a:r>
            <a:rPr lang="el-GR" b="1" u="sng" dirty="0" smtClean="0"/>
            <a:t>ναοί</a:t>
          </a:r>
          <a:r>
            <a:rPr lang="el-GR" dirty="0" smtClean="0"/>
            <a:t> (οι πρώτοι μνημειακοί ναοί της ελληνικής αρχαιότητας).</a:t>
          </a:r>
          <a:endParaRPr lang="el-GR" dirty="0"/>
        </a:p>
      </dgm:t>
    </dgm:pt>
    <dgm:pt modelId="{90FBD563-7141-4B0F-A4FC-040FF1315E5E}" type="parTrans" cxnId="{B5CAE526-9464-4550-A02A-E88412C88320}">
      <dgm:prSet/>
      <dgm:spPr/>
      <dgm:t>
        <a:bodyPr/>
        <a:lstStyle/>
        <a:p>
          <a:endParaRPr lang="el-GR"/>
        </a:p>
      </dgm:t>
    </dgm:pt>
    <dgm:pt modelId="{6DDC5A6F-DAE8-4DC6-8809-AB523A38832C}" type="sibTrans" cxnId="{B5CAE526-9464-4550-A02A-E88412C88320}">
      <dgm:prSet/>
      <dgm:spPr/>
      <dgm:t>
        <a:bodyPr/>
        <a:lstStyle/>
        <a:p>
          <a:endParaRPr lang="el-GR"/>
        </a:p>
      </dgm:t>
    </dgm:pt>
    <dgm:pt modelId="{3CCBC086-7649-4428-A4DE-CA08E57BA2E7}">
      <dgm:prSet/>
      <dgm:spPr/>
      <dgm:t>
        <a:bodyPr/>
        <a:lstStyle/>
        <a:p>
          <a:pPr rtl="0"/>
          <a:r>
            <a:rPr lang="el-GR" dirty="0" smtClean="0"/>
            <a:t>Δημιουργούνται </a:t>
          </a:r>
          <a:r>
            <a:rPr lang="el-GR" b="1" u="sng" dirty="0" smtClean="0"/>
            <a:t>λίθινα</a:t>
          </a:r>
          <a:r>
            <a:rPr lang="el-GR" u="sng" dirty="0" smtClean="0"/>
            <a:t> </a:t>
          </a:r>
          <a:r>
            <a:rPr lang="el-GR" b="1" u="sng" dirty="0" smtClean="0"/>
            <a:t>αγάλματα</a:t>
          </a:r>
          <a:r>
            <a:rPr lang="el-GR" dirty="0" smtClean="0"/>
            <a:t> σε φυσικό και υπερφυσικό μέγεθος.</a:t>
          </a:r>
          <a:endParaRPr lang="el-GR" dirty="0"/>
        </a:p>
      </dgm:t>
    </dgm:pt>
    <dgm:pt modelId="{ADED215D-6692-42A1-9C4B-B9897E477FA5}" type="parTrans" cxnId="{5556B4DC-8B59-433B-B7BE-91932FBA5CDB}">
      <dgm:prSet/>
      <dgm:spPr/>
      <dgm:t>
        <a:bodyPr/>
        <a:lstStyle/>
        <a:p>
          <a:endParaRPr lang="el-GR"/>
        </a:p>
      </dgm:t>
    </dgm:pt>
    <dgm:pt modelId="{A0CC2BA5-7256-4502-BE1D-2B0BD91F711D}" type="sibTrans" cxnId="{5556B4DC-8B59-433B-B7BE-91932FBA5CDB}">
      <dgm:prSet/>
      <dgm:spPr/>
      <dgm:t>
        <a:bodyPr/>
        <a:lstStyle/>
        <a:p>
          <a:endParaRPr lang="el-GR"/>
        </a:p>
      </dgm:t>
    </dgm:pt>
    <dgm:pt modelId="{FE5D62AE-5A66-4EDB-9311-1DEF1C25FE10}">
      <dgm:prSet/>
      <dgm:spPr/>
      <dgm:t>
        <a:bodyPr/>
        <a:lstStyle/>
        <a:p>
          <a:pPr rtl="0"/>
          <a:r>
            <a:rPr lang="el-GR" dirty="0" smtClean="0"/>
            <a:t>Αξιοσημείωτη επίδραση </a:t>
          </a:r>
          <a:r>
            <a:rPr lang="el-GR" b="1" u="sng" dirty="0" smtClean="0"/>
            <a:t>ανατολικής</a:t>
          </a:r>
          <a:r>
            <a:rPr lang="el-GR" dirty="0" smtClean="0"/>
            <a:t> και </a:t>
          </a:r>
          <a:r>
            <a:rPr lang="el-GR" b="1" u="sng" dirty="0" smtClean="0"/>
            <a:t>Αιγυπτιακής</a:t>
          </a:r>
          <a:r>
            <a:rPr lang="el-GR" dirty="0" smtClean="0"/>
            <a:t> </a:t>
          </a:r>
          <a:r>
            <a:rPr lang="el-GR" b="1" u="sng" dirty="0" smtClean="0"/>
            <a:t>τέχνης.</a:t>
          </a:r>
          <a:endParaRPr lang="el-GR" b="1" u="sng" dirty="0"/>
        </a:p>
      </dgm:t>
    </dgm:pt>
    <dgm:pt modelId="{B6D49194-04C0-4AF5-9F15-F6011BA6B686}" type="parTrans" cxnId="{BC47E656-C88A-4C37-AFF5-3BDC3A014980}">
      <dgm:prSet/>
      <dgm:spPr/>
      <dgm:t>
        <a:bodyPr/>
        <a:lstStyle/>
        <a:p>
          <a:endParaRPr lang="el-GR"/>
        </a:p>
      </dgm:t>
    </dgm:pt>
    <dgm:pt modelId="{390E5A1E-D66B-454E-B68A-E5654419DB48}" type="sibTrans" cxnId="{BC47E656-C88A-4C37-AFF5-3BDC3A014980}">
      <dgm:prSet/>
      <dgm:spPr/>
      <dgm:t>
        <a:bodyPr/>
        <a:lstStyle/>
        <a:p>
          <a:endParaRPr lang="el-GR"/>
        </a:p>
      </dgm:t>
    </dgm:pt>
    <dgm:pt modelId="{407EB0B0-D03F-4C61-874A-90A8778AB6E8}" type="pres">
      <dgm:prSet presAssocID="{6E551B90-B9F2-4026-81B8-6AF7C23F76CF}" presName="Name0" presStyleCnt="0">
        <dgm:presLayoutVars>
          <dgm:dir/>
          <dgm:animLvl val="lvl"/>
          <dgm:resizeHandles val="exact"/>
        </dgm:presLayoutVars>
      </dgm:prSet>
      <dgm:spPr/>
      <dgm:t>
        <a:bodyPr/>
        <a:lstStyle/>
        <a:p>
          <a:endParaRPr lang="el-GR"/>
        </a:p>
      </dgm:t>
    </dgm:pt>
    <dgm:pt modelId="{68CD55C5-2529-4A32-B762-599B76234F99}" type="pres">
      <dgm:prSet presAssocID="{FE5D62AE-5A66-4EDB-9311-1DEF1C25FE10}" presName="boxAndChildren" presStyleCnt="0"/>
      <dgm:spPr/>
    </dgm:pt>
    <dgm:pt modelId="{F78A10F9-E8CF-4071-823E-7F7325DD3645}" type="pres">
      <dgm:prSet presAssocID="{FE5D62AE-5A66-4EDB-9311-1DEF1C25FE10}" presName="parentTextBox" presStyleLbl="node1" presStyleIdx="0" presStyleCnt="3"/>
      <dgm:spPr/>
      <dgm:t>
        <a:bodyPr/>
        <a:lstStyle/>
        <a:p>
          <a:endParaRPr lang="el-GR"/>
        </a:p>
      </dgm:t>
    </dgm:pt>
    <dgm:pt modelId="{DF9ED982-793F-45BC-BED0-13A7996614A6}" type="pres">
      <dgm:prSet presAssocID="{A0CC2BA5-7256-4502-BE1D-2B0BD91F711D}" presName="sp" presStyleCnt="0"/>
      <dgm:spPr/>
    </dgm:pt>
    <dgm:pt modelId="{BD64C639-2C87-4D8D-AEBA-F3AA2F18D281}" type="pres">
      <dgm:prSet presAssocID="{3CCBC086-7649-4428-A4DE-CA08E57BA2E7}" presName="arrowAndChildren" presStyleCnt="0"/>
      <dgm:spPr/>
    </dgm:pt>
    <dgm:pt modelId="{698514E6-0D1D-4773-B889-0B7892ABED1D}" type="pres">
      <dgm:prSet presAssocID="{3CCBC086-7649-4428-A4DE-CA08E57BA2E7}" presName="parentTextArrow" presStyleLbl="node1" presStyleIdx="1" presStyleCnt="3"/>
      <dgm:spPr/>
      <dgm:t>
        <a:bodyPr/>
        <a:lstStyle/>
        <a:p>
          <a:endParaRPr lang="el-GR"/>
        </a:p>
      </dgm:t>
    </dgm:pt>
    <dgm:pt modelId="{C88A653D-B152-495C-BC5A-2E98DEC7CB65}" type="pres">
      <dgm:prSet presAssocID="{6DDC5A6F-DAE8-4DC6-8809-AB523A38832C}" presName="sp" presStyleCnt="0"/>
      <dgm:spPr/>
    </dgm:pt>
    <dgm:pt modelId="{154EE5BD-EEBA-4E5D-84BD-0D73BA6AEB1F}" type="pres">
      <dgm:prSet presAssocID="{1621008B-2AA4-41C4-B2B5-98979EB07144}" presName="arrowAndChildren" presStyleCnt="0"/>
      <dgm:spPr/>
    </dgm:pt>
    <dgm:pt modelId="{79BF93BA-ACD4-4066-8F22-4CDA651916FA}" type="pres">
      <dgm:prSet presAssocID="{1621008B-2AA4-41C4-B2B5-98979EB07144}" presName="parentTextArrow" presStyleLbl="node1" presStyleIdx="2" presStyleCnt="3"/>
      <dgm:spPr/>
      <dgm:t>
        <a:bodyPr/>
        <a:lstStyle/>
        <a:p>
          <a:endParaRPr lang="el-GR"/>
        </a:p>
      </dgm:t>
    </dgm:pt>
  </dgm:ptLst>
  <dgm:cxnLst>
    <dgm:cxn modelId="{B5CAE526-9464-4550-A02A-E88412C88320}" srcId="{6E551B90-B9F2-4026-81B8-6AF7C23F76CF}" destId="{1621008B-2AA4-41C4-B2B5-98979EB07144}" srcOrd="0" destOrd="0" parTransId="{90FBD563-7141-4B0F-A4FC-040FF1315E5E}" sibTransId="{6DDC5A6F-DAE8-4DC6-8809-AB523A38832C}"/>
    <dgm:cxn modelId="{BC47E656-C88A-4C37-AFF5-3BDC3A014980}" srcId="{6E551B90-B9F2-4026-81B8-6AF7C23F76CF}" destId="{FE5D62AE-5A66-4EDB-9311-1DEF1C25FE10}" srcOrd="2" destOrd="0" parTransId="{B6D49194-04C0-4AF5-9F15-F6011BA6B686}" sibTransId="{390E5A1E-D66B-454E-B68A-E5654419DB48}"/>
    <dgm:cxn modelId="{33F676CB-ABAE-4CF2-9FA3-70634AF2CBFF}" type="presOf" srcId="{3CCBC086-7649-4428-A4DE-CA08E57BA2E7}" destId="{698514E6-0D1D-4773-B889-0B7892ABED1D}" srcOrd="0" destOrd="0" presId="urn:microsoft.com/office/officeart/2005/8/layout/process4"/>
    <dgm:cxn modelId="{F0BF0396-2943-4ADF-8B93-0DD860804CF0}" type="presOf" srcId="{6E551B90-B9F2-4026-81B8-6AF7C23F76CF}" destId="{407EB0B0-D03F-4C61-874A-90A8778AB6E8}" srcOrd="0" destOrd="0" presId="urn:microsoft.com/office/officeart/2005/8/layout/process4"/>
    <dgm:cxn modelId="{5556B4DC-8B59-433B-B7BE-91932FBA5CDB}" srcId="{6E551B90-B9F2-4026-81B8-6AF7C23F76CF}" destId="{3CCBC086-7649-4428-A4DE-CA08E57BA2E7}" srcOrd="1" destOrd="0" parTransId="{ADED215D-6692-42A1-9C4B-B9897E477FA5}" sibTransId="{A0CC2BA5-7256-4502-BE1D-2B0BD91F711D}"/>
    <dgm:cxn modelId="{4056604A-1A1E-40C7-903F-0D771BA0F1E3}" type="presOf" srcId="{FE5D62AE-5A66-4EDB-9311-1DEF1C25FE10}" destId="{F78A10F9-E8CF-4071-823E-7F7325DD3645}" srcOrd="0" destOrd="0" presId="urn:microsoft.com/office/officeart/2005/8/layout/process4"/>
    <dgm:cxn modelId="{39CF64C8-8969-4E03-BA50-E92F42B6A236}" type="presOf" srcId="{1621008B-2AA4-41C4-B2B5-98979EB07144}" destId="{79BF93BA-ACD4-4066-8F22-4CDA651916FA}" srcOrd="0" destOrd="0" presId="urn:microsoft.com/office/officeart/2005/8/layout/process4"/>
    <dgm:cxn modelId="{C37C9F39-CDAD-4619-B497-C714DD1F9364}" type="presParOf" srcId="{407EB0B0-D03F-4C61-874A-90A8778AB6E8}" destId="{68CD55C5-2529-4A32-B762-599B76234F99}" srcOrd="0" destOrd="0" presId="urn:microsoft.com/office/officeart/2005/8/layout/process4"/>
    <dgm:cxn modelId="{F51D22CE-7F0C-451F-926A-960F7171E212}" type="presParOf" srcId="{68CD55C5-2529-4A32-B762-599B76234F99}" destId="{F78A10F9-E8CF-4071-823E-7F7325DD3645}" srcOrd="0" destOrd="0" presId="urn:microsoft.com/office/officeart/2005/8/layout/process4"/>
    <dgm:cxn modelId="{E0BF31EC-18F2-4201-8451-063646E0AC05}" type="presParOf" srcId="{407EB0B0-D03F-4C61-874A-90A8778AB6E8}" destId="{DF9ED982-793F-45BC-BED0-13A7996614A6}" srcOrd="1" destOrd="0" presId="urn:microsoft.com/office/officeart/2005/8/layout/process4"/>
    <dgm:cxn modelId="{2992BF55-FB43-4DED-845E-54553DEF0F49}" type="presParOf" srcId="{407EB0B0-D03F-4C61-874A-90A8778AB6E8}" destId="{BD64C639-2C87-4D8D-AEBA-F3AA2F18D281}" srcOrd="2" destOrd="0" presId="urn:microsoft.com/office/officeart/2005/8/layout/process4"/>
    <dgm:cxn modelId="{186D9FC4-D23A-4691-823B-CBF142538C72}" type="presParOf" srcId="{BD64C639-2C87-4D8D-AEBA-F3AA2F18D281}" destId="{698514E6-0D1D-4773-B889-0B7892ABED1D}" srcOrd="0" destOrd="0" presId="urn:microsoft.com/office/officeart/2005/8/layout/process4"/>
    <dgm:cxn modelId="{EFD0BEAF-CC7F-49A8-BEC0-BCC02F498743}" type="presParOf" srcId="{407EB0B0-D03F-4C61-874A-90A8778AB6E8}" destId="{C88A653D-B152-495C-BC5A-2E98DEC7CB65}" srcOrd="3" destOrd="0" presId="urn:microsoft.com/office/officeart/2005/8/layout/process4"/>
    <dgm:cxn modelId="{3ACC56AC-5A23-4F07-A8E5-039278750440}" type="presParOf" srcId="{407EB0B0-D03F-4C61-874A-90A8778AB6E8}" destId="{154EE5BD-EEBA-4E5D-84BD-0D73BA6AEB1F}" srcOrd="4" destOrd="0" presId="urn:microsoft.com/office/officeart/2005/8/layout/process4"/>
    <dgm:cxn modelId="{541BCE4D-12AF-44EB-9886-B6DC952DF495}" type="presParOf" srcId="{154EE5BD-EEBA-4E5D-84BD-0D73BA6AEB1F}" destId="{79BF93BA-ACD4-4066-8F22-4CDA651916FA}" srcOrd="0" destOrd="0" presId="urn:microsoft.com/office/officeart/2005/8/layout/process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437F8A-50F8-4FF4-8172-1068965D903C}" type="doc">
      <dgm:prSet loTypeId="urn:microsoft.com/office/officeart/2005/8/layout/cycle1" loCatId="cycle" qsTypeId="urn:microsoft.com/office/officeart/2005/8/quickstyle/simple1" qsCatId="simple" csTypeId="urn:microsoft.com/office/officeart/2005/8/colors/colorful1" csCatId="colorful"/>
      <dgm:spPr/>
      <dgm:t>
        <a:bodyPr/>
        <a:lstStyle/>
        <a:p>
          <a:endParaRPr lang="el-GR"/>
        </a:p>
      </dgm:t>
    </dgm:pt>
    <dgm:pt modelId="{C6BAA4EF-F030-4B3D-83AE-43E445E60FC7}">
      <dgm:prSet/>
      <dgm:spPr/>
      <dgm:t>
        <a:bodyPr/>
        <a:lstStyle/>
        <a:p>
          <a:pPr rtl="0"/>
          <a:r>
            <a:rPr lang="el-GR" b="1" dirty="0" smtClean="0"/>
            <a:t>Μεταλλοτεχνία</a:t>
          </a:r>
          <a:endParaRPr lang="el-GR" dirty="0"/>
        </a:p>
      </dgm:t>
    </dgm:pt>
    <dgm:pt modelId="{15514DD2-2129-4031-8D6D-9A2466AC6D90}" type="parTrans" cxnId="{FDE70588-CFA5-45A1-8520-F0DD390C6F75}">
      <dgm:prSet/>
      <dgm:spPr/>
      <dgm:t>
        <a:bodyPr/>
        <a:lstStyle/>
        <a:p>
          <a:endParaRPr lang="el-GR"/>
        </a:p>
      </dgm:t>
    </dgm:pt>
    <dgm:pt modelId="{A72FE237-4F0C-46E4-B190-065124037554}" type="sibTrans" cxnId="{FDE70588-CFA5-45A1-8520-F0DD390C6F75}">
      <dgm:prSet/>
      <dgm:spPr/>
      <dgm:t>
        <a:bodyPr/>
        <a:lstStyle/>
        <a:p>
          <a:endParaRPr lang="el-GR"/>
        </a:p>
      </dgm:t>
    </dgm:pt>
    <dgm:pt modelId="{0E922807-4438-4C53-8E98-393C30CF4D5C}">
      <dgm:prSet/>
      <dgm:spPr/>
      <dgm:t>
        <a:bodyPr/>
        <a:lstStyle/>
        <a:p>
          <a:pPr rtl="0"/>
          <a:r>
            <a:rPr lang="el-GR" b="1" dirty="0" smtClean="0"/>
            <a:t>Μικροτεχνία</a:t>
          </a:r>
          <a:endParaRPr lang="el-GR" dirty="0"/>
        </a:p>
      </dgm:t>
    </dgm:pt>
    <dgm:pt modelId="{890586DA-FF43-4B98-A30F-20A571DF0E16}" type="parTrans" cxnId="{9B9F5BB9-47B9-4454-97A4-FF23E60B9FD9}">
      <dgm:prSet/>
      <dgm:spPr/>
      <dgm:t>
        <a:bodyPr/>
        <a:lstStyle/>
        <a:p>
          <a:endParaRPr lang="el-GR"/>
        </a:p>
      </dgm:t>
    </dgm:pt>
    <dgm:pt modelId="{D69221C1-01EA-4CC9-BB46-A2CF9F6538AB}" type="sibTrans" cxnId="{9B9F5BB9-47B9-4454-97A4-FF23E60B9FD9}">
      <dgm:prSet/>
      <dgm:spPr/>
      <dgm:t>
        <a:bodyPr/>
        <a:lstStyle/>
        <a:p>
          <a:endParaRPr lang="el-GR"/>
        </a:p>
      </dgm:t>
    </dgm:pt>
    <dgm:pt modelId="{99650BDF-AA97-45B7-8B34-21B02EF3BFB3}">
      <dgm:prSet/>
      <dgm:spPr/>
      <dgm:t>
        <a:bodyPr/>
        <a:lstStyle/>
        <a:p>
          <a:pPr rtl="0"/>
          <a:r>
            <a:rPr lang="el-GR" b="1" dirty="0" smtClean="0"/>
            <a:t>Πήλινα και χάλκινα ειδώλια.</a:t>
          </a:r>
          <a:endParaRPr lang="el-GR" dirty="0"/>
        </a:p>
      </dgm:t>
    </dgm:pt>
    <dgm:pt modelId="{24421B7C-563E-4B19-96EB-EE3358664A40}" type="parTrans" cxnId="{1739B492-87A2-4355-9C97-0472117A316A}">
      <dgm:prSet/>
      <dgm:spPr/>
      <dgm:t>
        <a:bodyPr/>
        <a:lstStyle/>
        <a:p>
          <a:endParaRPr lang="el-GR"/>
        </a:p>
      </dgm:t>
    </dgm:pt>
    <dgm:pt modelId="{F4DBCB3B-418F-49E4-8421-49C6665B742C}" type="sibTrans" cxnId="{1739B492-87A2-4355-9C97-0472117A316A}">
      <dgm:prSet/>
      <dgm:spPr/>
      <dgm:t>
        <a:bodyPr/>
        <a:lstStyle/>
        <a:p>
          <a:endParaRPr lang="el-GR"/>
        </a:p>
      </dgm:t>
    </dgm:pt>
    <dgm:pt modelId="{08863BE1-1C93-4805-9A07-AD90FBE8D767}" type="pres">
      <dgm:prSet presAssocID="{45437F8A-50F8-4FF4-8172-1068965D903C}" presName="cycle" presStyleCnt="0">
        <dgm:presLayoutVars>
          <dgm:dir/>
          <dgm:resizeHandles val="exact"/>
        </dgm:presLayoutVars>
      </dgm:prSet>
      <dgm:spPr/>
      <dgm:t>
        <a:bodyPr/>
        <a:lstStyle/>
        <a:p>
          <a:endParaRPr lang="el-GR"/>
        </a:p>
      </dgm:t>
    </dgm:pt>
    <dgm:pt modelId="{9CF902E5-AC4D-4C2B-A0B6-C25A28772088}" type="pres">
      <dgm:prSet presAssocID="{C6BAA4EF-F030-4B3D-83AE-43E445E60FC7}" presName="dummy" presStyleCnt="0"/>
      <dgm:spPr/>
    </dgm:pt>
    <dgm:pt modelId="{57588C3F-B45C-4EA4-B4B1-009317DDC5D8}" type="pres">
      <dgm:prSet presAssocID="{C6BAA4EF-F030-4B3D-83AE-43E445E60FC7}" presName="node" presStyleLbl="revTx" presStyleIdx="0" presStyleCnt="3">
        <dgm:presLayoutVars>
          <dgm:bulletEnabled val="1"/>
        </dgm:presLayoutVars>
      </dgm:prSet>
      <dgm:spPr/>
      <dgm:t>
        <a:bodyPr/>
        <a:lstStyle/>
        <a:p>
          <a:endParaRPr lang="el-GR"/>
        </a:p>
      </dgm:t>
    </dgm:pt>
    <dgm:pt modelId="{CF785798-D553-41E3-BB23-AD2897976F02}" type="pres">
      <dgm:prSet presAssocID="{A72FE237-4F0C-46E4-B190-065124037554}" presName="sibTrans" presStyleLbl="node1" presStyleIdx="0" presStyleCnt="3"/>
      <dgm:spPr/>
      <dgm:t>
        <a:bodyPr/>
        <a:lstStyle/>
        <a:p>
          <a:endParaRPr lang="el-GR"/>
        </a:p>
      </dgm:t>
    </dgm:pt>
    <dgm:pt modelId="{8A29C251-F873-4E14-A531-EC8795866B9F}" type="pres">
      <dgm:prSet presAssocID="{0E922807-4438-4C53-8E98-393C30CF4D5C}" presName="dummy" presStyleCnt="0"/>
      <dgm:spPr/>
    </dgm:pt>
    <dgm:pt modelId="{EC1EE972-1D69-493B-9B3D-6E3360B61CA2}" type="pres">
      <dgm:prSet presAssocID="{0E922807-4438-4C53-8E98-393C30CF4D5C}" presName="node" presStyleLbl="revTx" presStyleIdx="1" presStyleCnt="3">
        <dgm:presLayoutVars>
          <dgm:bulletEnabled val="1"/>
        </dgm:presLayoutVars>
      </dgm:prSet>
      <dgm:spPr/>
      <dgm:t>
        <a:bodyPr/>
        <a:lstStyle/>
        <a:p>
          <a:endParaRPr lang="el-GR"/>
        </a:p>
      </dgm:t>
    </dgm:pt>
    <dgm:pt modelId="{7C288D5D-3D92-4CEC-811F-E3250D623F9D}" type="pres">
      <dgm:prSet presAssocID="{D69221C1-01EA-4CC9-BB46-A2CF9F6538AB}" presName="sibTrans" presStyleLbl="node1" presStyleIdx="1" presStyleCnt="3"/>
      <dgm:spPr/>
      <dgm:t>
        <a:bodyPr/>
        <a:lstStyle/>
        <a:p>
          <a:endParaRPr lang="el-GR"/>
        </a:p>
      </dgm:t>
    </dgm:pt>
    <dgm:pt modelId="{AC90ECC0-31D3-47D0-AABA-AA8D2D157037}" type="pres">
      <dgm:prSet presAssocID="{99650BDF-AA97-45B7-8B34-21B02EF3BFB3}" presName="dummy" presStyleCnt="0"/>
      <dgm:spPr/>
    </dgm:pt>
    <dgm:pt modelId="{E62C22B3-8061-4235-8856-CA5F8234A291}" type="pres">
      <dgm:prSet presAssocID="{99650BDF-AA97-45B7-8B34-21B02EF3BFB3}" presName="node" presStyleLbl="revTx" presStyleIdx="2" presStyleCnt="3">
        <dgm:presLayoutVars>
          <dgm:bulletEnabled val="1"/>
        </dgm:presLayoutVars>
      </dgm:prSet>
      <dgm:spPr/>
      <dgm:t>
        <a:bodyPr/>
        <a:lstStyle/>
        <a:p>
          <a:endParaRPr lang="el-GR"/>
        </a:p>
      </dgm:t>
    </dgm:pt>
    <dgm:pt modelId="{5BAAA6AB-F721-427A-912A-5CF343EF1C45}" type="pres">
      <dgm:prSet presAssocID="{F4DBCB3B-418F-49E4-8421-49C6665B742C}" presName="sibTrans" presStyleLbl="node1" presStyleIdx="2" presStyleCnt="3"/>
      <dgm:spPr/>
      <dgm:t>
        <a:bodyPr/>
        <a:lstStyle/>
        <a:p>
          <a:endParaRPr lang="el-GR"/>
        </a:p>
      </dgm:t>
    </dgm:pt>
  </dgm:ptLst>
  <dgm:cxnLst>
    <dgm:cxn modelId="{9B9F5BB9-47B9-4454-97A4-FF23E60B9FD9}" srcId="{45437F8A-50F8-4FF4-8172-1068965D903C}" destId="{0E922807-4438-4C53-8E98-393C30CF4D5C}" srcOrd="1" destOrd="0" parTransId="{890586DA-FF43-4B98-A30F-20A571DF0E16}" sibTransId="{D69221C1-01EA-4CC9-BB46-A2CF9F6538AB}"/>
    <dgm:cxn modelId="{1739B492-87A2-4355-9C97-0472117A316A}" srcId="{45437F8A-50F8-4FF4-8172-1068965D903C}" destId="{99650BDF-AA97-45B7-8B34-21B02EF3BFB3}" srcOrd="2" destOrd="0" parTransId="{24421B7C-563E-4B19-96EB-EE3358664A40}" sibTransId="{F4DBCB3B-418F-49E4-8421-49C6665B742C}"/>
    <dgm:cxn modelId="{7AD12E8E-5A18-44AE-9B63-733D9D815684}" type="presOf" srcId="{0E922807-4438-4C53-8E98-393C30CF4D5C}" destId="{EC1EE972-1D69-493B-9B3D-6E3360B61CA2}" srcOrd="0" destOrd="0" presId="urn:microsoft.com/office/officeart/2005/8/layout/cycle1"/>
    <dgm:cxn modelId="{87F3B3C5-D71A-409B-B1FD-88A459BB8529}" type="presOf" srcId="{A72FE237-4F0C-46E4-B190-065124037554}" destId="{CF785798-D553-41E3-BB23-AD2897976F02}" srcOrd="0" destOrd="0" presId="urn:microsoft.com/office/officeart/2005/8/layout/cycle1"/>
    <dgm:cxn modelId="{C61558D7-B127-4126-BA0B-D70F1BD20600}" type="presOf" srcId="{F4DBCB3B-418F-49E4-8421-49C6665B742C}" destId="{5BAAA6AB-F721-427A-912A-5CF343EF1C45}" srcOrd="0" destOrd="0" presId="urn:microsoft.com/office/officeart/2005/8/layout/cycle1"/>
    <dgm:cxn modelId="{BE820500-F788-4EC7-AFD9-7DC86F66B01F}" type="presOf" srcId="{99650BDF-AA97-45B7-8B34-21B02EF3BFB3}" destId="{E62C22B3-8061-4235-8856-CA5F8234A291}" srcOrd="0" destOrd="0" presId="urn:microsoft.com/office/officeart/2005/8/layout/cycle1"/>
    <dgm:cxn modelId="{238CAF31-0E4D-4235-BBFB-0C4E14558A53}" type="presOf" srcId="{45437F8A-50F8-4FF4-8172-1068965D903C}" destId="{08863BE1-1C93-4805-9A07-AD90FBE8D767}" srcOrd="0" destOrd="0" presId="urn:microsoft.com/office/officeart/2005/8/layout/cycle1"/>
    <dgm:cxn modelId="{335417D2-504A-448D-84D4-AE7914438824}" type="presOf" srcId="{C6BAA4EF-F030-4B3D-83AE-43E445E60FC7}" destId="{57588C3F-B45C-4EA4-B4B1-009317DDC5D8}" srcOrd="0" destOrd="0" presId="urn:microsoft.com/office/officeart/2005/8/layout/cycle1"/>
    <dgm:cxn modelId="{FDE70588-CFA5-45A1-8520-F0DD390C6F75}" srcId="{45437F8A-50F8-4FF4-8172-1068965D903C}" destId="{C6BAA4EF-F030-4B3D-83AE-43E445E60FC7}" srcOrd="0" destOrd="0" parTransId="{15514DD2-2129-4031-8D6D-9A2466AC6D90}" sibTransId="{A72FE237-4F0C-46E4-B190-065124037554}"/>
    <dgm:cxn modelId="{DE756018-8DF7-43B7-9C83-E2498146375A}" type="presOf" srcId="{D69221C1-01EA-4CC9-BB46-A2CF9F6538AB}" destId="{7C288D5D-3D92-4CEC-811F-E3250D623F9D}" srcOrd="0" destOrd="0" presId="urn:microsoft.com/office/officeart/2005/8/layout/cycle1"/>
    <dgm:cxn modelId="{FED39F9D-DFF8-4FE9-BE23-56CB0483B1D5}" type="presParOf" srcId="{08863BE1-1C93-4805-9A07-AD90FBE8D767}" destId="{9CF902E5-AC4D-4C2B-A0B6-C25A28772088}" srcOrd="0" destOrd="0" presId="urn:microsoft.com/office/officeart/2005/8/layout/cycle1"/>
    <dgm:cxn modelId="{D051E0D4-84E8-41FE-AE9B-3FDF4F7D236C}" type="presParOf" srcId="{08863BE1-1C93-4805-9A07-AD90FBE8D767}" destId="{57588C3F-B45C-4EA4-B4B1-009317DDC5D8}" srcOrd="1" destOrd="0" presId="urn:microsoft.com/office/officeart/2005/8/layout/cycle1"/>
    <dgm:cxn modelId="{D679854F-FE5F-4C31-B2EC-9046666027CF}" type="presParOf" srcId="{08863BE1-1C93-4805-9A07-AD90FBE8D767}" destId="{CF785798-D553-41E3-BB23-AD2897976F02}" srcOrd="2" destOrd="0" presId="urn:microsoft.com/office/officeart/2005/8/layout/cycle1"/>
    <dgm:cxn modelId="{BA2B1912-1D87-49C3-AA5D-D4BF551CC8A2}" type="presParOf" srcId="{08863BE1-1C93-4805-9A07-AD90FBE8D767}" destId="{8A29C251-F873-4E14-A531-EC8795866B9F}" srcOrd="3" destOrd="0" presId="urn:microsoft.com/office/officeart/2005/8/layout/cycle1"/>
    <dgm:cxn modelId="{A627C40C-36FD-4C13-9E55-6C96995FED0F}" type="presParOf" srcId="{08863BE1-1C93-4805-9A07-AD90FBE8D767}" destId="{EC1EE972-1D69-493B-9B3D-6E3360B61CA2}" srcOrd="4" destOrd="0" presId="urn:microsoft.com/office/officeart/2005/8/layout/cycle1"/>
    <dgm:cxn modelId="{CA424CF6-3ED6-4E44-86F9-72A388D0907D}" type="presParOf" srcId="{08863BE1-1C93-4805-9A07-AD90FBE8D767}" destId="{7C288D5D-3D92-4CEC-811F-E3250D623F9D}" srcOrd="5" destOrd="0" presId="urn:microsoft.com/office/officeart/2005/8/layout/cycle1"/>
    <dgm:cxn modelId="{31B8ED2F-2C7D-4EA4-86EF-C988F2A17A65}" type="presParOf" srcId="{08863BE1-1C93-4805-9A07-AD90FBE8D767}" destId="{AC90ECC0-31D3-47D0-AABA-AA8D2D157037}" srcOrd="6" destOrd="0" presId="urn:microsoft.com/office/officeart/2005/8/layout/cycle1"/>
    <dgm:cxn modelId="{1E03F5BD-755E-4B6A-9921-3C365799DBE5}" type="presParOf" srcId="{08863BE1-1C93-4805-9A07-AD90FBE8D767}" destId="{E62C22B3-8061-4235-8856-CA5F8234A291}" srcOrd="7" destOrd="0" presId="urn:microsoft.com/office/officeart/2005/8/layout/cycle1"/>
    <dgm:cxn modelId="{83CF6C58-FEAE-4A78-AD6F-0C71A64DE824}" type="presParOf" srcId="{08863BE1-1C93-4805-9A07-AD90FBE8D767}" destId="{5BAAA6AB-F721-427A-912A-5CF343EF1C45}" srcOrd="8" destOrd="0" presId="urn:microsoft.com/office/officeart/2005/8/layout/cycle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78A10F9-E8CF-4071-823E-7F7325DD3645}">
      <dsp:nvSpPr>
        <dsp:cNvPr id="0" name=""/>
        <dsp:cNvSpPr/>
      </dsp:nvSpPr>
      <dsp:spPr>
        <a:xfrm>
          <a:off x="0" y="1951352"/>
          <a:ext cx="8784976" cy="640477"/>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r>
            <a:rPr lang="el-GR" sz="1900" kern="1200" dirty="0" smtClean="0"/>
            <a:t>Αξιοσημείωτη επίδραση </a:t>
          </a:r>
          <a:r>
            <a:rPr lang="el-GR" sz="1900" b="1" u="sng" kern="1200" dirty="0" smtClean="0"/>
            <a:t>ανατολικής</a:t>
          </a:r>
          <a:r>
            <a:rPr lang="el-GR" sz="1900" kern="1200" dirty="0" smtClean="0"/>
            <a:t> και </a:t>
          </a:r>
          <a:r>
            <a:rPr lang="el-GR" sz="1900" b="1" u="sng" kern="1200" dirty="0" smtClean="0"/>
            <a:t>Αιγυπτιακής</a:t>
          </a:r>
          <a:r>
            <a:rPr lang="el-GR" sz="1900" kern="1200" dirty="0" smtClean="0"/>
            <a:t> </a:t>
          </a:r>
          <a:r>
            <a:rPr lang="el-GR" sz="1900" b="1" u="sng" kern="1200" dirty="0" smtClean="0"/>
            <a:t>τέχνης.</a:t>
          </a:r>
          <a:endParaRPr lang="el-GR" sz="1900" b="1" u="sng" kern="1200" dirty="0"/>
        </a:p>
      </dsp:txBody>
      <dsp:txXfrm>
        <a:off x="0" y="1951352"/>
        <a:ext cx="8784976" cy="640477"/>
      </dsp:txXfrm>
    </dsp:sp>
    <dsp:sp modelId="{698514E6-0D1D-4773-B889-0B7892ABED1D}">
      <dsp:nvSpPr>
        <dsp:cNvPr id="0" name=""/>
        <dsp:cNvSpPr/>
      </dsp:nvSpPr>
      <dsp:spPr>
        <a:xfrm rot="10800000">
          <a:off x="0" y="975905"/>
          <a:ext cx="8784976" cy="985054"/>
        </a:xfrm>
        <a:prstGeom prst="upArrowCallout">
          <a:avLst/>
        </a:prstGeom>
        <a:gradFill rotWithShape="0">
          <a:gsLst>
            <a:gs pos="0">
              <a:schemeClr val="accent2">
                <a:hueOff val="2340759"/>
                <a:satOff val="-2919"/>
                <a:lumOff val="686"/>
                <a:alphaOff val="0"/>
                <a:tint val="50000"/>
                <a:satMod val="300000"/>
              </a:schemeClr>
            </a:gs>
            <a:gs pos="35000">
              <a:schemeClr val="accent2">
                <a:hueOff val="2340759"/>
                <a:satOff val="-2919"/>
                <a:lumOff val="686"/>
                <a:alphaOff val="0"/>
                <a:tint val="37000"/>
                <a:satMod val="300000"/>
              </a:schemeClr>
            </a:gs>
            <a:gs pos="100000">
              <a:schemeClr val="accent2">
                <a:hueOff val="2340759"/>
                <a:satOff val="-2919"/>
                <a:lumOff val="68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r>
            <a:rPr lang="el-GR" sz="1900" kern="1200" dirty="0" smtClean="0"/>
            <a:t>Δημιουργούνται </a:t>
          </a:r>
          <a:r>
            <a:rPr lang="el-GR" sz="1900" b="1" u="sng" kern="1200" dirty="0" smtClean="0"/>
            <a:t>λίθινα</a:t>
          </a:r>
          <a:r>
            <a:rPr lang="el-GR" sz="1900" u="sng" kern="1200" dirty="0" smtClean="0"/>
            <a:t> </a:t>
          </a:r>
          <a:r>
            <a:rPr lang="el-GR" sz="1900" b="1" u="sng" kern="1200" dirty="0" smtClean="0"/>
            <a:t>αγάλματα</a:t>
          </a:r>
          <a:r>
            <a:rPr lang="el-GR" sz="1900" kern="1200" dirty="0" smtClean="0"/>
            <a:t> σε φυσικό και υπερφυσικό μέγεθος.</a:t>
          </a:r>
          <a:endParaRPr lang="el-GR" sz="1900" kern="1200" dirty="0"/>
        </a:p>
      </dsp:txBody>
      <dsp:txXfrm rot="10800000">
        <a:off x="0" y="975905"/>
        <a:ext cx="8784976" cy="985054"/>
      </dsp:txXfrm>
    </dsp:sp>
    <dsp:sp modelId="{79BF93BA-ACD4-4066-8F22-4CDA651916FA}">
      <dsp:nvSpPr>
        <dsp:cNvPr id="0" name=""/>
        <dsp:cNvSpPr/>
      </dsp:nvSpPr>
      <dsp:spPr>
        <a:xfrm rot="10800000">
          <a:off x="0" y="458"/>
          <a:ext cx="8784976" cy="985054"/>
        </a:xfrm>
        <a:prstGeom prst="upArrowCallout">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r>
            <a:rPr lang="el-GR" sz="1900" kern="1200" dirty="0" smtClean="0"/>
            <a:t>Ανεγείρονται </a:t>
          </a:r>
          <a:r>
            <a:rPr lang="el-GR" sz="1900" b="1" u="sng" kern="1200" dirty="0" smtClean="0"/>
            <a:t>λίθινοι</a:t>
          </a:r>
          <a:r>
            <a:rPr lang="el-GR" sz="1900" u="sng" kern="1200" dirty="0" smtClean="0"/>
            <a:t> </a:t>
          </a:r>
          <a:r>
            <a:rPr lang="el-GR" sz="1900" b="1" u="sng" kern="1200" dirty="0" smtClean="0"/>
            <a:t>ναοί</a:t>
          </a:r>
          <a:r>
            <a:rPr lang="el-GR" sz="1900" kern="1200" dirty="0" smtClean="0"/>
            <a:t> (οι πρώτοι μνημειακοί ναοί της ελληνικής αρχαιότητας).</a:t>
          </a:r>
          <a:endParaRPr lang="el-GR" sz="1900" kern="1200" dirty="0"/>
        </a:p>
      </dsp:txBody>
      <dsp:txXfrm rot="10800000">
        <a:off x="0" y="458"/>
        <a:ext cx="8784976" cy="985054"/>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7588C3F-B45C-4EA4-B4B1-009317DDC5D8}">
      <dsp:nvSpPr>
        <dsp:cNvPr id="0" name=""/>
        <dsp:cNvSpPr/>
      </dsp:nvSpPr>
      <dsp:spPr>
        <a:xfrm>
          <a:off x="4770372" y="377072"/>
          <a:ext cx="1924794" cy="1924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rtl="0">
            <a:lnSpc>
              <a:spcPct val="90000"/>
            </a:lnSpc>
            <a:spcBef>
              <a:spcPct val="0"/>
            </a:spcBef>
            <a:spcAft>
              <a:spcPct val="35000"/>
            </a:spcAft>
          </a:pPr>
          <a:r>
            <a:rPr lang="el-GR" sz="2200" b="1" kern="1200" dirty="0" smtClean="0"/>
            <a:t>Μεταλλοτεχνία</a:t>
          </a:r>
          <a:endParaRPr lang="el-GR" sz="2200" kern="1200" dirty="0"/>
        </a:p>
      </dsp:txBody>
      <dsp:txXfrm>
        <a:off x="4770372" y="377072"/>
        <a:ext cx="1924794" cy="1924794"/>
      </dsp:txXfrm>
    </dsp:sp>
    <dsp:sp modelId="{CF785798-D553-41E3-BB23-AD2897976F02}">
      <dsp:nvSpPr>
        <dsp:cNvPr id="0" name=""/>
        <dsp:cNvSpPr/>
      </dsp:nvSpPr>
      <dsp:spPr>
        <a:xfrm>
          <a:off x="1839917" y="-1277"/>
          <a:ext cx="4549765" cy="4549765"/>
        </a:xfrm>
        <a:prstGeom prst="circularArrow">
          <a:avLst>
            <a:gd name="adj1" fmla="val 8250"/>
            <a:gd name="adj2" fmla="val 576210"/>
            <a:gd name="adj3" fmla="val 2963432"/>
            <a:gd name="adj4" fmla="val 52006"/>
            <a:gd name="adj5" fmla="val 9624"/>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1EE972-1D69-493B-9B3D-6E3360B61CA2}">
      <dsp:nvSpPr>
        <dsp:cNvPr id="0" name=""/>
        <dsp:cNvSpPr/>
      </dsp:nvSpPr>
      <dsp:spPr>
        <a:xfrm>
          <a:off x="3152402" y="3179477"/>
          <a:ext cx="1924794" cy="1924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rtl="0">
            <a:lnSpc>
              <a:spcPct val="90000"/>
            </a:lnSpc>
            <a:spcBef>
              <a:spcPct val="0"/>
            </a:spcBef>
            <a:spcAft>
              <a:spcPct val="35000"/>
            </a:spcAft>
          </a:pPr>
          <a:r>
            <a:rPr lang="el-GR" sz="2200" b="1" kern="1200" dirty="0" smtClean="0"/>
            <a:t>Μικροτεχνία</a:t>
          </a:r>
          <a:endParaRPr lang="el-GR" sz="2200" kern="1200" dirty="0"/>
        </a:p>
      </dsp:txBody>
      <dsp:txXfrm>
        <a:off x="3152402" y="3179477"/>
        <a:ext cx="1924794" cy="1924794"/>
      </dsp:txXfrm>
    </dsp:sp>
    <dsp:sp modelId="{7C288D5D-3D92-4CEC-811F-E3250D623F9D}">
      <dsp:nvSpPr>
        <dsp:cNvPr id="0" name=""/>
        <dsp:cNvSpPr/>
      </dsp:nvSpPr>
      <dsp:spPr>
        <a:xfrm>
          <a:off x="1839917" y="-1277"/>
          <a:ext cx="4549765" cy="4549765"/>
        </a:xfrm>
        <a:prstGeom prst="circularArrow">
          <a:avLst>
            <a:gd name="adj1" fmla="val 8250"/>
            <a:gd name="adj2" fmla="val 576210"/>
            <a:gd name="adj3" fmla="val 10171784"/>
            <a:gd name="adj4" fmla="val 7260358"/>
            <a:gd name="adj5" fmla="val 9624"/>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2C22B3-8061-4235-8856-CA5F8234A291}">
      <dsp:nvSpPr>
        <dsp:cNvPr id="0" name=""/>
        <dsp:cNvSpPr/>
      </dsp:nvSpPr>
      <dsp:spPr>
        <a:xfrm>
          <a:off x="1534433" y="377072"/>
          <a:ext cx="1924794" cy="1924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rtl="0">
            <a:lnSpc>
              <a:spcPct val="90000"/>
            </a:lnSpc>
            <a:spcBef>
              <a:spcPct val="0"/>
            </a:spcBef>
            <a:spcAft>
              <a:spcPct val="35000"/>
            </a:spcAft>
          </a:pPr>
          <a:r>
            <a:rPr lang="el-GR" sz="2200" b="1" kern="1200" dirty="0" smtClean="0"/>
            <a:t>Πήλινα και χάλκινα ειδώλια.</a:t>
          </a:r>
          <a:endParaRPr lang="el-GR" sz="2200" kern="1200" dirty="0"/>
        </a:p>
      </dsp:txBody>
      <dsp:txXfrm>
        <a:off x="1534433" y="377072"/>
        <a:ext cx="1924794" cy="1924794"/>
      </dsp:txXfrm>
    </dsp:sp>
    <dsp:sp modelId="{5BAAA6AB-F721-427A-912A-5CF343EF1C45}">
      <dsp:nvSpPr>
        <dsp:cNvPr id="0" name=""/>
        <dsp:cNvSpPr/>
      </dsp:nvSpPr>
      <dsp:spPr>
        <a:xfrm>
          <a:off x="1839917" y="-1277"/>
          <a:ext cx="4549765" cy="4549765"/>
        </a:xfrm>
        <a:prstGeom prst="circularArrow">
          <a:avLst>
            <a:gd name="adj1" fmla="val 8250"/>
            <a:gd name="adj2" fmla="val 576210"/>
            <a:gd name="adj3" fmla="val 16856325"/>
            <a:gd name="adj4" fmla="val 14967465"/>
            <a:gd name="adj5" fmla="val 9624"/>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1E3EBB-7B3F-448F-9970-16A970FBC910}" type="datetimeFigureOut">
              <a:rPr lang="el-GR" smtClean="0"/>
              <a:pPr/>
              <a:t>15/1/2014</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480729-401F-4488-93F0-2DE96A0AF1EF}"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 Θέση εικόνας διαφάνειας"/>
          <p:cNvSpPr>
            <a:spLocks noGrp="1" noRot="1" noChangeAspect="1" noTextEdit="1"/>
          </p:cNvSpPr>
          <p:nvPr>
            <p:ph type="sldImg"/>
          </p:nvPr>
        </p:nvSpPr>
        <p:spPr>
          <a:ln/>
        </p:spPr>
      </p:sp>
      <p:sp>
        <p:nvSpPr>
          <p:cNvPr id="71683" name="2 - Θέση σημειώσεων"/>
          <p:cNvSpPr>
            <a:spLocks noGrp="1"/>
          </p:cNvSpPr>
          <p:nvPr>
            <p:ph type="body" idx="1"/>
          </p:nvPr>
        </p:nvSpPr>
        <p:spPr>
          <a:noFill/>
          <a:ln/>
        </p:spPr>
        <p:txBody>
          <a:bodyPr/>
          <a:lstStyle/>
          <a:p>
            <a:pPr eaLnBrk="1" hangingPunct="1"/>
            <a:endParaRPr lang="el-GR" smtClean="0"/>
          </a:p>
        </p:txBody>
      </p:sp>
      <p:sp>
        <p:nvSpPr>
          <p:cNvPr id="71684" name="3 - Θέση αριθμού διαφάνειας"/>
          <p:cNvSpPr>
            <a:spLocks noGrp="1"/>
          </p:cNvSpPr>
          <p:nvPr>
            <p:ph type="sldNum" sz="quarter" idx="5"/>
          </p:nvPr>
        </p:nvSpPr>
        <p:spPr>
          <a:noFill/>
        </p:spPr>
        <p:txBody>
          <a:bodyPr/>
          <a:lstStyle/>
          <a:p>
            <a:fld id="{1D5D21A7-B706-44A1-BF27-397247D0FE56}" type="slidenum">
              <a:rPr lang="el-GR" smtClean="0"/>
              <a:pPr/>
              <a:t>1</a:t>
            </a:fld>
            <a:endParaRPr lang="el-G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pPr>
              <a:defRPr/>
            </a:pPr>
            <a:fld id="{D300293E-C932-4839-B16C-00720A0DAAD2}" type="slidenum">
              <a:rPr lang="el-GR" smtClean="0"/>
              <a:pPr>
                <a:defRPr/>
              </a:pPr>
              <a:t>10</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pPr>
              <a:defRPr/>
            </a:pPr>
            <a:fld id="{D300293E-C932-4839-B16C-00720A0DAAD2}" type="slidenum">
              <a:rPr lang="el-GR" smtClean="0"/>
              <a:pPr>
                <a:defRPr/>
              </a:pPr>
              <a:t>11</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pPr>
              <a:defRPr/>
            </a:pPr>
            <a:fld id="{D300293E-C932-4839-B16C-00720A0DAAD2}" type="slidenum">
              <a:rPr lang="el-GR" smtClean="0"/>
              <a:pPr>
                <a:defRPr/>
              </a:pPr>
              <a:t>12</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1 - Θέση εικόνας διαφάνειας"/>
          <p:cNvSpPr>
            <a:spLocks noGrp="1" noRot="1" noChangeAspect="1" noTextEdit="1"/>
          </p:cNvSpPr>
          <p:nvPr>
            <p:ph type="sldImg"/>
          </p:nvPr>
        </p:nvSpPr>
        <p:spPr>
          <a:ln/>
        </p:spPr>
      </p:sp>
      <p:sp>
        <p:nvSpPr>
          <p:cNvPr id="80899" name="2 - Θέση σημειώσεων"/>
          <p:cNvSpPr>
            <a:spLocks noGrp="1"/>
          </p:cNvSpPr>
          <p:nvPr>
            <p:ph type="body" idx="1"/>
          </p:nvPr>
        </p:nvSpPr>
        <p:spPr>
          <a:noFill/>
          <a:ln/>
        </p:spPr>
        <p:txBody>
          <a:bodyPr/>
          <a:lstStyle/>
          <a:p>
            <a:pPr eaLnBrk="1" hangingPunct="1"/>
            <a:endParaRPr lang="el-GR" smtClean="0"/>
          </a:p>
        </p:txBody>
      </p:sp>
      <p:sp>
        <p:nvSpPr>
          <p:cNvPr id="80900" name="3 - Θέση αριθμού διαφάνειας"/>
          <p:cNvSpPr>
            <a:spLocks noGrp="1"/>
          </p:cNvSpPr>
          <p:nvPr>
            <p:ph type="sldNum" sz="quarter" idx="5"/>
          </p:nvPr>
        </p:nvSpPr>
        <p:spPr>
          <a:noFill/>
        </p:spPr>
        <p:txBody>
          <a:bodyPr/>
          <a:lstStyle/>
          <a:p>
            <a:fld id="{7BD2F11B-5C04-4ADA-BDA6-77A143FA5C95}" type="slidenum">
              <a:rPr lang="el-GR" smtClean="0"/>
              <a:pPr/>
              <a:t>13</a:t>
            </a:fld>
            <a:endParaRPr lang="el-G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9BB0CCA8-6D92-4575-8B4C-4C3F09913316}" type="slidenum">
              <a:rPr lang="el-GR" smtClean="0"/>
              <a:pPr/>
              <a:t>14</a:t>
            </a:fld>
            <a:endParaRPr lang="el-G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404D3C62-819C-4C35-97F9-C09B5F74FB3E}" type="slidenum">
              <a:rPr lang="el-GR" smtClean="0"/>
              <a:pPr/>
              <a:t>15</a:t>
            </a:fld>
            <a:endParaRPr lang="el-GR"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30D4D8B1-8FC4-4421-A2EF-7016FC792C84}" type="slidenum">
              <a:rPr lang="el-GR" smtClean="0"/>
              <a:pPr/>
              <a:t>16</a:t>
            </a:fld>
            <a:endParaRPr lang="el-GR"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A965FAD-6037-4066-979B-C406DDF7A922}" type="slidenum">
              <a:rPr lang="el-GR" smtClean="0"/>
              <a:pPr/>
              <a:t>17</a:t>
            </a:fld>
            <a:endParaRPr lang="el-GR"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1 - Θέση εικόνας διαφάνειας"/>
          <p:cNvSpPr>
            <a:spLocks noGrp="1" noRot="1" noChangeAspect="1" noTextEdit="1"/>
          </p:cNvSpPr>
          <p:nvPr>
            <p:ph type="sldImg"/>
          </p:nvPr>
        </p:nvSpPr>
        <p:spPr>
          <a:ln/>
        </p:spPr>
      </p:sp>
      <p:sp>
        <p:nvSpPr>
          <p:cNvPr id="88067" name="2 - Θέση σημειώσεων"/>
          <p:cNvSpPr>
            <a:spLocks noGrp="1"/>
          </p:cNvSpPr>
          <p:nvPr>
            <p:ph type="body" idx="1"/>
          </p:nvPr>
        </p:nvSpPr>
        <p:spPr>
          <a:noFill/>
          <a:ln/>
        </p:spPr>
        <p:txBody>
          <a:bodyPr/>
          <a:lstStyle/>
          <a:p>
            <a:pPr eaLnBrk="1" hangingPunct="1"/>
            <a:endParaRPr lang="el-GR" smtClean="0"/>
          </a:p>
        </p:txBody>
      </p:sp>
      <p:sp>
        <p:nvSpPr>
          <p:cNvPr id="88068" name="3 - Θέση αριθμού διαφάνειας"/>
          <p:cNvSpPr>
            <a:spLocks noGrp="1"/>
          </p:cNvSpPr>
          <p:nvPr>
            <p:ph type="sldNum" sz="quarter" idx="5"/>
          </p:nvPr>
        </p:nvSpPr>
        <p:spPr>
          <a:noFill/>
        </p:spPr>
        <p:txBody>
          <a:bodyPr/>
          <a:lstStyle/>
          <a:p>
            <a:fld id="{CBAE86BE-A62B-4EAB-B2BD-C8A20B28F002}" type="slidenum">
              <a:rPr lang="el-GR" smtClean="0"/>
              <a:pPr/>
              <a:t>18</a:t>
            </a:fld>
            <a:endParaRPr lang="el-G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 Θέση εικόνας διαφάνειας"/>
          <p:cNvSpPr>
            <a:spLocks noGrp="1" noRot="1" noChangeAspect="1" noTextEdit="1"/>
          </p:cNvSpPr>
          <p:nvPr>
            <p:ph type="sldImg"/>
          </p:nvPr>
        </p:nvSpPr>
        <p:spPr>
          <a:ln/>
        </p:spPr>
      </p:sp>
      <p:sp>
        <p:nvSpPr>
          <p:cNvPr id="89091" name="2 - Θέση σημειώσεων"/>
          <p:cNvSpPr>
            <a:spLocks noGrp="1"/>
          </p:cNvSpPr>
          <p:nvPr>
            <p:ph type="body" idx="1"/>
          </p:nvPr>
        </p:nvSpPr>
        <p:spPr>
          <a:noFill/>
          <a:ln/>
        </p:spPr>
        <p:txBody>
          <a:bodyPr/>
          <a:lstStyle/>
          <a:p>
            <a:pPr eaLnBrk="1" hangingPunct="1"/>
            <a:endParaRPr lang="el-GR" smtClean="0"/>
          </a:p>
        </p:txBody>
      </p:sp>
      <p:sp>
        <p:nvSpPr>
          <p:cNvPr id="89092" name="3 - Θέση αριθμού διαφάνειας"/>
          <p:cNvSpPr>
            <a:spLocks noGrp="1"/>
          </p:cNvSpPr>
          <p:nvPr>
            <p:ph type="sldNum" sz="quarter" idx="5"/>
          </p:nvPr>
        </p:nvSpPr>
        <p:spPr>
          <a:noFill/>
        </p:spPr>
        <p:txBody>
          <a:bodyPr/>
          <a:lstStyle/>
          <a:p>
            <a:fld id="{484D682B-8661-4FF1-9854-74A37D219B11}" type="slidenum">
              <a:rPr lang="el-GR" smtClean="0"/>
              <a:pPr/>
              <a:t>19</a:t>
            </a:fld>
            <a:endParaRPr lang="el-G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1 - Θέση εικόνας διαφάνειας"/>
          <p:cNvSpPr>
            <a:spLocks noGrp="1" noRot="1" noChangeAspect="1" noTextEdit="1"/>
          </p:cNvSpPr>
          <p:nvPr>
            <p:ph type="sldImg"/>
          </p:nvPr>
        </p:nvSpPr>
        <p:spPr>
          <a:ln/>
        </p:spPr>
      </p:sp>
      <p:sp>
        <p:nvSpPr>
          <p:cNvPr id="72707" name="2 - Θέση σημειώσεων"/>
          <p:cNvSpPr>
            <a:spLocks noGrp="1"/>
          </p:cNvSpPr>
          <p:nvPr>
            <p:ph type="body" idx="1"/>
          </p:nvPr>
        </p:nvSpPr>
        <p:spPr>
          <a:noFill/>
          <a:ln/>
        </p:spPr>
        <p:txBody>
          <a:bodyPr/>
          <a:lstStyle/>
          <a:p>
            <a:pPr eaLnBrk="1" hangingPunct="1"/>
            <a:endParaRPr lang="el-GR" smtClean="0"/>
          </a:p>
        </p:txBody>
      </p:sp>
      <p:sp>
        <p:nvSpPr>
          <p:cNvPr id="72708" name="3 - Θέση αριθμού διαφάνειας"/>
          <p:cNvSpPr>
            <a:spLocks noGrp="1"/>
          </p:cNvSpPr>
          <p:nvPr>
            <p:ph type="sldNum" sz="quarter" idx="5"/>
          </p:nvPr>
        </p:nvSpPr>
        <p:spPr>
          <a:noFill/>
        </p:spPr>
        <p:txBody>
          <a:bodyPr/>
          <a:lstStyle/>
          <a:p>
            <a:fld id="{9759DF81-78B0-442C-85A0-004E9EC42DBC}" type="slidenum">
              <a:rPr lang="el-GR" smtClean="0"/>
              <a:pPr/>
              <a:t>2</a:t>
            </a:fld>
            <a:endParaRPr lang="el-G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1 - Θέση εικόνας διαφάνειας"/>
          <p:cNvSpPr>
            <a:spLocks noGrp="1" noRot="1" noChangeAspect="1" noTextEdit="1"/>
          </p:cNvSpPr>
          <p:nvPr>
            <p:ph type="sldImg"/>
          </p:nvPr>
        </p:nvSpPr>
        <p:spPr>
          <a:ln/>
        </p:spPr>
      </p:sp>
      <p:sp>
        <p:nvSpPr>
          <p:cNvPr id="90115" name="2 - Θέση σημειώσεων"/>
          <p:cNvSpPr>
            <a:spLocks noGrp="1"/>
          </p:cNvSpPr>
          <p:nvPr>
            <p:ph type="body" idx="1"/>
          </p:nvPr>
        </p:nvSpPr>
        <p:spPr>
          <a:noFill/>
          <a:ln/>
        </p:spPr>
        <p:txBody>
          <a:bodyPr/>
          <a:lstStyle/>
          <a:p>
            <a:pPr eaLnBrk="1" hangingPunct="1"/>
            <a:endParaRPr lang="el-GR" smtClean="0"/>
          </a:p>
        </p:txBody>
      </p:sp>
      <p:sp>
        <p:nvSpPr>
          <p:cNvPr id="90116" name="3 - Θέση αριθμού διαφάνειας"/>
          <p:cNvSpPr>
            <a:spLocks noGrp="1"/>
          </p:cNvSpPr>
          <p:nvPr>
            <p:ph type="sldNum" sz="quarter" idx="5"/>
          </p:nvPr>
        </p:nvSpPr>
        <p:spPr>
          <a:noFill/>
        </p:spPr>
        <p:txBody>
          <a:bodyPr/>
          <a:lstStyle/>
          <a:p>
            <a:fld id="{9A138E04-D359-471E-8A51-B1328861C213}" type="slidenum">
              <a:rPr lang="el-GR" smtClean="0"/>
              <a:pPr/>
              <a:t>20</a:t>
            </a:fld>
            <a:endParaRPr lang="el-G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 Θέση εικόνας διαφάνειας"/>
          <p:cNvSpPr>
            <a:spLocks noGrp="1" noRot="1" noChangeAspect="1" noTextEdit="1"/>
          </p:cNvSpPr>
          <p:nvPr>
            <p:ph type="sldImg"/>
          </p:nvPr>
        </p:nvSpPr>
        <p:spPr>
          <a:ln/>
        </p:spPr>
      </p:sp>
      <p:sp>
        <p:nvSpPr>
          <p:cNvPr id="91139" name="2 - Θέση σημειώσεων"/>
          <p:cNvSpPr>
            <a:spLocks noGrp="1"/>
          </p:cNvSpPr>
          <p:nvPr>
            <p:ph type="body" idx="1"/>
          </p:nvPr>
        </p:nvSpPr>
        <p:spPr>
          <a:noFill/>
          <a:ln/>
        </p:spPr>
        <p:txBody>
          <a:bodyPr/>
          <a:lstStyle/>
          <a:p>
            <a:pPr eaLnBrk="1" hangingPunct="1"/>
            <a:endParaRPr lang="el-GR" smtClean="0"/>
          </a:p>
        </p:txBody>
      </p:sp>
      <p:sp>
        <p:nvSpPr>
          <p:cNvPr id="91140" name="3 - Θέση αριθμού διαφάνειας"/>
          <p:cNvSpPr>
            <a:spLocks noGrp="1"/>
          </p:cNvSpPr>
          <p:nvPr>
            <p:ph type="sldNum" sz="quarter" idx="5"/>
          </p:nvPr>
        </p:nvSpPr>
        <p:spPr>
          <a:noFill/>
        </p:spPr>
        <p:txBody>
          <a:bodyPr/>
          <a:lstStyle/>
          <a:p>
            <a:fld id="{FCC5CE07-244F-49AC-A6A9-BC32B4BBB485}" type="slidenum">
              <a:rPr lang="el-GR" smtClean="0"/>
              <a:pPr/>
              <a:t>21</a:t>
            </a:fld>
            <a:endParaRPr lang="el-G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 Θέση εικόνας διαφάνειας"/>
          <p:cNvSpPr>
            <a:spLocks noGrp="1" noRot="1" noChangeAspect="1" noTextEdit="1"/>
          </p:cNvSpPr>
          <p:nvPr>
            <p:ph type="sldImg"/>
          </p:nvPr>
        </p:nvSpPr>
        <p:spPr>
          <a:ln/>
        </p:spPr>
      </p:sp>
      <p:sp>
        <p:nvSpPr>
          <p:cNvPr id="92163" name="2 - Θέση σημειώσεων"/>
          <p:cNvSpPr>
            <a:spLocks noGrp="1"/>
          </p:cNvSpPr>
          <p:nvPr>
            <p:ph type="body" idx="1"/>
          </p:nvPr>
        </p:nvSpPr>
        <p:spPr>
          <a:noFill/>
          <a:ln/>
        </p:spPr>
        <p:txBody>
          <a:bodyPr/>
          <a:lstStyle/>
          <a:p>
            <a:pPr eaLnBrk="1" hangingPunct="1"/>
            <a:endParaRPr lang="el-GR" smtClean="0"/>
          </a:p>
        </p:txBody>
      </p:sp>
      <p:sp>
        <p:nvSpPr>
          <p:cNvPr id="92164" name="3 - Θέση αριθμού διαφάνειας"/>
          <p:cNvSpPr>
            <a:spLocks noGrp="1"/>
          </p:cNvSpPr>
          <p:nvPr>
            <p:ph type="sldNum" sz="quarter" idx="5"/>
          </p:nvPr>
        </p:nvSpPr>
        <p:spPr>
          <a:noFill/>
        </p:spPr>
        <p:txBody>
          <a:bodyPr/>
          <a:lstStyle/>
          <a:p>
            <a:fld id="{D4AE74F0-9CE3-4A58-A4B6-270963460DD0}" type="slidenum">
              <a:rPr lang="el-GR" smtClean="0"/>
              <a:pPr/>
              <a:t>22</a:t>
            </a:fld>
            <a:endParaRPr lang="el-G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1 - Θέση εικόνας διαφάνειας"/>
          <p:cNvSpPr>
            <a:spLocks noGrp="1" noRot="1" noChangeAspect="1" noTextEdit="1"/>
          </p:cNvSpPr>
          <p:nvPr>
            <p:ph type="sldImg"/>
          </p:nvPr>
        </p:nvSpPr>
        <p:spPr>
          <a:ln/>
        </p:spPr>
      </p:sp>
      <p:sp>
        <p:nvSpPr>
          <p:cNvPr id="93187" name="2 - Θέση σημειώσεων"/>
          <p:cNvSpPr>
            <a:spLocks noGrp="1"/>
          </p:cNvSpPr>
          <p:nvPr>
            <p:ph type="body" idx="1"/>
          </p:nvPr>
        </p:nvSpPr>
        <p:spPr>
          <a:noFill/>
          <a:ln/>
        </p:spPr>
        <p:txBody>
          <a:bodyPr/>
          <a:lstStyle/>
          <a:p>
            <a:pPr eaLnBrk="1" hangingPunct="1"/>
            <a:endParaRPr lang="el-GR" smtClean="0"/>
          </a:p>
        </p:txBody>
      </p:sp>
      <p:sp>
        <p:nvSpPr>
          <p:cNvPr id="93188" name="3 - Θέση αριθμού διαφάνειας"/>
          <p:cNvSpPr>
            <a:spLocks noGrp="1"/>
          </p:cNvSpPr>
          <p:nvPr>
            <p:ph type="sldNum" sz="quarter" idx="5"/>
          </p:nvPr>
        </p:nvSpPr>
        <p:spPr>
          <a:noFill/>
        </p:spPr>
        <p:txBody>
          <a:bodyPr/>
          <a:lstStyle/>
          <a:p>
            <a:fld id="{01CF2818-0206-443A-A913-81ACBC820FF8}" type="slidenum">
              <a:rPr lang="el-GR" smtClean="0"/>
              <a:pPr/>
              <a:t>23</a:t>
            </a:fld>
            <a:endParaRPr lang="el-G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 Θέση εικόνας διαφάνειας"/>
          <p:cNvSpPr>
            <a:spLocks noGrp="1" noRot="1" noChangeAspect="1" noTextEdit="1"/>
          </p:cNvSpPr>
          <p:nvPr>
            <p:ph type="sldImg"/>
          </p:nvPr>
        </p:nvSpPr>
        <p:spPr>
          <a:ln/>
        </p:spPr>
      </p:sp>
      <p:sp>
        <p:nvSpPr>
          <p:cNvPr id="94211" name="2 - Θέση σημειώσεων"/>
          <p:cNvSpPr>
            <a:spLocks noGrp="1"/>
          </p:cNvSpPr>
          <p:nvPr>
            <p:ph type="body" idx="1"/>
          </p:nvPr>
        </p:nvSpPr>
        <p:spPr>
          <a:noFill/>
          <a:ln/>
        </p:spPr>
        <p:txBody>
          <a:bodyPr/>
          <a:lstStyle/>
          <a:p>
            <a:pPr eaLnBrk="1" hangingPunct="1"/>
            <a:endParaRPr lang="el-GR" smtClean="0"/>
          </a:p>
        </p:txBody>
      </p:sp>
      <p:sp>
        <p:nvSpPr>
          <p:cNvPr id="94212" name="3 - Θέση αριθμού διαφάνειας"/>
          <p:cNvSpPr>
            <a:spLocks noGrp="1"/>
          </p:cNvSpPr>
          <p:nvPr>
            <p:ph type="sldNum" sz="quarter" idx="5"/>
          </p:nvPr>
        </p:nvSpPr>
        <p:spPr>
          <a:noFill/>
        </p:spPr>
        <p:txBody>
          <a:bodyPr/>
          <a:lstStyle/>
          <a:p>
            <a:fld id="{7E6D95B3-496D-4B8A-95AB-30C38A37DBFD}" type="slidenum">
              <a:rPr lang="el-GR" smtClean="0"/>
              <a:pPr/>
              <a:t>24</a:t>
            </a:fld>
            <a:endParaRPr lang="el-G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1 - Θέση εικόνας διαφάνειας"/>
          <p:cNvSpPr>
            <a:spLocks noGrp="1" noRot="1" noChangeAspect="1" noTextEdit="1"/>
          </p:cNvSpPr>
          <p:nvPr>
            <p:ph type="sldImg"/>
          </p:nvPr>
        </p:nvSpPr>
        <p:spPr>
          <a:ln/>
        </p:spPr>
      </p:sp>
      <p:sp>
        <p:nvSpPr>
          <p:cNvPr id="95235" name="2 - Θέση σημειώσεων"/>
          <p:cNvSpPr>
            <a:spLocks noGrp="1"/>
          </p:cNvSpPr>
          <p:nvPr>
            <p:ph type="body" idx="1"/>
          </p:nvPr>
        </p:nvSpPr>
        <p:spPr>
          <a:noFill/>
          <a:ln/>
        </p:spPr>
        <p:txBody>
          <a:bodyPr/>
          <a:lstStyle/>
          <a:p>
            <a:pPr eaLnBrk="1" hangingPunct="1"/>
            <a:endParaRPr lang="el-GR" smtClean="0"/>
          </a:p>
        </p:txBody>
      </p:sp>
      <p:sp>
        <p:nvSpPr>
          <p:cNvPr id="95236" name="3 - Θέση αριθμού διαφάνειας"/>
          <p:cNvSpPr>
            <a:spLocks noGrp="1"/>
          </p:cNvSpPr>
          <p:nvPr>
            <p:ph type="sldNum" sz="quarter" idx="5"/>
          </p:nvPr>
        </p:nvSpPr>
        <p:spPr>
          <a:noFill/>
        </p:spPr>
        <p:txBody>
          <a:bodyPr/>
          <a:lstStyle/>
          <a:p>
            <a:fld id="{970F280F-51D8-4E95-B7F7-FD5A3596F141}" type="slidenum">
              <a:rPr lang="el-GR" smtClean="0"/>
              <a:pPr/>
              <a:t>25</a:t>
            </a:fld>
            <a:endParaRPr lang="el-G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1 - Θέση εικόνας διαφάνειας"/>
          <p:cNvSpPr>
            <a:spLocks noGrp="1" noRot="1" noChangeAspect="1" noTextEdit="1"/>
          </p:cNvSpPr>
          <p:nvPr>
            <p:ph type="sldImg"/>
          </p:nvPr>
        </p:nvSpPr>
        <p:spPr>
          <a:ln/>
        </p:spPr>
      </p:sp>
      <p:sp>
        <p:nvSpPr>
          <p:cNvPr id="96259" name="2 - Θέση σημειώσεων"/>
          <p:cNvSpPr>
            <a:spLocks noGrp="1"/>
          </p:cNvSpPr>
          <p:nvPr>
            <p:ph type="body" idx="1"/>
          </p:nvPr>
        </p:nvSpPr>
        <p:spPr>
          <a:noFill/>
          <a:ln/>
        </p:spPr>
        <p:txBody>
          <a:bodyPr/>
          <a:lstStyle/>
          <a:p>
            <a:pPr eaLnBrk="1" hangingPunct="1"/>
            <a:endParaRPr lang="el-GR" smtClean="0"/>
          </a:p>
        </p:txBody>
      </p:sp>
      <p:sp>
        <p:nvSpPr>
          <p:cNvPr id="96260" name="3 - Θέση αριθμού διαφάνειας"/>
          <p:cNvSpPr>
            <a:spLocks noGrp="1"/>
          </p:cNvSpPr>
          <p:nvPr>
            <p:ph type="sldNum" sz="quarter" idx="5"/>
          </p:nvPr>
        </p:nvSpPr>
        <p:spPr>
          <a:noFill/>
        </p:spPr>
        <p:txBody>
          <a:bodyPr/>
          <a:lstStyle/>
          <a:p>
            <a:fld id="{09A0EB63-5691-4F66-8F85-2E16C1D6CFCE}" type="slidenum">
              <a:rPr lang="el-GR" smtClean="0"/>
              <a:pPr/>
              <a:t>26</a:t>
            </a:fld>
            <a:endParaRPr lang="el-G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1 - Θέση εικόνας διαφάνειας"/>
          <p:cNvSpPr>
            <a:spLocks noGrp="1" noRot="1" noChangeAspect="1" noTextEdit="1"/>
          </p:cNvSpPr>
          <p:nvPr>
            <p:ph type="sldImg"/>
          </p:nvPr>
        </p:nvSpPr>
        <p:spPr>
          <a:ln/>
        </p:spPr>
      </p:sp>
      <p:sp>
        <p:nvSpPr>
          <p:cNvPr id="97283" name="2 - Θέση σημειώσεων"/>
          <p:cNvSpPr>
            <a:spLocks noGrp="1"/>
          </p:cNvSpPr>
          <p:nvPr>
            <p:ph type="body" idx="1"/>
          </p:nvPr>
        </p:nvSpPr>
        <p:spPr>
          <a:noFill/>
          <a:ln/>
        </p:spPr>
        <p:txBody>
          <a:bodyPr/>
          <a:lstStyle/>
          <a:p>
            <a:pPr eaLnBrk="1" hangingPunct="1"/>
            <a:endParaRPr lang="el-GR" smtClean="0"/>
          </a:p>
        </p:txBody>
      </p:sp>
      <p:sp>
        <p:nvSpPr>
          <p:cNvPr id="97284" name="3 - Θέση αριθμού διαφάνειας"/>
          <p:cNvSpPr>
            <a:spLocks noGrp="1"/>
          </p:cNvSpPr>
          <p:nvPr>
            <p:ph type="sldNum" sz="quarter" idx="5"/>
          </p:nvPr>
        </p:nvSpPr>
        <p:spPr>
          <a:noFill/>
        </p:spPr>
        <p:txBody>
          <a:bodyPr/>
          <a:lstStyle/>
          <a:p>
            <a:fld id="{CB9DB450-19B4-4403-8C54-C5722D21D151}" type="slidenum">
              <a:rPr lang="el-GR" smtClean="0"/>
              <a:pPr/>
              <a:t>27</a:t>
            </a:fld>
            <a:endParaRPr lang="el-G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1 - Θέση εικόνας διαφάνειας"/>
          <p:cNvSpPr>
            <a:spLocks noGrp="1" noRot="1" noChangeAspect="1" noTextEdit="1"/>
          </p:cNvSpPr>
          <p:nvPr>
            <p:ph type="sldImg"/>
          </p:nvPr>
        </p:nvSpPr>
        <p:spPr>
          <a:ln/>
        </p:spPr>
      </p:sp>
      <p:sp>
        <p:nvSpPr>
          <p:cNvPr id="98307" name="2 - Θέση σημειώσεων"/>
          <p:cNvSpPr>
            <a:spLocks noGrp="1"/>
          </p:cNvSpPr>
          <p:nvPr>
            <p:ph type="body" idx="1"/>
          </p:nvPr>
        </p:nvSpPr>
        <p:spPr>
          <a:noFill/>
          <a:ln/>
        </p:spPr>
        <p:txBody>
          <a:bodyPr/>
          <a:lstStyle/>
          <a:p>
            <a:pPr eaLnBrk="1" hangingPunct="1"/>
            <a:endParaRPr lang="el-GR" smtClean="0"/>
          </a:p>
        </p:txBody>
      </p:sp>
      <p:sp>
        <p:nvSpPr>
          <p:cNvPr id="98308" name="3 - Θέση αριθμού διαφάνειας"/>
          <p:cNvSpPr>
            <a:spLocks noGrp="1"/>
          </p:cNvSpPr>
          <p:nvPr>
            <p:ph type="sldNum" sz="quarter" idx="5"/>
          </p:nvPr>
        </p:nvSpPr>
        <p:spPr>
          <a:noFill/>
        </p:spPr>
        <p:txBody>
          <a:bodyPr/>
          <a:lstStyle/>
          <a:p>
            <a:fld id="{59BBB909-1769-4442-B894-18A78A4DA071}" type="slidenum">
              <a:rPr lang="el-GR" smtClean="0"/>
              <a:pPr/>
              <a:t>28</a:t>
            </a:fld>
            <a:endParaRPr lang="el-G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1 - Θέση εικόνας διαφάνειας"/>
          <p:cNvSpPr>
            <a:spLocks noGrp="1" noRot="1" noChangeAspect="1" noTextEdit="1"/>
          </p:cNvSpPr>
          <p:nvPr>
            <p:ph type="sldImg"/>
          </p:nvPr>
        </p:nvSpPr>
        <p:spPr>
          <a:ln/>
        </p:spPr>
      </p:sp>
      <p:sp>
        <p:nvSpPr>
          <p:cNvPr id="99331" name="2 - Θέση σημειώσεων"/>
          <p:cNvSpPr>
            <a:spLocks noGrp="1"/>
          </p:cNvSpPr>
          <p:nvPr>
            <p:ph type="body" idx="1"/>
          </p:nvPr>
        </p:nvSpPr>
        <p:spPr>
          <a:noFill/>
          <a:ln/>
        </p:spPr>
        <p:txBody>
          <a:bodyPr/>
          <a:lstStyle/>
          <a:p>
            <a:pPr eaLnBrk="1" hangingPunct="1"/>
            <a:endParaRPr lang="el-GR" smtClean="0"/>
          </a:p>
        </p:txBody>
      </p:sp>
      <p:sp>
        <p:nvSpPr>
          <p:cNvPr id="99332" name="3 - Θέση αριθμού διαφάνειας"/>
          <p:cNvSpPr>
            <a:spLocks noGrp="1"/>
          </p:cNvSpPr>
          <p:nvPr>
            <p:ph type="sldNum" sz="quarter" idx="5"/>
          </p:nvPr>
        </p:nvSpPr>
        <p:spPr>
          <a:noFill/>
        </p:spPr>
        <p:txBody>
          <a:bodyPr/>
          <a:lstStyle/>
          <a:p>
            <a:fld id="{A94829B5-2D16-43CA-A552-79FD66E1CC2D}" type="slidenum">
              <a:rPr lang="el-GR" smtClean="0"/>
              <a:pPr/>
              <a:t>29</a:t>
            </a:fld>
            <a:endParaRPr lang="el-G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1 - Θέση εικόνας διαφάνειας"/>
          <p:cNvSpPr>
            <a:spLocks noGrp="1" noRot="1" noChangeAspect="1" noTextEdit="1"/>
          </p:cNvSpPr>
          <p:nvPr>
            <p:ph type="sldImg"/>
          </p:nvPr>
        </p:nvSpPr>
        <p:spPr>
          <a:ln/>
        </p:spPr>
      </p:sp>
      <p:sp>
        <p:nvSpPr>
          <p:cNvPr id="73731" name="2 - Θέση σημειώσεων"/>
          <p:cNvSpPr>
            <a:spLocks noGrp="1"/>
          </p:cNvSpPr>
          <p:nvPr>
            <p:ph type="body" idx="1"/>
          </p:nvPr>
        </p:nvSpPr>
        <p:spPr>
          <a:noFill/>
          <a:ln/>
        </p:spPr>
        <p:txBody>
          <a:bodyPr/>
          <a:lstStyle/>
          <a:p>
            <a:pPr eaLnBrk="1" hangingPunct="1"/>
            <a:endParaRPr lang="el-GR" smtClean="0"/>
          </a:p>
        </p:txBody>
      </p:sp>
      <p:sp>
        <p:nvSpPr>
          <p:cNvPr id="73732" name="3 - Θέση αριθμού διαφάνειας"/>
          <p:cNvSpPr>
            <a:spLocks noGrp="1"/>
          </p:cNvSpPr>
          <p:nvPr>
            <p:ph type="sldNum" sz="quarter" idx="5"/>
          </p:nvPr>
        </p:nvSpPr>
        <p:spPr>
          <a:noFill/>
        </p:spPr>
        <p:txBody>
          <a:bodyPr/>
          <a:lstStyle/>
          <a:p>
            <a:fld id="{67173D9B-4CBB-4831-8DD1-92316A5DB721}" type="slidenum">
              <a:rPr lang="el-GR" smtClean="0"/>
              <a:pPr/>
              <a:t>3</a:t>
            </a:fld>
            <a:endParaRPr lang="el-G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pPr>
              <a:defRPr/>
            </a:pPr>
            <a:fld id="{D300293E-C932-4839-B16C-00720A0DAAD2}" type="slidenum">
              <a:rPr lang="el-GR" smtClean="0"/>
              <a:pPr>
                <a:defRPr/>
              </a:pPr>
              <a:t>30</a:t>
            </a:fld>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 Θέση εικόνας διαφάνειας"/>
          <p:cNvSpPr>
            <a:spLocks noGrp="1" noRot="1" noChangeAspect="1" noTextEdit="1"/>
          </p:cNvSpPr>
          <p:nvPr>
            <p:ph type="sldImg"/>
          </p:nvPr>
        </p:nvSpPr>
        <p:spPr>
          <a:ln/>
        </p:spPr>
      </p:sp>
      <p:sp>
        <p:nvSpPr>
          <p:cNvPr id="100355" name="2 - Θέση σημειώσεων"/>
          <p:cNvSpPr>
            <a:spLocks noGrp="1"/>
          </p:cNvSpPr>
          <p:nvPr>
            <p:ph type="body" idx="1"/>
          </p:nvPr>
        </p:nvSpPr>
        <p:spPr>
          <a:noFill/>
          <a:ln/>
        </p:spPr>
        <p:txBody>
          <a:bodyPr/>
          <a:lstStyle/>
          <a:p>
            <a:pPr eaLnBrk="1" hangingPunct="1"/>
            <a:endParaRPr lang="el-GR" smtClean="0"/>
          </a:p>
        </p:txBody>
      </p:sp>
      <p:sp>
        <p:nvSpPr>
          <p:cNvPr id="100356" name="3 - Θέση αριθμού διαφάνειας"/>
          <p:cNvSpPr>
            <a:spLocks noGrp="1"/>
          </p:cNvSpPr>
          <p:nvPr>
            <p:ph type="sldNum" sz="quarter" idx="5"/>
          </p:nvPr>
        </p:nvSpPr>
        <p:spPr>
          <a:noFill/>
        </p:spPr>
        <p:txBody>
          <a:bodyPr/>
          <a:lstStyle/>
          <a:p>
            <a:fld id="{DB9358D1-DFA9-4272-BB3F-E9DFBB3291AD}" type="slidenum">
              <a:rPr lang="el-GR" smtClean="0"/>
              <a:pPr/>
              <a:t>31</a:t>
            </a:fld>
            <a:endParaRPr lang="el-GR"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1 - Θέση εικόνας διαφάνειας"/>
          <p:cNvSpPr>
            <a:spLocks noGrp="1" noRot="1" noChangeAspect="1" noTextEdit="1"/>
          </p:cNvSpPr>
          <p:nvPr>
            <p:ph type="sldImg"/>
          </p:nvPr>
        </p:nvSpPr>
        <p:spPr>
          <a:ln/>
        </p:spPr>
      </p:sp>
      <p:sp>
        <p:nvSpPr>
          <p:cNvPr id="101379" name="2 - Θέση σημειώσεων"/>
          <p:cNvSpPr>
            <a:spLocks noGrp="1"/>
          </p:cNvSpPr>
          <p:nvPr>
            <p:ph type="body" idx="1"/>
          </p:nvPr>
        </p:nvSpPr>
        <p:spPr>
          <a:noFill/>
          <a:ln/>
        </p:spPr>
        <p:txBody>
          <a:bodyPr/>
          <a:lstStyle/>
          <a:p>
            <a:pPr eaLnBrk="1" hangingPunct="1"/>
            <a:endParaRPr lang="el-GR" smtClean="0"/>
          </a:p>
        </p:txBody>
      </p:sp>
      <p:sp>
        <p:nvSpPr>
          <p:cNvPr id="101380" name="3 - Θέση αριθμού διαφάνειας"/>
          <p:cNvSpPr>
            <a:spLocks noGrp="1"/>
          </p:cNvSpPr>
          <p:nvPr>
            <p:ph type="sldNum" sz="quarter" idx="5"/>
          </p:nvPr>
        </p:nvSpPr>
        <p:spPr>
          <a:noFill/>
        </p:spPr>
        <p:txBody>
          <a:bodyPr/>
          <a:lstStyle/>
          <a:p>
            <a:fld id="{30F9DB9D-3FB0-48D8-A4EB-3563A1C13F04}" type="slidenum">
              <a:rPr lang="el-GR" smtClean="0"/>
              <a:pPr/>
              <a:t>32</a:t>
            </a:fld>
            <a:endParaRPr lang="el-G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pPr>
              <a:defRPr/>
            </a:pPr>
            <a:fld id="{D300293E-C932-4839-B16C-00720A0DAAD2}" type="slidenum">
              <a:rPr lang="el-GR" smtClean="0"/>
              <a:pPr>
                <a:defRPr/>
              </a:pPr>
              <a:t>33</a:t>
            </a:fld>
            <a:endParaRPr 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pPr>
              <a:defRPr/>
            </a:pPr>
            <a:fld id="{D300293E-C932-4839-B16C-00720A0DAAD2}" type="slidenum">
              <a:rPr lang="el-GR" smtClean="0"/>
              <a:pPr>
                <a:defRPr/>
              </a:pPr>
              <a:t>34</a:t>
            </a:fld>
            <a:endParaRPr lang="el-G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1 - Θέση εικόνας διαφάνειας"/>
          <p:cNvSpPr>
            <a:spLocks noGrp="1" noRot="1" noChangeAspect="1" noTextEdit="1"/>
          </p:cNvSpPr>
          <p:nvPr>
            <p:ph type="sldImg"/>
          </p:nvPr>
        </p:nvSpPr>
        <p:spPr>
          <a:ln/>
        </p:spPr>
      </p:sp>
      <p:sp>
        <p:nvSpPr>
          <p:cNvPr id="103427" name="2 - Θέση σημειώσεων"/>
          <p:cNvSpPr>
            <a:spLocks noGrp="1"/>
          </p:cNvSpPr>
          <p:nvPr>
            <p:ph type="body" idx="1"/>
          </p:nvPr>
        </p:nvSpPr>
        <p:spPr>
          <a:noFill/>
          <a:ln/>
        </p:spPr>
        <p:txBody>
          <a:bodyPr/>
          <a:lstStyle/>
          <a:p>
            <a:pPr eaLnBrk="1" hangingPunct="1"/>
            <a:endParaRPr lang="el-GR" smtClean="0"/>
          </a:p>
        </p:txBody>
      </p:sp>
      <p:sp>
        <p:nvSpPr>
          <p:cNvPr id="103428" name="3 - Θέση αριθμού διαφάνειας"/>
          <p:cNvSpPr>
            <a:spLocks noGrp="1"/>
          </p:cNvSpPr>
          <p:nvPr>
            <p:ph type="sldNum" sz="quarter" idx="5"/>
          </p:nvPr>
        </p:nvSpPr>
        <p:spPr>
          <a:noFill/>
        </p:spPr>
        <p:txBody>
          <a:bodyPr/>
          <a:lstStyle/>
          <a:p>
            <a:fld id="{786858BD-F652-47FB-84E9-B6F415A1EDD2}" type="slidenum">
              <a:rPr lang="el-GR" smtClean="0"/>
              <a:pPr/>
              <a:t>35</a:t>
            </a:fld>
            <a:endParaRPr lang="el-GR"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1 - Θέση εικόνας διαφάνειας"/>
          <p:cNvSpPr>
            <a:spLocks noGrp="1" noRot="1" noChangeAspect="1" noTextEdit="1"/>
          </p:cNvSpPr>
          <p:nvPr>
            <p:ph type="sldImg"/>
          </p:nvPr>
        </p:nvSpPr>
        <p:spPr>
          <a:ln/>
        </p:spPr>
      </p:sp>
      <p:sp>
        <p:nvSpPr>
          <p:cNvPr id="104451" name="2 - Θέση σημειώσεων"/>
          <p:cNvSpPr>
            <a:spLocks noGrp="1"/>
          </p:cNvSpPr>
          <p:nvPr>
            <p:ph type="body" idx="1"/>
          </p:nvPr>
        </p:nvSpPr>
        <p:spPr>
          <a:noFill/>
          <a:ln/>
        </p:spPr>
        <p:txBody>
          <a:bodyPr/>
          <a:lstStyle/>
          <a:p>
            <a:pPr eaLnBrk="1" hangingPunct="1"/>
            <a:endParaRPr lang="el-GR" smtClean="0"/>
          </a:p>
        </p:txBody>
      </p:sp>
      <p:sp>
        <p:nvSpPr>
          <p:cNvPr id="104452" name="3 - Θέση αριθμού διαφάνειας"/>
          <p:cNvSpPr>
            <a:spLocks noGrp="1"/>
          </p:cNvSpPr>
          <p:nvPr>
            <p:ph type="sldNum" sz="quarter" idx="5"/>
          </p:nvPr>
        </p:nvSpPr>
        <p:spPr>
          <a:noFill/>
        </p:spPr>
        <p:txBody>
          <a:bodyPr/>
          <a:lstStyle/>
          <a:p>
            <a:fld id="{FF7B3870-E7AB-4F44-B055-8F2182198E42}" type="slidenum">
              <a:rPr lang="el-GR" smtClean="0"/>
              <a:pPr/>
              <a:t>36</a:t>
            </a:fld>
            <a:endParaRPr lang="el-GR"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pPr>
              <a:defRPr/>
            </a:pPr>
            <a:fld id="{D300293E-C932-4839-B16C-00720A0DAAD2}" type="slidenum">
              <a:rPr lang="el-GR" smtClean="0"/>
              <a:pPr>
                <a:defRPr/>
              </a:pPr>
              <a:t>37</a:t>
            </a:fld>
            <a:endParaRPr lang="el-G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1 - Θέση εικόνας διαφάνειας"/>
          <p:cNvSpPr>
            <a:spLocks noGrp="1" noRot="1" noChangeAspect="1" noTextEdit="1"/>
          </p:cNvSpPr>
          <p:nvPr>
            <p:ph type="sldImg"/>
          </p:nvPr>
        </p:nvSpPr>
        <p:spPr>
          <a:ln/>
        </p:spPr>
      </p:sp>
      <p:sp>
        <p:nvSpPr>
          <p:cNvPr id="106499" name="2 - Θέση σημειώσεων"/>
          <p:cNvSpPr>
            <a:spLocks noGrp="1"/>
          </p:cNvSpPr>
          <p:nvPr>
            <p:ph type="body" idx="1"/>
          </p:nvPr>
        </p:nvSpPr>
        <p:spPr>
          <a:noFill/>
          <a:ln/>
        </p:spPr>
        <p:txBody>
          <a:bodyPr/>
          <a:lstStyle/>
          <a:p>
            <a:pPr eaLnBrk="1" hangingPunct="1"/>
            <a:endParaRPr lang="el-GR" smtClean="0"/>
          </a:p>
        </p:txBody>
      </p:sp>
      <p:sp>
        <p:nvSpPr>
          <p:cNvPr id="106500" name="3 - Θέση αριθμού διαφάνειας"/>
          <p:cNvSpPr>
            <a:spLocks noGrp="1"/>
          </p:cNvSpPr>
          <p:nvPr>
            <p:ph type="sldNum" sz="quarter" idx="5"/>
          </p:nvPr>
        </p:nvSpPr>
        <p:spPr>
          <a:noFill/>
        </p:spPr>
        <p:txBody>
          <a:bodyPr/>
          <a:lstStyle/>
          <a:p>
            <a:fld id="{79330823-26BD-45B5-A970-7FF046B6A97F}" type="slidenum">
              <a:rPr lang="el-GR" smtClean="0"/>
              <a:pPr/>
              <a:t>38</a:t>
            </a:fld>
            <a:endParaRPr lang="el-GR"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pPr>
              <a:defRPr/>
            </a:pPr>
            <a:fld id="{D300293E-C932-4839-B16C-00720A0DAAD2}" type="slidenum">
              <a:rPr lang="el-GR" smtClean="0"/>
              <a:pPr>
                <a:defRPr/>
              </a:pPr>
              <a:t>39</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 Θέση εικόνας διαφάνειας"/>
          <p:cNvSpPr>
            <a:spLocks noGrp="1" noRot="1" noChangeAspect="1" noTextEdit="1"/>
          </p:cNvSpPr>
          <p:nvPr>
            <p:ph type="sldImg"/>
          </p:nvPr>
        </p:nvSpPr>
        <p:spPr>
          <a:ln/>
        </p:spPr>
      </p:sp>
      <p:sp>
        <p:nvSpPr>
          <p:cNvPr id="74755" name="2 - Θέση σημειώσεων"/>
          <p:cNvSpPr>
            <a:spLocks noGrp="1"/>
          </p:cNvSpPr>
          <p:nvPr>
            <p:ph type="body" idx="1"/>
          </p:nvPr>
        </p:nvSpPr>
        <p:spPr>
          <a:noFill/>
          <a:ln/>
        </p:spPr>
        <p:txBody>
          <a:bodyPr/>
          <a:lstStyle/>
          <a:p>
            <a:pPr eaLnBrk="1" hangingPunct="1"/>
            <a:endParaRPr lang="el-GR" smtClean="0"/>
          </a:p>
        </p:txBody>
      </p:sp>
      <p:sp>
        <p:nvSpPr>
          <p:cNvPr id="74756" name="3 - Θέση αριθμού διαφάνειας"/>
          <p:cNvSpPr>
            <a:spLocks noGrp="1"/>
          </p:cNvSpPr>
          <p:nvPr>
            <p:ph type="sldNum" sz="quarter" idx="5"/>
          </p:nvPr>
        </p:nvSpPr>
        <p:spPr>
          <a:noFill/>
        </p:spPr>
        <p:txBody>
          <a:bodyPr/>
          <a:lstStyle/>
          <a:p>
            <a:fld id="{7B8B6D67-5887-42D9-A3C9-CABA0C3368B6}" type="slidenum">
              <a:rPr lang="el-GR" smtClean="0"/>
              <a:pPr/>
              <a:t>4</a:t>
            </a:fld>
            <a:endParaRPr lang="el-GR"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D300293E-C932-4839-B16C-00720A0DAAD2}" type="slidenum">
              <a:rPr lang="el-GR" smtClean="0"/>
              <a:pPr>
                <a:defRPr/>
              </a:pPr>
              <a:t>40</a:t>
            </a:fld>
            <a:endParaRPr lang="el-G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pPr>
              <a:defRPr/>
            </a:pPr>
            <a:fld id="{D300293E-C932-4839-B16C-00720A0DAAD2}" type="slidenum">
              <a:rPr lang="el-GR" smtClean="0"/>
              <a:pPr>
                <a:defRPr/>
              </a:pPr>
              <a:t>41</a:t>
            </a:fld>
            <a:endParaRPr lang="el-G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1 - Θέση εικόνας διαφάνειας"/>
          <p:cNvSpPr>
            <a:spLocks noGrp="1" noRot="1" noChangeAspect="1" noTextEdit="1"/>
          </p:cNvSpPr>
          <p:nvPr>
            <p:ph type="sldImg"/>
          </p:nvPr>
        </p:nvSpPr>
        <p:spPr>
          <a:ln/>
        </p:spPr>
      </p:sp>
      <p:sp>
        <p:nvSpPr>
          <p:cNvPr id="107523" name="2 - Θέση σημειώσεων"/>
          <p:cNvSpPr>
            <a:spLocks noGrp="1"/>
          </p:cNvSpPr>
          <p:nvPr>
            <p:ph type="body" idx="1"/>
          </p:nvPr>
        </p:nvSpPr>
        <p:spPr>
          <a:noFill/>
          <a:ln/>
        </p:spPr>
        <p:txBody>
          <a:bodyPr/>
          <a:lstStyle/>
          <a:p>
            <a:pPr eaLnBrk="1" hangingPunct="1"/>
            <a:endParaRPr lang="el-GR" smtClean="0"/>
          </a:p>
        </p:txBody>
      </p:sp>
      <p:sp>
        <p:nvSpPr>
          <p:cNvPr id="107524" name="3 - Θέση αριθμού διαφάνειας"/>
          <p:cNvSpPr>
            <a:spLocks noGrp="1"/>
          </p:cNvSpPr>
          <p:nvPr>
            <p:ph type="sldNum" sz="quarter" idx="5"/>
          </p:nvPr>
        </p:nvSpPr>
        <p:spPr>
          <a:noFill/>
        </p:spPr>
        <p:txBody>
          <a:bodyPr/>
          <a:lstStyle/>
          <a:p>
            <a:fld id="{1DC98DBB-B178-4E0A-A5BC-067D144B91F9}" type="slidenum">
              <a:rPr lang="el-GR" smtClean="0"/>
              <a:pPr/>
              <a:t>42</a:t>
            </a:fld>
            <a:endParaRPr lang="el-GR"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1 - Θέση εικόνας διαφάνειας"/>
          <p:cNvSpPr>
            <a:spLocks noGrp="1" noRot="1" noChangeAspect="1" noTextEdit="1"/>
          </p:cNvSpPr>
          <p:nvPr>
            <p:ph type="sldImg"/>
          </p:nvPr>
        </p:nvSpPr>
        <p:spPr>
          <a:ln/>
        </p:spPr>
      </p:sp>
      <p:sp>
        <p:nvSpPr>
          <p:cNvPr id="112643" name="2 - Θέση σημειώσεων"/>
          <p:cNvSpPr>
            <a:spLocks noGrp="1"/>
          </p:cNvSpPr>
          <p:nvPr>
            <p:ph type="body" idx="1"/>
          </p:nvPr>
        </p:nvSpPr>
        <p:spPr>
          <a:noFill/>
          <a:ln/>
        </p:spPr>
        <p:txBody>
          <a:bodyPr/>
          <a:lstStyle/>
          <a:p>
            <a:pPr eaLnBrk="1" hangingPunct="1"/>
            <a:endParaRPr lang="el-GR" smtClean="0"/>
          </a:p>
        </p:txBody>
      </p:sp>
      <p:sp>
        <p:nvSpPr>
          <p:cNvPr id="112644" name="3 - Θέση αριθμού διαφάνειας"/>
          <p:cNvSpPr>
            <a:spLocks noGrp="1"/>
          </p:cNvSpPr>
          <p:nvPr>
            <p:ph type="sldNum" sz="quarter" idx="5"/>
          </p:nvPr>
        </p:nvSpPr>
        <p:spPr>
          <a:noFill/>
        </p:spPr>
        <p:txBody>
          <a:bodyPr/>
          <a:lstStyle/>
          <a:p>
            <a:fld id="{54F2EF45-F439-4F42-A868-5EF262376DC8}" type="slidenum">
              <a:rPr lang="el-GR" smtClean="0"/>
              <a:pPr/>
              <a:t>43</a:t>
            </a:fld>
            <a:endParaRPr lang="el-GR"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1 - Θέση εικόνας διαφάνειας"/>
          <p:cNvSpPr>
            <a:spLocks noGrp="1" noRot="1" noChangeAspect="1" noTextEdit="1"/>
          </p:cNvSpPr>
          <p:nvPr>
            <p:ph type="sldImg"/>
          </p:nvPr>
        </p:nvSpPr>
        <p:spPr>
          <a:ln/>
        </p:spPr>
      </p:sp>
      <p:sp>
        <p:nvSpPr>
          <p:cNvPr id="113667" name="2 - Θέση σημειώσεων"/>
          <p:cNvSpPr>
            <a:spLocks noGrp="1"/>
          </p:cNvSpPr>
          <p:nvPr>
            <p:ph type="body" idx="1"/>
          </p:nvPr>
        </p:nvSpPr>
        <p:spPr>
          <a:noFill/>
          <a:ln/>
        </p:spPr>
        <p:txBody>
          <a:bodyPr/>
          <a:lstStyle/>
          <a:p>
            <a:pPr eaLnBrk="1" hangingPunct="1"/>
            <a:endParaRPr lang="el-GR" smtClean="0"/>
          </a:p>
        </p:txBody>
      </p:sp>
      <p:sp>
        <p:nvSpPr>
          <p:cNvPr id="113668" name="3 - Θέση αριθμού διαφάνειας"/>
          <p:cNvSpPr>
            <a:spLocks noGrp="1"/>
          </p:cNvSpPr>
          <p:nvPr>
            <p:ph type="sldNum" sz="quarter" idx="5"/>
          </p:nvPr>
        </p:nvSpPr>
        <p:spPr>
          <a:noFill/>
        </p:spPr>
        <p:txBody>
          <a:bodyPr/>
          <a:lstStyle/>
          <a:p>
            <a:fld id="{ACC3F1C8-9D5B-4638-A5CE-FAD18BDE3F48}" type="slidenum">
              <a:rPr lang="el-GR" smtClean="0"/>
              <a:pPr/>
              <a:t>44</a:t>
            </a:fld>
            <a:endParaRPr lang="el-GR"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1 - Θέση εικόνας διαφάνειας"/>
          <p:cNvSpPr>
            <a:spLocks noGrp="1" noRot="1" noChangeAspect="1" noTextEdit="1"/>
          </p:cNvSpPr>
          <p:nvPr>
            <p:ph type="sldImg"/>
          </p:nvPr>
        </p:nvSpPr>
        <p:spPr>
          <a:ln/>
        </p:spPr>
      </p:sp>
      <p:sp>
        <p:nvSpPr>
          <p:cNvPr id="114691" name="2 - Θέση σημειώσεων"/>
          <p:cNvSpPr>
            <a:spLocks noGrp="1"/>
          </p:cNvSpPr>
          <p:nvPr>
            <p:ph type="body" idx="1"/>
          </p:nvPr>
        </p:nvSpPr>
        <p:spPr>
          <a:noFill/>
          <a:ln/>
        </p:spPr>
        <p:txBody>
          <a:bodyPr/>
          <a:lstStyle/>
          <a:p>
            <a:pPr eaLnBrk="1" hangingPunct="1"/>
            <a:endParaRPr lang="el-GR" smtClean="0"/>
          </a:p>
        </p:txBody>
      </p:sp>
      <p:sp>
        <p:nvSpPr>
          <p:cNvPr id="114692" name="3 - Θέση αριθμού διαφάνειας"/>
          <p:cNvSpPr>
            <a:spLocks noGrp="1"/>
          </p:cNvSpPr>
          <p:nvPr>
            <p:ph type="sldNum" sz="quarter" idx="5"/>
          </p:nvPr>
        </p:nvSpPr>
        <p:spPr>
          <a:noFill/>
        </p:spPr>
        <p:txBody>
          <a:bodyPr/>
          <a:lstStyle/>
          <a:p>
            <a:fld id="{93520F77-A6C4-4569-8A07-17925B155A4A}" type="slidenum">
              <a:rPr lang="el-GR" smtClean="0"/>
              <a:pPr/>
              <a:t>45</a:t>
            </a:fld>
            <a:endParaRPr lang="el-GR"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pPr>
              <a:defRPr/>
            </a:pPr>
            <a:fld id="{D300293E-C932-4839-B16C-00720A0DAAD2}" type="slidenum">
              <a:rPr lang="el-GR" smtClean="0"/>
              <a:pPr>
                <a:defRPr/>
              </a:pPr>
              <a:t>46</a:t>
            </a:fld>
            <a:endParaRPr lang="el-G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pPr>
              <a:defRPr/>
            </a:pPr>
            <a:fld id="{D300293E-C932-4839-B16C-00720A0DAAD2}" type="slidenum">
              <a:rPr lang="el-GR" smtClean="0"/>
              <a:pPr>
                <a:defRPr/>
              </a:pPr>
              <a:t>47</a:t>
            </a:fld>
            <a:endParaRPr lang="el-G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pPr>
              <a:defRPr/>
            </a:pPr>
            <a:fld id="{D300293E-C932-4839-B16C-00720A0DAAD2}" type="slidenum">
              <a:rPr lang="el-GR" smtClean="0"/>
              <a:pPr>
                <a:defRPr/>
              </a:pPr>
              <a:t>48</a:t>
            </a:fld>
            <a:endParaRPr lang="el-G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1 - Θέση εικόνας διαφάνειας"/>
          <p:cNvSpPr>
            <a:spLocks noGrp="1" noRot="1" noChangeAspect="1" noTextEdit="1"/>
          </p:cNvSpPr>
          <p:nvPr>
            <p:ph type="sldImg"/>
          </p:nvPr>
        </p:nvSpPr>
        <p:spPr>
          <a:ln/>
        </p:spPr>
      </p:sp>
      <p:sp>
        <p:nvSpPr>
          <p:cNvPr id="122883" name="2 - Θέση σημειώσεων"/>
          <p:cNvSpPr>
            <a:spLocks noGrp="1"/>
          </p:cNvSpPr>
          <p:nvPr>
            <p:ph type="body" idx="1"/>
          </p:nvPr>
        </p:nvSpPr>
        <p:spPr>
          <a:noFill/>
          <a:ln/>
        </p:spPr>
        <p:txBody>
          <a:bodyPr/>
          <a:lstStyle/>
          <a:p>
            <a:pPr eaLnBrk="1" hangingPunct="1"/>
            <a:endParaRPr lang="el-GR" smtClean="0"/>
          </a:p>
        </p:txBody>
      </p:sp>
      <p:sp>
        <p:nvSpPr>
          <p:cNvPr id="122884" name="3 - Θέση αριθμού διαφάνειας"/>
          <p:cNvSpPr>
            <a:spLocks noGrp="1"/>
          </p:cNvSpPr>
          <p:nvPr>
            <p:ph type="sldNum" sz="quarter" idx="5"/>
          </p:nvPr>
        </p:nvSpPr>
        <p:spPr>
          <a:noFill/>
        </p:spPr>
        <p:txBody>
          <a:bodyPr/>
          <a:lstStyle/>
          <a:p>
            <a:fld id="{71217DB4-9977-4A20-B936-E02CADCBBBF0}" type="slidenum">
              <a:rPr lang="el-GR" smtClean="0"/>
              <a:pPr/>
              <a:t>49</a:t>
            </a:fld>
            <a:endParaRPr lang="el-G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1 - Θέση εικόνας διαφάνειας"/>
          <p:cNvSpPr>
            <a:spLocks noGrp="1" noRot="1" noChangeAspect="1" noTextEdit="1"/>
          </p:cNvSpPr>
          <p:nvPr>
            <p:ph type="sldImg"/>
          </p:nvPr>
        </p:nvSpPr>
        <p:spPr>
          <a:ln/>
        </p:spPr>
      </p:sp>
      <p:sp>
        <p:nvSpPr>
          <p:cNvPr id="75779" name="2 - Θέση σημειώσεων"/>
          <p:cNvSpPr>
            <a:spLocks noGrp="1"/>
          </p:cNvSpPr>
          <p:nvPr>
            <p:ph type="body" idx="1"/>
          </p:nvPr>
        </p:nvSpPr>
        <p:spPr>
          <a:noFill/>
          <a:ln/>
        </p:spPr>
        <p:txBody>
          <a:bodyPr/>
          <a:lstStyle/>
          <a:p>
            <a:pPr eaLnBrk="1" hangingPunct="1"/>
            <a:endParaRPr lang="el-GR" smtClean="0"/>
          </a:p>
        </p:txBody>
      </p:sp>
      <p:sp>
        <p:nvSpPr>
          <p:cNvPr id="75780" name="3 - Θέση αριθμού διαφάνειας"/>
          <p:cNvSpPr>
            <a:spLocks noGrp="1"/>
          </p:cNvSpPr>
          <p:nvPr>
            <p:ph type="sldNum" sz="quarter" idx="5"/>
          </p:nvPr>
        </p:nvSpPr>
        <p:spPr>
          <a:noFill/>
        </p:spPr>
        <p:txBody>
          <a:bodyPr/>
          <a:lstStyle/>
          <a:p>
            <a:fld id="{CA23F183-D6F6-49A5-9D9F-310085F4808C}" type="slidenum">
              <a:rPr lang="el-GR" smtClean="0"/>
              <a:pPr/>
              <a:t>5</a:t>
            </a:fld>
            <a:endParaRPr lang="el-GR"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1 - Θέση εικόνας διαφάνειας"/>
          <p:cNvSpPr>
            <a:spLocks noGrp="1" noRot="1" noChangeAspect="1" noTextEdit="1"/>
          </p:cNvSpPr>
          <p:nvPr>
            <p:ph type="sldImg"/>
          </p:nvPr>
        </p:nvSpPr>
        <p:spPr>
          <a:ln/>
        </p:spPr>
      </p:sp>
      <p:sp>
        <p:nvSpPr>
          <p:cNvPr id="119811" name="2 - Θέση σημειώσεων"/>
          <p:cNvSpPr>
            <a:spLocks noGrp="1"/>
          </p:cNvSpPr>
          <p:nvPr>
            <p:ph type="body" idx="1"/>
          </p:nvPr>
        </p:nvSpPr>
        <p:spPr>
          <a:noFill/>
          <a:ln/>
        </p:spPr>
        <p:txBody>
          <a:bodyPr/>
          <a:lstStyle/>
          <a:p>
            <a:pPr eaLnBrk="1" hangingPunct="1"/>
            <a:endParaRPr lang="el-GR" smtClean="0"/>
          </a:p>
        </p:txBody>
      </p:sp>
      <p:sp>
        <p:nvSpPr>
          <p:cNvPr id="119812" name="3 - Θέση αριθμού διαφάνειας"/>
          <p:cNvSpPr>
            <a:spLocks noGrp="1"/>
          </p:cNvSpPr>
          <p:nvPr>
            <p:ph type="sldNum" sz="quarter" idx="5"/>
          </p:nvPr>
        </p:nvSpPr>
        <p:spPr>
          <a:noFill/>
        </p:spPr>
        <p:txBody>
          <a:bodyPr/>
          <a:lstStyle/>
          <a:p>
            <a:fld id="{009443AE-2F52-419B-BD72-A02F5E337D3D}" type="slidenum">
              <a:rPr lang="el-GR" smtClean="0"/>
              <a:pPr/>
              <a:t>50</a:t>
            </a:fld>
            <a:endParaRPr lang="el-GR"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1 - Θέση εικόνας διαφάνειας"/>
          <p:cNvSpPr>
            <a:spLocks noGrp="1" noRot="1" noChangeAspect="1" noTextEdit="1"/>
          </p:cNvSpPr>
          <p:nvPr>
            <p:ph type="sldImg"/>
          </p:nvPr>
        </p:nvSpPr>
        <p:spPr>
          <a:ln/>
        </p:spPr>
      </p:sp>
      <p:sp>
        <p:nvSpPr>
          <p:cNvPr id="120835" name="2 - Θέση σημειώσεων"/>
          <p:cNvSpPr>
            <a:spLocks noGrp="1"/>
          </p:cNvSpPr>
          <p:nvPr>
            <p:ph type="body" idx="1"/>
          </p:nvPr>
        </p:nvSpPr>
        <p:spPr>
          <a:noFill/>
          <a:ln/>
        </p:spPr>
        <p:txBody>
          <a:bodyPr/>
          <a:lstStyle/>
          <a:p>
            <a:pPr eaLnBrk="1" hangingPunct="1"/>
            <a:endParaRPr lang="el-GR" smtClean="0"/>
          </a:p>
        </p:txBody>
      </p:sp>
      <p:sp>
        <p:nvSpPr>
          <p:cNvPr id="120836" name="3 - Θέση αριθμού διαφάνειας"/>
          <p:cNvSpPr>
            <a:spLocks noGrp="1"/>
          </p:cNvSpPr>
          <p:nvPr>
            <p:ph type="sldNum" sz="quarter" idx="5"/>
          </p:nvPr>
        </p:nvSpPr>
        <p:spPr>
          <a:noFill/>
        </p:spPr>
        <p:txBody>
          <a:bodyPr/>
          <a:lstStyle/>
          <a:p>
            <a:fld id="{3657EB20-6BE7-45B3-9FA3-4CACC03B29BB}" type="slidenum">
              <a:rPr lang="el-GR" smtClean="0"/>
              <a:pPr/>
              <a:t>51</a:t>
            </a:fld>
            <a:endParaRPr lang="el-GR"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1 - Θέση εικόνας διαφάνειας"/>
          <p:cNvSpPr>
            <a:spLocks noGrp="1" noRot="1" noChangeAspect="1" noTextEdit="1"/>
          </p:cNvSpPr>
          <p:nvPr>
            <p:ph type="sldImg"/>
          </p:nvPr>
        </p:nvSpPr>
        <p:spPr>
          <a:ln/>
        </p:spPr>
      </p:sp>
      <p:sp>
        <p:nvSpPr>
          <p:cNvPr id="123907" name="2 - Θέση σημειώσεων"/>
          <p:cNvSpPr>
            <a:spLocks noGrp="1"/>
          </p:cNvSpPr>
          <p:nvPr>
            <p:ph type="body" idx="1"/>
          </p:nvPr>
        </p:nvSpPr>
        <p:spPr>
          <a:noFill/>
          <a:ln/>
        </p:spPr>
        <p:txBody>
          <a:bodyPr/>
          <a:lstStyle/>
          <a:p>
            <a:pPr eaLnBrk="1" hangingPunct="1"/>
            <a:endParaRPr lang="el-GR" smtClean="0"/>
          </a:p>
        </p:txBody>
      </p:sp>
      <p:sp>
        <p:nvSpPr>
          <p:cNvPr id="123908" name="3 - Θέση αριθμού διαφάνειας"/>
          <p:cNvSpPr>
            <a:spLocks noGrp="1"/>
          </p:cNvSpPr>
          <p:nvPr>
            <p:ph type="sldNum" sz="quarter" idx="5"/>
          </p:nvPr>
        </p:nvSpPr>
        <p:spPr>
          <a:noFill/>
        </p:spPr>
        <p:txBody>
          <a:bodyPr/>
          <a:lstStyle/>
          <a:p>
            <a:fld id="{99C2A1D9-8B83-4662-9574-C9C06BC6CB46}" type="slidenum">
              <a:rPr lang="el-GR" smtClean="0"/>
              <a:pPr/>
              <a:t>52</a:t>
            </a:fld>
            <a:endParaRPr lang="el-GR"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pPr>
              <a:defRPr/>
            </a:pPr>
            <a:fld id="{D300293E-C932-4839-B16C-00720A0DAAD2}" type="slidenum">
              <a:rPr lang="el-GR" smtClean="0"/>
              <a:pPr>
                <a:defRPr/>
              </a:pPr>
              <a:t>53</a:t>
            </a:fld>
            <a:endParaRPr lang="el-G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D300293E-C932-4839-B16C-00720A0DAAD2}" type="slidenum">
              <a:rPr lang="el-GR" smtClean="0"/>
              <a:pPr>
                <a:defRPr/>
              </a:pPr>
              <a:t>54</a:t>
            </a:fld>
            <a:endParaRPr lang="el-G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pPr>
              <a:defRPr/>
            </a:pPr>
            <a:fld id="{D300293E-C932-4839-B16C-00720A0DAAD2}" type="slidenum">
              <a:rPr lang="el-GR" smtClean="0"/>
              <a:pPr>
                <a:defRPr/>
              </a:pPr>
              <a:t>55</a:t>
            </a:fld>
            <a:endParaRPr lang="el-G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1 - Θέση εικόνας διαφάνειας"/>
          <p:cNvSpPr>
            <a:spLocks noGrp="1" noRot="1" noChangeAspect="1" noTextEdit="1"/>
          </p:cNvSpPr>
          <p:nvPr>
            <p:ph type="sldImg"/>
          </p:nvPr>
        </p:nvSpPr>
        <p:spPr>
          <a:ln/>
        </p:spPr>
      </p:sp>
      <p:sp>
        <p:nvSpPr>
          <p:cNvPr id="129027" name="2 - Θέση σημειώσεων"/>
          <p:cNvSpPr>
            <a:spLocks noGrp="1"/>
          </p:cNvSpPr>
          <p:nvPr>
            <p:ph type="body" idx="1"/>
          </p:nvPr>
        </p:nvSpPr>
        <p:spPr>
          <a:noFill/>
          <a:ln/>
        </p:spPr>
        <p:txBody>
          <a:bodyPr/>
          <a:lstStyle/>
          <a:p>
            <a:pPr eaLnBrk="1" hangingPunct="1"/>
            <a:endParaRPr lang="el-GR" smtClean="0"/>
          </a:p>
        </p:txBody>
      </p:sp>
      <p:sp>
        <p:nvSpPr>
          <p:cNvPr id="129028" name="3 - Θέση αριθμού διαφάνειας"/>
          <p:cNvSpPr>
            <a:spLocks noGrp="1"/>
          </p:cNvSpPr>
          <p:nvPr>
            <p:ph type="sldNum" sz="quarter" idx="5"/>
          </p:nvPr>
        </p:nvSpPr>
        <p:spPr>
          <a:noFill/>
        </p:spPr>
        <p:txBody>
          <a:bodyPr/>
          <a:lstStyle/>
          <a:p>
            <a:fld id="{9A15E244-AA91-42C8-8E00-6371B08A983A}" type="slidenum">
              <a:rPr lang="el-GR" smtClean="0"/>
              <a:pPr/>
              <a:t>56</a:t>
            </a:fld>
            <a:endParaRPr lang="el-GR"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1 - Θέση εικόνας διαφάνειας"/>
          <p:cNvSpPr>
            <a:spLocks noGrp="1" noRot="1" noChangeAspect="1" noTextEdit="1"/>
          </p:cNvSpPr>
          <p:nvPr>
            <p:ph type="sldImg"/>
          </p:nvPr>
        </p:nvSpPr>
        <p:spPr>
          <a:ln/>
        </p:spPr>
      </p:sp>
      <p:sp>
        <p:nvSpPr>
          <p:cNvPr id="130051" name="2 - Θέση σημειώσεων"/>
          <p:cNvSpPr>
            <a:spLocks noGrp="1"/>
          </p:cNvSpPr>
          <p:nvPr>
            <p:ph type="body" idx="1"/>
          </p:nvPr>
        </p:nvSpPr>
        <p:spPr>
          <a:noFill/>
          <a:ln/>
        </p:spPr>
        <p:txBody>
          <a:bodyPr/>
          <a:lstStyle/>
          <a:p>
            <a:pPr eaLnBrk="1" hangingPunct="1"/>
            <a:endParaRPr lang="el-GR" smtClean="0"/>
          </a:p>
        </p:txBody>
      </p:sp>
      <p:sp>
        <p:nvSpPr>
          <p:cNvPr id="130052" name="3 - Θέση αριθμού διαφάνειας"/>
          <p:cNvSpPr>
            <a:spLocks noGrp="1"/>
          </p:cNvSpPr>
          <p:nvPr>
            <p:ph type="sldNum" sz="quarter" idx="5"/>
          </p:nvPr>
        </p:nvSpPr>
        <p:spPr>
          <a:noFill/>
        </p:spPr>
        <p:txBody>
          <a:bodyPr/>
          <a:lstStyle/>
          <a:p>
            <a:fld id="{4465E478-25BD-4028-B5F1-15D56979CBDC}" type="slidenum">
              <a:rPr lang="el-GR" smtClean="0"/>
              <a:pPr/>
              <a:t>57</a:t>
            </a:fld>
            <a:endParaRPr lang="el-G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1 - Θέση εικόνας διαφάνειας"/>
          <p:cNvSpPr>
            <a:spLocks noGrp="1" noRot="1" noChangeAspect="1" noTextEdit="1"/>
          </p:cNvSpPr>
          <p:nvPr>
            <p:ph type="sldImg"/>
          </p:nvPr>
        </p:nvSpPr>
        <p:spPr>
          <a:ln/>
        </p:spPr>
      </p:sp>
      <p:sp>
        <p:nvSpPr>
          <p:cNvPr id="76803" name="2 - Θέση σημειώσεων"/>
          <p:cNvSpPr>
            <a:spLocks noGrp="1"/>
          </p:cNvSpPr>
          <p:nvPr>
            <p:ph type="body" idx="1"/>
          </p:nvPr>
        </p:nvSpPr>
        <p:spPr>
          <a:noFill/>
          <a:ln/>
        </p:spPr>
        <p:txBody>
          <a:bodyPr/>
          <a:lstStyle/>
          <a:p>
            <a:pPr eaLnBrk="1" hangingPunct="1"/>
            <a:endParaRPr lang="el-GR" smtClean="0"/>
          </a:p>
        </p:txBody>
      </p:sp>
      <p:sp>
        <p:nvSpPr>
          <p:cNvPr id="76804" name="3 - Θέση αριθμού διαφάνειας"/>
          <p:cNvSpPr>
            <a:spLocks noGrp="1"/>
          </p:cNvSpPr>
          <p:nvPr>
            <p:ph type="sldNum" sz="quarter" idx="5"/>
          </p:nvPr>
        </p:nvSpPr>
        <p:spPr>
          <a:noFill/>
        </p:spPr>
        <p:txBody>
          <a:bodyPr/>
          <a:lstStyle/>
          <a:p>
            <a:fld id="{C5F3927E-F763-48D5-A4BD-BF2F803BDD4F}" type="slidenum">
              <a:rPr lang="el-GR" smtClean="0"/>
              <a:pPr/>
              <a:t>6</a:t>
            </a:fld>
            <a:endParaRPr lang="el-G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1 - Θέση εικόνας διαφάνειας"/>
          <p:cNvSpPr>
            <a:spLocks noGrp="1" noRot="1" noChangeAspect="1" noTextEdit="1"/>
          </p:cNvSpPr>
          <p:nvPr>
            <p:ph type="sldImg"/>
          </p:nvPr>
        </p:nvSpPr>
        <p:spPr>
          <a:ln/>
        </p:spPr>
      </p:sp>
      <p:sp>
        <p:nvSpPr>
          <p:cNvPr id="77827" name="2 - Θέση σημειώσεων"/>
          <p:cNvSpPr>
            <a:spLocks noGrp="1"/>
          </p:cNvSpPr>
          <p:nvPr>
            <p:ph type="body" idx="1"/>
          </p:nvPr>
        </p:nvSpPr>
        <p:spPr>
          <a:noFill/>
          <a:ln/>
        </p:spPr>
        <p:txBody>
          <a:bodyPr/>
          <a:lstStyle/>
          <a:p>
            <a:pPr eaLnBrk="1" hangingPunct="1"/>
            <a:endParaRPr lang="el-GR" smtClean="0"/>
          </a:p>
        </p:txBody>
      </p:sp>
      <p:sp>
        <p:nvSpPr>
          <p:cNvPr id="77828" name="3 - Θέση αριθμού διαφάνειας"/>
          <p:cNvSpPr>
            <a:spLocks noGrp="1"/>
          </p:cNvSpPr>
          <p:nvPr>
            <p:ph type="sldNum" sz="quarter" idx="5"/>
          </p:nvPr>
        </p:nvSpPr>
        <p:spPr>
          <a:noFill/>
        </p:spPr>
        <p:txBody>
          <a:bodyPr/>
          <a:lstStyle/>
          <a:p>
            <a:fld id="{775BD81B-821E-4737-8C39-DD191F9E3F3F}" type="slidenum">
              <a:rPr lang="el-GR" smtClean="0"/>
              <a:pPr/>
              <a:t>7</a:t>
            </a:fld>
            <a:endParaRPr lang="el-G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1 - Θέση εικόνας διαφάνειας"/>
          <p:cNvSpPr>
            <a:spLocks noGrp="1" noRot="1" noChangeAspect="1" noTextEdit="1"/>
          </p:cNvSpPr>
          <p:nvPr>
            <p:ph type="sldImg"/>
          </p:nvPr>
        </p:nvSpPr>
        <p:spPr>
          <a:ln/>
        </p:spPr>
      </p:sp>
      <p:sp>
        <p:nvSpPr>
          <p:cNvPr id="78851" name="2 - Θέση σημειώσεων"/>
          <p:cNvSpPr>
            <a:spLocks noGrp="1"/>
          </p:cNvSpPr>
          <p:nvPr>
            <p:ph type="body" idx="1"/>
          </p:nvPr>
        </p:nvSpPr>
        <p:spPr>
          <a:noFill/>
          <a:ln/>
        </p:spPr>
        <p:txBody>
          <a:bodyPr/>
          <a:lstStyle/>
          <a:p>
            <a:pPr eaLnBrk="1" hangingPunct="1"/>
            <a:endParaRPr lang="el-GR" smtClean="0"/>
          </a:p>
        </p:txBody>
      </p:sp>
      <p:sp>
        <p:nvSpPr>
          <p:cNvPr id="78852" name="3 - Θέση αριθμού διαφάνειας"/>
          <p:cNvSpPr>
            <a:spLocks noGrp="1"/>
          </p:cNvSpPr>
          <p:nvPr>
            <p:ph type="sldNum" sz="quarter" idx="5"/>
          </p:nvPr>
        </p:nvSpPr>
        <p:spPr>
          <a:noFill/>
        </p:spPr>
        <p:txBody>
          <a:bodyPr/>
          <a:lstStyle/>
          <a:p>
            <a:fld id="{B00D6903-5B16-40F0-AACF-3CB7D19C0D46}" type="slidenum">
              <a:rPr lang="el-GR" smtClean="0"/>
              <a:pPr/>
              <a:t>8</a:t>
            </a:fld>
            <a:endParaRPr lang="el-G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1 - Θέση εικόνας διαφάνειας"/>
          <p:cNvSpPr>
            <a:spLocks noGrp="1" noRot="1" noChangeAspect="1" noTextEdit="1"/>
          </p:cNvSpPr>
          <p:nvPr>
            <p:ph type="sldImg"/>
          </p:nvPr>
        </p:nvSpPr>
        <p:spPr>
          <a:ln/>
        </p:spPr>
      </p:sp>
      <p:sp>
        <p:nvSpPr>
          <p:cNvPr id="79875" name="2 - Θέση σημειώσεων"/>
          <p:cNvSpPr>
            <a:spLocks noGrp="1"/>
          </p:cNvSpPr>
          <p:nvPr>
            <p:ph type="body" idx="1"/>
          </p:nvPr>
        </p:nvSpPr>
        <p:spPr>
          <a:noFill/>
          <a:ln/>
        </p:spPr>
        <p:txBody>
          <a:bodyPr/>
          <a:lstStyle/>
          <a:p>
            <a:pPr eaLnBrk="1" hangingPunct="1"/>
            <a:endParaRPr lang="el-GR" smtClean="0"/>
          </a:p>
        </p:txBody>
      </p:sp>
      <p:sp>
        <p:nvSpPr>
          <p:cNvPr id="79876" name="3 - Θέση αριθμού διαφάνειας"/>
          <p:cNvSpPr>
            <a:spLocks noGrp="1"/>
          </p:cNvSpPr>
          <p:nvPr>
            <p:ph type="sldNum" sz="quarter" idx="5"/>
          </p:nvPr>
        </p:nvSpPr>
        <p:spPr>
          <a:noFill/>
        </p:spPr>
        <p:txBody>
          <a:bodyPr/>
          <a:lstStyle/>
          <a:p>
            <a:fld id="{D9FAEEBD-AA34-4904-A758-2B7007069800}" type="slidenum">
              <a:rPr lang="el-GR" smtClean="0"/>
              <a:pPr/>
              <a:t>9</a:t>
            </a:fld>
            <a:endParaRPr lang="el-G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Κάντε κλικ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15/1/2014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15/1/2014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15/1/2014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Τίτλος και Κείμενο επάνω από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8229600" cy="21891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57200" y="3941763"/>
            <a:ext cx="8229600" cy="2189162"/>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a:xfrm>
            <a:off x="457200" y="6248400"/>
            <a:ext cx="2133600" cy="457200"/>
          </a:xfrm>
        </p:spPr>
        <p:txBody>
          <a:bodyPr/>
          <a:lstStyle>
            <a:lvl1pPr>
              <a:defRPr/>
            </a:lvl1pPr>
          </a:lstStyle>
          <a:p>
            <a:pPr>
              <a:defRPr/>
            </a:pPr>
            <a:endParaRPr lang="el-GR"/>
          </a:p>
        </p:txBody>
      </p:sp>
      <p:sp>
        <p:nvSpPr>
          <p:cNvPr id="6" name="5 - Θέση υποσέλιδου"/>
          <p:cNvSpPr>
            <a:spLocks noGrp="1"/>
          </p:cNvSpPr>
          <p:nvPr>
            <p:ph type="ftr" sz="quarter" idx="11"/>
          </p:nvPr>
        </p:nvSpPr>
        <p:spPr>
          <a:xfrm>
            <a:off x="3124200" y="6248400"/>
            <a:ext cx="2895600" cy="457200"/>
          </a:xfrm>
        </p:spPr>
        <p:txBody>
          <a:bodyPr/>
          <a:lstStyle>
            <a:lvl1pPr>
              <a:defRPr/>
            </a:lvl1pPr>
          </a:lstStyle>
          <a:p>
            <a:pPr>
              <a:defRPr/>
            </a:pPr>
            <a:endParaRPr lang="el-GR"/>
          </a:p>
        </p:txBody>
      </p:sp>
      <p:sp>
        <p:nvSpPr>
          <p:cNvPr id="7" name="6 - Θέση αριθμού διαφάνειας"/>
          <p:cNvSpPr>
            <a:spLocks noGrp="1"/>
          </p:cNvSpPr>
          <p:nvPr>
            <p:ph type="sldNum" sz="quarter" idx="12"/>
          </p:nvPr>
        </p:nvSpPr>
        <p:spPr>
          <a:xfrm>
            <a:off x="6553200" y="6248400"/>
            <a:ext cx="2133600" cy="457200"/>
          </a:xfrm>
        </p:spPr>
        <p:txBody>
          <a:bodyPr/>
          <a:lstStyle>
            <a:lvl1pPr>
              <a:defRPr/>
            </a:lvl1pPr>
          </a:lstStyle>
          <a:p>
            <a:pPr>
              <a:defRPr/>
            </a:pPr>
            <a:fld id="{71598682-F48E-4E52-B873-908314C5AFE7}" type="slidenum">
              <a:rPr lang="el-GR"/>
              <a:pPr>
                <a:defRPr/>
              </a:pPr>
              <a:t>‹#›</a:t>
            </a:fld>
            <a:endParaRPr lang="el-GR"/>
          </a:p>
        </p:txBody>
      </p:sp>
    </p:spTree>
  </p:cSld>
  <p:clrMapOvr>
    <a:masterClrMapping/>
  </p:clrMapOvr>
  <p:transition>
    <p:whee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Τίτλος, Αντικείμενο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43000"/>
          </a:xfrm>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307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648200" y="1600200"/>
            <a:ext cx="4038600" cy="45307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a:xfrm>
            <a:off x="457200" y="6248400"/>
            <a:ext cx="2133600" cy="457200"/>
          </a:xfrm>
        </p:spPr>
        <p:txBody>
          <a:bodyPr/>
          <a:lstStyle>
            <a:lvl1pPr>
              <a:defRPr/>
            </a:lvl1pPr>
          </a:lstStyle>
          <a:p>
            <a:pPr>
              <a:defRPr/>
            </a:pPr>
            <a:endParaRPr lang="el-GR"/>
          </a:p>
        </p:txBody>
      </p:sp>
      <p:sp>
        <p:nvSpPr>
          <p:cNvPr id="6" name="5 - Θέση υποσέλιδου"/>
          <p:cNvSpPr>
            <a:spLocks noGrp="1"/>
          </p:cNvSpPr>
          <p:nvPr>
            <p:ph type="ftr" sz="quarter" idx="11"/>
          </p:nvPr>
        </p:nvSpPr>
        <p:spPr>
          <a:xfrm>
            <a:off x="3124200" y="6248400"/>
            <a:ext cx="2895600" cy="457200"/>
          </a:xfrm>
        </p:spPr>
        <p:txBody>
          <a:bodyPr/>
          <a:lstStyle>
            <a:lvl1pPr>
              <a:defRPr/>
            </a:lvl1pPr>
          </a:lstStyle>
          <a:p>
            <a:pPr>
              <a:defRPr/>
            </a:pPr>
            <a:endParaRPr lang="el-GR"/>
          </a:p>
        </p:txBody>
      </p:sp>
      <p:sp>
        <p:nvSpPr>
          <p:cNvPr id="7" name="6 - Θέση αριθμού διαφάνειας"/>
          <p:cNvSpPr>
            <a:spLocks noGrp="1"/>
          </p:cNvSpPr>
          <p:nvPr>
            <p:ph type="sldNum" sz="quarter" idx="12"/>
          </p:nvPr>
        </p:nvSpPr>
        <p:spPr>
          <a:xfrm>
            <a:off x="6553200" y="6248400"/>
            <a:ext cx="2133600" cy="457200"/>
          </a:xfrm>
        </p:spPr>
        <p:txBody>
          <a:bodyPr/>
          <a:lstStyle>
            <a:lvl1pPr>
              <a:defRPr/>
            </a:lvl1pPr>
          </a:lstStyle>
          <a:p>
            <a:pPr>
              <a:defRPr/>
            </a:pPr>
            <a:fld id="{4310CD5B-3AA7-4985-B531-262DECD91BEC}" type="slidenum">
              <a:rPr lang="el-GR"/>
              <a:pPr>
                <a:defRPr/>
              </a:pPr>
              <a:t>‹#›</a:t>
            </a:fld>
            <a:endParaRPr lang="el-GR"/>
          </a:p>
        </p:txBody>
      </p:sp>
    </p:spTree>
  </p:cSld>
  <p:clrMapOvr>
    <a:masterClrMapping/>
  </p:clrMapOvr>
  <p:transition>
    <p:whee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43000"/>
          </a:xfrm>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307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ημερομηνίας"/>
          <p:cNvSpPr>
            <a:spLocks noGrp="1"/>
          </p:cNvSpPr>
          <p:nvPr>
            <p:ph type="dt" sz="half" idx="10"/>
          </p:nvPr>
        </p:nvSpPr>
        <p:spPr>
          <a:xfrm>
            <a:off x="457200" y="6248400"/>
            <a:ext cx="2133600" cy="457200"/>
          </a:xfrm>
        </p:spPr>
        <p:txBody>
          <a:bodyPr/>
          <a:lstStyle>
            <a:lvl1pPr>
              <a:defRPr/>
            </a:lvl1pPr>
          </a:lstStyle>
          <a:p>
            <a:pPr>
              <a:defRPr/>
            </a:pPr>
            <a:endParaRPr lang="el-GR"/>
          </a:p>
        </p:txBody>
      </p:sp>
      <p:sp>
        <p:nvSpPr>
          <p:cNvPr id="7" name="6 - Θέση υποσέλιδου"/>
          <p:cNvSpPr>
            <a:spLocks noGrp="1"/>
          </p:cNvSpPr>
          <p:nvPr>
            <p:ph type="ftr" sz="quarter" idx="11"/>
          </p:nvPr>
        </p:nvSpPr>
        <p:spPr>
          <a:xfrm>
            <a:off x="3124200" y="6248400"/>
            <a:ext cx="2895600" cy="457200"/>
          </a:xfrm>
        </p:spPr>
        <p:txBody>
          <a:bodyPr/>
          <a:lstStyle>
            <a:lvl1pPr>
              <a:defRPr/>
            </a:lvl1pPr>
          </a:lstStyle>
          <a:p>
            <a:pPr>
              <a:defRPr/>
            </a:pPr>
            <a:endParaRPr lang="el-GR"/>
          </a:p>
        </p:txBody>
      </p:sp>
      <p:sp>
        <p:nvSpPr>
          <p:cNvPr id="8" name="7 - Θέση αριθμού διαφάνειας"/>
          <p:cNvSpPr>
            <a:spLocks noGrp="1"/>
          </p:cNvSpPr>
          <p:nvPr>
            <p:ph type="sldNum" sz="quarter" idx="12"/>
          </p:nvPr>
        </p:nvSpPr>
        <p:spPr>
          <a:xfrm>
            <a:off x="6553200" y="6248400"/>
            <a:ext cx="2133600" cy="457200"/>
          </a:xfrm>
        </p:spPr>
        <p:txBody>
          <a:bodyPr/>
          <a:lstStyle>
            <a:lvl1pPr>
              <a:defRPr/>
            </a:lvl1pPr>
          </a:lstStyle>
          <a:p>
            <a:pPr>
              <a:defRPr/>
            </a:pPr>
            <a:fld id="{E889B32A-7EE6-475C-9119-A39C29F4F86D}" type="slidenum">
              <a:rPr lang="el-GR"/>
              <a:pPr>
                <a:defRPr/>
              </a:pPr>
              <a:t>‹#›</a:t>
            </a:fld>
            <a:endParaRPr lang="el-GR"/>
          </a:p>
        </p:txBody>
      </p:sp>
    </p:spTree>
  </p:cSld>
  <p:clrMapOvr>
    <a:masterClrMapping/>
  </p:clrMapOvr>
  <p:transition>
    <p:whee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57200" y="277813"/>
            <a:ext cx="8229600" cy="5853112"/>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2 - Θέση ημερομηνίας"/>
          <p:cNvSpPr>
            <a:spLocks noGrp="1"/>
          </p:cNvSpPr>
          <p:nvPr>
            <p:ph type="dt" sz="half" idx="10"/>
          </p:nvPr>
        </p:nvSpPr>
        <p:spPr>
          <a:xfrm>
            <a:off x="457200" y="6248400"/>
            <a:ext cx="2133600" cy="457200"/>
          </a:xfrm>
        </p:spPr>
        <p:txBody>
          <a:bodyPr/>
          <a:lstStyle>
            <a:lvl1pPr>
              <a:defRPr/>
            </a:lvl1pPr>
          </a:lstStyle>
          <a:p>
            <a:pPr>
              <a:defRPr/>
            </a:pPr>
            <a:endParaRPr lang="el-GR"/>
          </a:p>
        </p:txBody>
      </p:sp>
      <p:sp>
        <p:nvSpPr>
          <p:cNvPr id="4" name="3 - Θέση υποσέλιδου"/>
          <p:cNvSpPr>
            <a:spLocks noGrp="1"/>
          </p:cNvSpPr>
          <p:nvPr>
            <p:ph type="ftr" sz="quarter" idx="11"/>
          </p:nvPr>
        </p:nvSpPr>
        <p:spPr>
          <a:xfrm>
            <a:off x="3124200" y="6248400"/>
            <a:ext cx="2895600" cy="457200"/>
          </a:xfrm>
        </p:spPr>
        <p:txBody>
          <a:bodyPr/>
          <a:lstStyle>
            <a:lvl1pPr>
              <a:defRPr/>
            </a:lvl1pPr>
          </a:lstStyle>
          <a:p>
            <a:pPr>
              <a:defRPr/>
            </a:pPr>
            <a:endParaRPr lang="el-GR"/>
          </a:p>
        </p:txBody>
      </p:sp>
      <p:sp>
        <p:nvSpPr>
          <p:cNvPr id="5" name="4 - Θέση αριθμού διαφάνειας"/>
          <p:cNvSpPr>
            <a:spLocks noGrp="1"/>
          </p:cNvSpPr>
          <p:nvPr>
            <p:ph type="sldNum" sz="quarter" idx="12"/>
          </p:nvPr>
        </p:nvSpPr>
        <p:spPr>
          <a:xfrm>
            <a:off x="6553200" y="6248400"/>
            <a:ext cx="2133600" cy="457200"/>
          </a:xfrm>
        </p:spPr>
        <p:txBody>
          <a:bodyPr/>
          <a:lstStyle>
            <a:lvl1pPr>
              <a:defRPr/>
            </a:lvl1pPr>
          </a:lstStyle>
          <a:p>
            <a:pPr>
              <a:defRPr/>
            </a:pPr>
            <a:fld id="{6E22C315-4236-45B0-98BA-8EDF4DF17136}" type="slidenum">
              <a:rPr lang="el-GR"/>
              <a:pPr>
                <a:defRPr/>
              </a:pPr>
              <a:t>‹#›</a:t>
            </a:fld>
            <a:endParaRPr lang="el-GR"/>
          </a:p>
        </p:txBody>
      </p:sp>
    </p:spTree>
  </p:cSld>
  <p:clrMapOvr>
    <a:masterClrMapping/>
  </p:clrMapOvr>
  <p:transition>
    <p:whee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307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ημερομηνίας"/>
          <p:cNvSpPr>
            <a:spLocks noGrp="1"/>
          </p:cNvSpPr>
          <p:nvPr>
            <p:ph type="dt" sz="half" idx="10"/>
          </p:nvPr>
        </p:nvSpPr>
        <p:spPr>
          <a:xfrm>
            <a:off x="457200" y="6248400"/>
            <a:ext cx="2133600" cy="457200"/>
          </a:xfrm>
        </p:spPr>
        <p:txBody>
          <a:bodyPr/>
          <a:lstStyle>
            <a:lvl1pPr>
              <a:defRPr/>
            </a:lvl1pPr>
          </a:lstStyle>
          <a:p>
            <a:pPr>
              <a:defRPr/>
            </a:pPr>
            <a:endParaRPr lang="el-GR"/>
          </a:p>
        </p:txBody>
      </p:sp>
      <p:sp>
        <p:nvSpPr>
          <p:cNvPr id="7" name="6 - Θέση υποσέλιδου"/>
          <p:cNvSpPr>
            <a:spLocks noGrp="1"/>
          </p:cNvSpPr>
          <p:nvPr>
            <p:ph type="ftr" sz="quarter" idx="11"/>
          </p:nvPr>
        </p:nvSpPr>
        <p:spPr>
          <a:xfrm>
            <a:off x="3124200" y="6248400"/>
            <a:ext cx="2895600" cy="457200"/>
          </a:xfrm>
        </p:spPr>
        <p:txBody>
          <a:bodyPr/>
          <a:lstStyle>
            <a:lvl1pPr>
              <a:defRPr/>
            </a:lvl1pPr>
          </a:lstStyle>
          <a:p>
            <a:pPr>
              <a:defRPr/>
            </a:pPr>
            <a:endParaRPr lang="el-GR"/>
          </a:p>
        </p:txBody>
      </p:sp>
      <p:sp>
        <p:nvSpPr>
          <p:cNvPr id="8" name="7 - Θέση αριθμού διαφάνειας"/>
          <p:cNvSpPr>
            <a:spLocks noGrp="1"/>
          </p:cNvSpPr>
          <p:nvPr>
            <p:ph type="sldNum" sz="quarter" idx="12"/>
          </p:nvPr>
        </p:nvSpPr>
        <p:spPr>
          <a:xfrm>
            <a:off x="6553200" y="6248400"/>
            <a:ext cx="2133600" cy="457200"/>
          </a:xfrm>
        </p:spPr>
        <p:txBody>
          <a:bodyPr/>
          <a:lstStyle>
            <a:lvl1pPr>
              <a:defRPr/>
            </a:lvl1pPr>
          </a:lstStyle>
          <a:p>
            <a:pPr>
              <a:defRPr/>
            </a:pPr>
            <a:fld id="{19928B90-A983-4747-BBD4-D21A02AD9C31}" type="slidenum">
              <a:rPr lang="el-GR"/>
              <a:pPr>
                <a:defRPr/>
              </a:pPr>
              <a:t>‹#›</a:t>
            </a:fld>
            <a:endParaRPr lang="el-GR"/>
          </a:p>
        </p:txBody>
      </p:sp>
    </p:spTree>
  </p:cSld>
  <p:clrMapOvr>
    <a:masterClrMapping/>
  </p:clrMapOvr>
  <p:transition>
    <p:whee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cSld name="Τίτλος και Αντικείμενο επάνω από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43000"/>
          </a:xfrm>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8229600" cy="21891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3941763"/>
            <a:ext cx="8229600" cy="2189162"/>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a:xfrm>
            <a:off x="457200" y="6248400"/>
            <a:ext cx="2133600" cy="457200"/>
          </a:xfrm>
        </p:spPr>
        <p:txBody>
          <a:bodyPr/>
          <a:lstStyle>
            <a:lvl1pPr>
              <a:defRPr/>
            </a:lvl1pPr>
          </a:lstStyle>
          <a:p>
            <a:pPr>
              <a:defRPr/>
            </a:pPr>
            <a:endParaRPr lang="el-GR"/>
          </a:p>
        </p:txBody>
      </p:sp>
      <p:sp>
        <p:nvSpPr>
          <p:cNvPr id="6" name="5 - Θέση υποσέλιδου"/>
          <p:cNvSpPr>
            <a:spLocks noGrp="1"/>
          </p:cNvSpPr>
          <p:nvPr>
            <p:ph type="ftr" sz="quarter" idx="11"/>
          </p:nvPr>
        </p:nvSpPr>
        <p:spPr>
          <a:xfrm>
            <a:off x="3124200" y="6248400"/>
            <a:ext cx="2895600" cy="457200"/>
          </a:xfrm>
        </p:spPr>
        <p:txBody>
          <a:bodyPr/>
          <a:lstStyle>
            <a:lvl1pPr>
              <a:defRPr/>
            </a:lvl1pPr>
          </a:lstStyle>
          <a:p>
            <a:pPr>
              <a:defRPr/>
            </a:pPr>
            <a:endParaRPr lang="el-GR"/>
          </a:p>
        </p:txBody>
      </p:sp>
      <p:sp>
        <p:nvSpPr>
          <p:cNvPr id="7" name="6 - Θέση αριθμού διαφάνειας"/>
          <p:cNvSpPr>
            <a:spLocks noGrp="1"/>
          </p:cNvSpPr>
          <p:nvPr>
            <p:ph type="sldNum" sz="quarter" idx="12"/>
          </p:nvPr>
        </p:nvSpPr>
        <p:spPr>
          <a:xfrm>
            <a:off x="6553200" y="6248400"/>
            <a:ext cx="2133600" cy="457200"/>
          </a:xfrm>
        </p:spPr>
        <p:txBody>
          <a:bodyPr/>
          <a:lstStyle>
            <a:lvl1pPr>
              <a:defRPr/>
            </a:lvl1pPr>
          </a:lstStyle>
          <a:p>
            <a:pPr>
              <a:defRPr/>
            </a:pPr>
            <a:fld id="{AF04E3E3-AEB9-47C5-A0A3-065B99B1BE6F}" type="slidenum">
              <a:rPr lang="el-GR"/>
              <a:pPr>
                <a:defRPr/>
              </a:pPr>
              <a:t>‹#›</a:t>
            </a:fld>
            <a:endParaRPr lang="el-GR"/>
          </a:p>
        </p:txBody>
      </p:sp>
    </p:spTree>
  </p:cSld>
  <p:clrMapOvr>
    <a:masterClrMapping/>
  </p:clrMapOvr>
  <p:transition>
    <p:whee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307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307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a:xfrm>
            <a:off x="457200" y="6248400"/>
            <a:ext cx="2133600" cy="457200"/>
          </a:xfrm>
        </p:spPr>
        <p:txBody>
          <a:bodyPr/>
          <a:lstStyle>
            <a:lvl1pPr>
              <a:defRPr/>
            </a:lvl1pPr>
          </a:lstStyle>
          <a:p>
            <a:pPr>
              <a:defRPr/>
            </a:pPr>
            <a:endParaRPr lang="el-GR"/>
          </a:p>
        </p:txBody>
      </p:sp>
      <p:sp>
        <p:nvSpPr>
          <p:cNvPr id="6" name="5 - Θέση υποσέλιδου"/>
          <p:cNvSpPr>
            <a:spLocks noGrp="1"/>
          </p:cNvSpPr>
          <p:nvPr>
            <p:ph type="ftr" sz="quarter" idx="11"/>
          </p:nvPr>
        </p:nvSpPr>
        <p:spPr>
          <a:xfrm>
            <a:off x="3124200" y="6248400"/>
            <a:ext cx="2895600" cy="457200"/>
          </a:xfrm>
        </p:spPr>
        <p:txBody>
          <a:bodyPr/>
          <a:lstStyle>
            <a:lvl1pPr>
              <a:defRPr/>
            </a:lvl1pPr>
          </a:lstStyle>
          <a:p>
            <a:pPr>
              <a:defRPr/>
            </a:pPr>
            <a:endParaRPr lang="el-GR"/>
          </a:p>
        </p:txBody>
      </p:sp>
      <p:sp>
        <p:nvSpPr>
          <p:cNvPr id="7" name="6 - Θέση αριθμού διαφάνειας"/>
          <p:cNvSpPr>
            <a:spLocks noGrp="1"/>
          </p:cNvSpPr>
          <p:nvPr>
            <p:ph type="sldNum" sz="quarter" idx="12"/>
          </p:nvPr>
        </p:nvSpPr>
        <p:spPr>
          <a:xfrm>
            <a:off x="6553200" y="6248400"/>
            <a:ext cx="2133600" cy="457200"/>
          </a:xfrm>
        </p:spPr>
        <p:txBody>
          <a:bodyPr/>
          <a:lstStyle>
            <a:lvl1pPr>
              <a:defRPr/>
            </a:lvl1pPr>
          </a:lstStyle>
          <a:p>
            <a:pPr>
              <a:defRPr/>
            </a:pPr>
            <a:fld id="{955E8367-FE5A-433E-BF42-4970A0F714F6}" type="slidenum">
              <a:rPr lang="el-GR"/>
              <a:pPr>
                <a:defRPr/>
              </a:pPr>
              <a:t>‹#›</a:t>
            </a:fld>
            <a:endParaRPr lang="el-GR"/>
          </a:p>
        </p:txBody>
      </p:sp>
    </p:spTree>
  </p:cSld>
  <p:clrMapOvr>
    <a:masterClrMapping/>
  </p:clrMapOvr>
  <p:transition>
    <p:whee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Tx">
  <p:cSld name="Τίτλος, 2 Αντικείμενα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43000"/>
          </a:xfrm>
        </p:spPr>
        <p:txBody>
          <a:bodyPr/>
          <a:lstStyle/>
          <a:p>
            <a:r>
              <a:rPr lang="el-GR" smtClean="0"/>
              <a:t>Kλικ για επεξεργασία του τίτλου</a:t>
            </a:r>
            <a:endParaRPr lang="el-GR"/>
          </a:p>
        </p:txBody>
      </p:sp>
      <p:sp>
        <p:nvSpPr>
          <p:cNvPr id="3" name="2 - Θέση περιεχομένου"/>
          <p:cNvSpPr>
            <a:spLocks noGrp="1"/>
          </p:cNvSpPr>
          <p:nvPr>
            <p:ph sz="quarter" idx="1"/>
          </p:nvPr>
        </p:nvSpPr>
        <p:spPr>
          <a:xfrm>
            <a:off x="457200" y="1600200"/>
            <a:ext cx="4038600" cy="21891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57200" y="3941763"/>
            <a:ext cx="4038600" cy="2189162"/>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half" idx="3"/>
          </p:nvPr>
        </p:nvSpPr>
        <p:spPr>
          <a:xfrm>
            <a:off x="4648200" y="1600200"/>
            <a:ext cx="4038600" cy="45307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ημερομηνίας"/>
          <p:cNvSpPr>
            <a:spLocks noGrp="1"/>
          </p:cNvSpPr>
          <p:nvPr>
            <p:ph type="dt" sz="half" idx="10"/>
          </p:nvPr>
        </p:nvSpPr>
        <p:spPr>
          <a:xfrm>
            <a:off x="457200" y="6248400"/>
            <a:ext cx="2133600" cy="457200"/>
          </a:xfrm>
        </p:spPr>
        <p:txBody>
          <a:bodyPr/>
          <a:lstStyle>
            <a:lvl1pPr>
              <a:defRPr/>
            </a:lvl1pPr>
          </a:lstStyle>
          <a:p>
            <a:pPr>
              <a:defRPr/>
            </a:pPr>
            <a:endParaRPr lang="el-GR"/>
          </a:p>
        </p:txBody>
      </p:sp>
      <p:sp>
        <p:nvSpPr>
          <p:cNvPr id="7" name="6 - Θέση υποσέλιδου"/>
          <p:cNvSpPr>
            <a:spLocks noGrp="1"/>
          </p:cNvSpPr>
          <p:nvPr>
            <p:ph type="ftr" sz="quarter" idx="11"/>
          </p:nvPr>
        </p:nvSpPr>
        <p:spPr>
          <a:xfrm>
            <a:off x="3124200" y="6248400"/>
            <a:ext cx="2895600" cy="457200"/>
          </a:xfrm>
        </p:spPr>
        <p:txBody>
          <a:bodyPr/>
          <a:lstStyle>
            <a:lvl1pPr>
              <a:defRPr/>
            </a:lvl1pPr>
          </a:lstStyle>
          <a:p>
            <a:pPr>
              <a:defRPr/>
            </a:pPr>
            <a:endParaRPr lang="el-GR"/>
          </a:p>
        </p:txBody>
      </p:sp>
      <p:sp>
        <p:nvSpPr>
          <p:cNvPr id="8" name="7 - Θέση αριθμού διαφάνειας"/>
          <p:cNvSpPr>
            <a:spLocks noGrp="1"/>
          </p:cNvSpPr>
          <p:nvPr>
            <p:ph type="sldNum" sz="quarter" idx="12"/>
          </p:nvPr>
        </p:nvSpPr>
        <p:spPr>
          <a:xfrm>
            <a:off x="6553200" y="6248400"/>
            <a:ext cx="2133600" cy="457200"/>
          </a:xfrm>
        </p:spPr>
        <p:txBody>
          <a:bodyPr/>
          <a:lstStyle>
            <a:lvl1pPr>
              <a:defRPr/>
            </a:lvl1pPr>
          </a:lstStyle>
          <a:p>
            <a:pPr>
              <a:defRPr/>
            </a:pPr>
            <a:fld id="{A8421CB0-262E-4C42-A7E1-2839F6392701}" type="slidenum">
              <a:rPr lang="el-GR"/>
              <a:pPr>
                <a:defRPr/>
              </a:pPr>
              <a:t>‹#›</a:t>
            </a:fld>
            <a:endParaRPr lang="el-GR"/>
          </a:p>
        </p:txBody>
      </p:sp>
    </p:spTree>
  </p:cSld>
  <p:clrMapOvr>
    <a:masterClrMapping/>
  </p:clrMapOvr>
  <p:transition>
    <p:whee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15/1/2014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Κάντε κλικ για να επεξεργαστείτε τα στυλ κειμένου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15/1/2014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15/1/2014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2342CEA3-3058-4D43-AE35-B3DA76CB4003}" type="datetimeFigureOut">
              <a:rPr lang="el-GR" smtClean="0"/>
              <a:pPr/>
              <a:t>15/1/2014</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2342CEA3-3058-4D43-AE35-B3DA76CB4003}" type="datetimeFigureOut">
              <a:rPr lang="el-GR" smtClean="0"/>
              <a:pPr/>
              <a:t>15/1/2014</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342CEA3-3058-4D43-AE35-B3DA76CB4003}" type="datetimeFigureOut">
              <a:rPr lang="el-GR" smtClean="0"/>
              <a:pPr/>
              <a:t>15/1/2014</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15/1/2014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15/1/2014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2CEA3-3058-4D43-AE35-B3DA76CB4003}" type="datetimeFigureOut">
              <a:rPr lang="el-GR" smtClean="0"/>
              <a:pPr/>
              <a:t>15/1/2014</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1D1C4-C2D9-4231-9FB2-B2D9D97AA41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hyperlink" Target="http://odysseus.culture.gr/h/1/gh151.jsp?obj_id=3404" TargetMode="Externa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http://www.metmuseum.org/collections/view1.asp?dep=13&amp;mark=3&amp;full=0&amp;item=32.11.1"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hyperlink" Target="http://odysseus.culture.gr/h/1/gh151.jsp?obj_id=3392"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50.jpeg"/><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hyperlink" Target="http://www.puc-rio.br/louvre/anglais/musee/collec/collager.htm"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hyperlink" Target="http://odysseus.culture.gr/h/1/gh151.jsp?obj_id=3392"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hyperlink" Target="http://upload.wikimedia.org/wikipedia/commons/c/c7/Reichstag_building_Berlin_view_from_west_before_sunset.jp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hyperlink" Target="http://odysseus.culture.gr/h/1/gh151.jsp?obj_id=3392"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15.xml"/><Relationship Id="rId4" Type="http://schemas.openxmlformats.org/officeDocument/2006/relationships/image" Target="../media/image60.wmf"/></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5.xml"/><Relationship Id="rId1" Type="http://schemas.openxmlformats.org/officeDocument/2006/relationships/slideLayout" Target="../slideLayouts/slideLayout19.xml"/><Relationship Id="rId4" Type="http://schemas.openxmlformats.org/officeDocument/2006/relationships/image" Target="../media/image62.jpe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1.xml"/><Relationship Id="rId1" Type="http://schemas.openxmlformats.org/officeDocument/2006/relationships/slideLayout" Target="../slideLayouts/slideLayout15.xml"/><Relationship Id="rId6" Type="http://schemas.openxmlformats.org/officeDocument/2006/relationships/image" Target="../media/image73.gif"/><Relationship Id="rId5" Type="http://schemas.openxmlformats.org/officeDocument/2006/relationships/image" Target="../media/image72.gif"/><Relationship Id="rId4" Type="http://schemas.openxmlformats.org/officeDocument/2006/relationships/image" Target="../media/image71.gif"/></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2.xml"/><Relationship Id="rId1" Type="http://schemas.openxmlformats.org/officeDocument/2006/relationships/slideLayout" Target="../slideLayouts/slideLayout18.xml"/><Relationship Id="rId4" Type="http://schemas.openxmlformats.org/officeDocument/2006/relationships/image" Target="../media/image75.jpeg"/></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3505200" y="0"/>
            <a:ext cx="5638800" cy="990600"/>
          </a:xfrm>
        </p:spPr>
        <p:txBody>
          <a:bodyPr/>
          <a:lstStyle/>
          <a:p>
            <a:pPr algn="l" eaLnBrk="1" hangingPunct="1"/>
            <a:r>
              <a:rPr lang="el-GR" sz="2400" b="1" i="1" dirty="0" smtClean="0"/>
              <a:t>10</a:t>
            </a:r>
            <a:r>
              <a:rPr lang="el-GR" sz="2400" b="1" i="1" baseline="30000" dirty="0" smtClean="0"/>
              <a:t>η </a:t>
            </a:r>
            <a:r>
              <a:rPr lang="el-GR" sz="2400" b="1" i="1" dirty="0" smtClean="0"/>
              <a:t>Ενότητα: </a:t>
            </a:r>
            <a:br>
              <a:rPr lang="el-GR" sz="2400" b="1" i="1" dirty="0" smtClean="0"/>
            </a:br>
            <a:r>
              <a:rPr lang="el-GR" sz="2400" b="1" i="1" dirty="0" smtClean="0"/>
              <a:t>Η τέχνη κατά την αρχαϊκή εποχή</a:t>
            </a:r>
            <a:endParaRPr lang="el-GR" b="1" i="1" dirty="0" smtClean="0">
              <a:solidFill>
                <a:schemeClr val="tx1">
                  <a:lumMod val="95000"/>
                  <a:lumOff val="5000"/>
                </a:schemeClr>
              </a:solidFill>
            </a:endParaRPr>
          </a:p>
        </p:txBody>
      </p:sp>
      <p:pic>
        <p:nvPicPr>
          <p:cNvPr id="7" name="Picture 10" descr="paestum_poseidon_12"/>
          <p:cNvPicPr>
            <a:picLocks noChangeAspect="1" noChangeArrowheads="1"/>
          </p:cNvPicPr>
          <p:nvPr/>
        </p:nvPicPr>
        <p:blipFill>
          <a:blip r:embed="rId3" cstate="print"/>
          <a:srcRect/>
          <a:stretch>
            <a:fillRect/>
          </a:stretch>
        </p:blipFill>
        <p:spPr bwMode="auto">
          <a:xfrm>
            <a:off x="0" y="0"/>
            <a:ext cx="3505200" cy="2628900"/>
          </a:xfrm>
          <a:prstGeom prst="rect">
            <a:avLst/>
          </a:prstGeom>
          <a:noFill/>
          <a:ln w="9525">
            <a:noFill/>
            <a:miter lim="800000"/>
            <a:headEnd/>
            <a:tailEnd/>
          </a:ln>
        </p:spPr>
      </p:pic>
      <p:sp>
        <p:nvSpPr>
          <p:cNvPr id="8" name="7 - Ορθογώνιο"/>
          <p:cNvSpPr/>
          <p:nvPr/>
        </p:nvSpPr>
        <p:spPr>
          <a:xfrm>
            <a:off x="0" y="3068960"/>
            <a:ext cx="3581400" cy="646331"/>
          </a:xfrm>
          <a:prstGeom prst="rect">
            <a:avLst/>
          </a:prstGeom>
        </p:spPr>
        <p:txBody>
          <a:bodyPr wrap="square">
            <a:spAutoFit/>
          </a:bodyPr>
          <a:lstStyle/>
          <a:p>
            <a:r>
              <a:rPr lang="el-GR" i="1" dirty="0" smtClean="0">
                <a:solidFill>
                  <a:schemeClr val="tx1">
                    <a:lumMod val="95000"/>
                    <a:lumOff val="5000"/>
                  </a:schemeClr>
                </a:solidFill>
                <a:latin typeface="+mn-lt"/>
              </a:rPr>
              <a:t>Κώστας Μπακάλης </a:t>
            </a:r>
            <a:r>
              <a:rPr lang="en-US" i="1" dirty="0" smtClean="0">
                <a:solidFill>
                  <a:schemeClr val="tx1">
                    <a:lumMod val="95000"/>
                    <a:lumOff val="5000"/>
                  </a:schemeClr>
                </a:solidFill>
                <a:latin typeface="+mn-lt"/>
              </a:rPr>
              <a:t> </a:t>
            </a:r>
            <a:br>
              <a:rPr lang="en-US" i="1" dirty="0" smtClean="0">
                <a:solidFill>
                  <a:schemeClr val="tx1">
                    <a:lumMod val="95000"/>
                    <a:lumOff val="5000"/>
                  </a:schemeClr>
                </a:solidFill>
                <a:latin typeface="+mn-lt"/>
              </a:rPr>
            </a:br>
            <a:r>
              <a:rPr lang="en-US" i="1" dirty="0" smtClean="0">
                <a:solidFill>
                  <a:schemeClr val="tx1">
                    <a:lumMod val="95000"/>
                    <a:lumOff val="5000"/>
                  </a:schemeClr>
                </a:solidFill>
                <a:latin typeface="+mn-lt"/>
              </a:rPr>
              <a:t>history-logotexnia.blogspot.com</a:t>
            </a:r>
            <a:endParaRPr lang="el-GR" dirty="0">
              <a:latin typeface="+mn-lt"/>
            </a:endParaRPr>
          </a:p>
        </p:txBody>
      </p:sp>
      <p:pic>
        <p:nvPicPr>
          <p:cNvPr id="9" name="Picture 4" descr="C:\Documents and Settings\Κωνσταντίνος\Τα έγγραφά μου\2013-01-15_192849.jpg"/>
          <p:cNvPicPr>
            <a:picLocks noChangeAspect="1" noChangeArrowheads="1"/>
          </p:cNvPicPr>
          <p:nvPr/>
        </p:nvPicPr>
        <p:blipFill>
          <a:blip r:embed="rId4" cstate="print"/>
          <a:srcRect b="16667"/>
          <a:stretch>
            <a:fillRect/>
          </a:stretch>
        </p:blipFill>
        <p:spPr bwMode="auto">
          <a:xfrm>
            <a:off x="3810000" y="1143000"/>
            <a:ext cx="1944000" cy="5715000"/>
          </a:xfrm>
          <a:prstGeom prst="rect">
            <a:avLst/>
          </a:prstGeom>
          <a:noFill/>
        </p:spPr>
      </p:pic>
      <p:pic>
        <p:nvPicPr>
          <p:cNvPr id="10" name="Picture 2" descr="00041732"/>
          <p:cNvPicPr>
            <a:picLocks noChangeAspect="1" noChangeArrowheads="1"/>
          </p:cNvPicPr>
          <p:nvPr/>
        </p:nvPicPr>
        <p:blipFill>
          <a:blip r:embed="rId5" cstate="print"/>
          <a:srcRect/>
          <a:stretch>
            <a:fillRect/>
          </a:stretch>
        </p:blipFill>
        <p:spPr bwMode="auto">
          <a:xfrm>
            <a:off x="5791200" y="2989385"/>
            <a:ext cx="3352800" cy="3868615"/>
          </a:xfrm>
          <a:prstGeom prst="rect">
            <a:avLst/>
          </a:prstGeom>
          <a:noFill/>
          <a:ln w="9525">
            <a:noFill/>
            <a:miter lim="800000"/>
            <a:headEnd/>
            <a:tailEnd/>
          </a:ln>
        </p:spPr>
      </p:pic>
      <p:pic>
        <p:nvPicPr>
          <p:cNvPr id="120834" name="Picture 2" descr="http://www2.e-yliko.gr/htmls/Fyyl/Istoria/FsizeArcGl/KoriAmigdMatia1.jpg"/>
          <p:cNvPicPr>
            <a:picLocks noChangeAspect="1" noChangeArrowheads="1"/>
          </p:cNvPicPr>
          <p:nvPr/>
        </p:nvPicPr>
        <p:blipFill>
          <a:blip r:embed="rId6" cstate="print"/>
          <a:srcRect/>
          <a:stretch>
            <a:fillRect/>
          </a:stretch>
        </p:blipFill>
        <p:spPr bwMode="auto">
          <a:xfrm>
            <a:off x="1" y="3810000"/>
            <a:ext cx="2291772" cy="3048000"/>
          </a:xfrm>
          <a:prstGeom prst="rect">
            <a:avLst/>
          </a:prstGeom>
          <a:no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C:\Documents and Settings\Κωνσταντίνος\Τα έγγραφά μου\2013-01-15_192330.jpg"/>
          <p:cNvPicPr>
            <a:picLocks noChangeAspect="1" noChangeArrowheads="1"/>
          </p:cNvPicPr>
          <p:nvPr/>
        </p:nvPicPr>
        <p:blipFill>
          <a:blip r:embed="rId3" cstate="print"/>
          <a:srcRect/>
          <a:stretch>
            <a:fillRect/>
          </a:stretch>
        </p:blipFill>
        <p:spPr bwMode="auto">
          <a:xfrm>
            <a:off x="381000" y="757238"/>
            <a:ext cx="8382000" cy="5343525"/>
          </a:xfrm>
          <a:prstGeom prst="rect">
            <a:avLst/>
          </a:prstGeom>
          <a:noFill/>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C:\Documents and Settings\Κωνσταντίνος\Τα έγγραφά μου\2013-01-22_152409.jpg"/>
          <p:cNvPicPr>
            <a:picLocks noChangeAspect="1" noChangeArrowheads="1"/>
          </p:cNvPicPr>
          <p:nvPr/>
        </p:nvPicPr>
        <p:blipFill>
          <a:blip r:embed="rId3" cstate="print"/>
          <a:srcRect/>
          <a:stretch>
            <a:fillRect/>
          </a:stretch>
        </p:blipFill>
        <p:spPr bwMode="auto">
          <a:xfrm>
            <a:off x="0" y="0"/>
            <a:ext cx="5762806" cy="6858000"/>
          </a:xfrm>
          <a:prstGeom prst="rect">
            <a:avLst/>
          </a:prstGeom>
          <a:noFill/>
        </p:spPr>
      </p:pic>
      <p:sp>
        <p:nvSpPr>
          <p:cNvPr id="3" name="2 - Ορθογώνιο"/>
          <p:cNvSpPr/>
          <p:nvPr/>
        </p:nvSpPr>
        <p:spPr>
          <a:xfrm>
            <a:off x="5867400" y="5638800"/>
            <a:ext cx="2971800" cy="923330"/>
          </a:xfrm>
          <a:prstGeom prst="rect">
            <a:avLst/>
          </a:prstGeom>
        </p:spPr>
        <p:txBody>
          <a:bodyPr wrap="square">
            <a:spAutoFit/>
          </a:bodyPr>
          <a:lstStyle/>
          <a:p>
            <a:r>
              <a:rPr lang="el-GR" dirty="0" smtClean="0">
                <a:latin typeface="+mn-lt"/>
              </a:rPr>
              <a:t>◄</a:t>
            </a:r>
            <a:r>
              <a:rPr lang="en-US" dirty="0" smtClean="0">
                <a:latin typeface="+mn-lt"/>
              </a:rPr>
              <a:t>http://users.sch.gr/ipap/Ellinikos%20Politismos/arx.arxit.ionikos.htm</a:t>
            </a:r>
            <a:endParaRPr lang="el-GR" dirty="0">
              <a:latin typeface="+mn-lt"/>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5943600" y="5638800"/>
            <a:ext cx="3200400" cy="923330"/>
          </a:xfrm>
          <a:prstGeom prst="rect">
            <a:avLst/>
          </a:prstGeom>
        </p:spPr>
        <p:txBody>
          <a:bodyPr wrap="square">
            <a:spAutoFit/>
          </a:bodyPr>
          <a:lstStyle/>
          <a:p>
            <a:r>
              <a:rPr lang="el-GR" dirty="0" smtClean="0">
                <a:latin typeface="+mn-lt"/>
              </a:rPr>
              <a:t>◄</a:t>
            </a:r>
            <a:r>
              <a:rPr lang="en-US" dirty="0" smtClean="0">
                <a:latin typeface="+mn-lt"/>
              </a:rPr>
              <a:t>http://users.sch.gr/ipap/Ellinikos%20Politismos/arx.arxit.htm</a:t>
            </a:r>
            <a:endParaRPr lang="el-GR" dirty="0">
              <a:latin typeface="+mn-lt"/>
            </a:endParaRPr>
          </a:p>
        </p:txBody>
      </p:sp>
      <p:pic>
        <p:nvPicPr>
          <p:cNvPr id="154626" name="Picture 2" descr="C:\Documents and Settings\Κωνσταντίνος\Τα έγγραφά μου\2013-01-22_152804.jpg"/>
          <p:cNvPicPr>
            <a:picLocks noChangeAspect="1" noChangeArrowheads="1"/>
          </p:cNvPicPr>
          <p:nvPr/>
        </p:nvPicPr>
        <p:blipFill>
          <a:blip r:embed="rId3" cstate="print">
            <a:lum bright="-10000" contrast="30000"/>
          </a:blip>
          <a:srcRect l="2141" t="1337"/>
          <a:stretch>
            <a:fillRect/>
          </a:stretch>
        </p:blipFill>
        <p:spPr bwMode="auto">
          <a:xfrm>
            <a:off x="0" y="0"/>
            <a:ext cx="5836596" cy="6858000"/>
          </a:xfrm>
          <a:prstGeom prst="rect">
            <a:avLst/>
          </a:prstGeom>
          <a:noFill/>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7" descr="Δωρικός"/>
          <p:cNvPicPr>
            <a:picLocks noGrp="1" noChangeAspect="1" noChangeArrowheads="1"/>
          </p:cNvPicPr>
          <p:nvPr>
            <p:ph sz="half" idx="1"/>
          </p:nvPr>
        </p:nvPicPr>
        <p:blipFill>
          <a:blip r:embed="rId3" cstate="print"/>
          <a:srcRect/>
          <a:stretch>
            <a:fillRect/>
          </a:stretch>
        </p:blipFill>
        <p:spPr>
          <a:xfrm>
            <a:off x="228600" y="0"/>
            <a:ext cx="4495800" cy="6858000"/>
          </a:xfrm>
        </p:spPr>
      </p:pic>
      <p:pic>
        <p:nvPicPr>
          <p:cNvPr id="19459" name="Picture 8" descr="Ιωνικός"/>
          <p:cNvPicPr>
            <a:picLocks noGrp="1" noChangeAspect="1" noChangeArrowheads="1"/>
          </p:cNvPicPr>
          <p:nvPr>
            <p:ph sz="half" idx="2"/>
          </p:nvPr>
        </p:nvPicPr>
        <p:blipFill>
          <a:blip r:embed="rId4" cstate="print"/>
          <a:srcRect/>
          <a:stretch>
            <a:fillRect/>
          </a:stretch>
        </p:blipFill>
        <p:spPr>
          <a:xfrm>
            <a:off x="5343525" y="0"/>
            <a:ext cx="3800475" cy="6858000"/>
          </a:xfr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457200" y="188640"/>
            <a:ext cx="8147248" cy="609600"/>
          </a:xfrm>
        </p:spPr>
        <p:txBody>
          <a:bodyPr rtlCol="0">
            <a:normAutofit fontScale="90000"/>
          </a:bodyPr>
          <a:lstStyle/>
          <a:p>
            <a:pPr eaLnBrk="1" fontAlgn="auto" hangingPunct="1">
              <a:spcAft>
                <a:spcPts val="0"/>
              </a:spcAft>
              <a:defRPr/>
            </a:pPr>
            <a:r>
              <a:rPr lang="el-GR" sz="3600" dirty="0" smtClean="0"/>
              <a:t>Ν. </a:t>
            </a:r>
            <a:r>
              <a:rPr lang="el-GR" sz="3600" b="1" dirty="0" smtClean="0">
                <a:solidFill>
                  <a:srgbClr val="FF0000"/>
                </a:solidFill>
              </a:rPr>
              <a:t>Ήρας</a:t>
            </a:r>
            <a:r>
              <a:rPr lang="el-GR" sz="3600" dirty="0" smtClean="0"/>
              <a:t> στο Σελινούντα –ναός Ε</a:t>
            </a:r>
          </a:p>
        </p:txBody>
      </p:sp>
      <p:pic>
        <p:nvPicPr>
          <p:cNvPr id="22531" name="Picture 3" descr="SelinunteTempleE-EatSIde1"/>
          <p:cNvPicPr>
            <a:picLocks noGrp="1" noChangeAspect="1" noChangeArrowheads="1"/>
          </p:cNvPicPr>
          <p:nvPr>
            <p:ph idx="1"/>
          </p:nvPr>
        </p:nvPicPr>
        <p:blipFill>
          <a:blip r:embed="rId3" cstate="print"/>
          <a:srcRect/>
          <a:stretch>
            <a:fillRect/>
          </a:stretch>
        </p:blipFill>
        <p:spPr>
          <a:xfrm>
            <a:off x="457200" y="796925"/>
            <a:ext cx="8077200" cy="6061075"/>
          </a:xfr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277813"/>
            <a:ext cx="8229600" cy="636587"/>
          </a:xfrm>
        </p:spPr>
        <p:txBody>
          <a:bodyPr rtlCol="0">
            <a:normAutofit fontScale="90000"/>
          </a:bodyPr>
          <a:lstStyle/>
          <a:p>
            <a:pPr eaLnBrk="1" fontAlgn="auto" hangingPunct="1">
              <a:spcAft>
                <a:spcPts val="0"/>
              </a:spcAft>
              <a:defRPr/>
            </a:pPr>
            <a:r>
              <a:rPr lang="el-GR" sz="4000" dirty="0" smtClean="0"/>
              <a:t>Ν. </a:t>
            </a:r>
            <a:r>
              <a:rPr lang="el-GR" sz="4000" dirty="0" smtClean="0">
                <a:solidFill>
                  <a:srgbClr val="FF0000"/>
                </a:solidFill>
              </a:rPr>
              <a:t>Ποσειδώνα</a:t>
            </a:r>
            <a:r>
              <a:rPr lang="el-GR" sz="4000" dirty="0" smtClean="0"/>
              <a:t> (</a:t>
            </a:r>
            <a:r>
              <a:rPr lang="el-GR" sz="4000" dirty="0" err="1" smtClean="0"/>
              <a:t>Ποσειδωνία</a:t>
            </a:r>
            <a:r>
              <a:rPr lang="el-GR" sz="4000" dirty="0" smtClean="0"/>
              <a:t>)</a:t>
            </a:r>
          </a:p>
        </p:txBody>
      </p:sp>
      <p:pic>
        <p:nvPicPr>
          <p:cNvPr id="23555" name="Picture 3" descr="paestum_poseidon_01"/>
          <p:cNvPicPr>
            <a:picLocks noGrp="1" noChangeAspect="1" noChangeArrowheads="1"/>
          </p:cNvPicPr>
          <p:nvPr>
            <p:ph idx="1"/>
          </p:nvPr>
        </p:nvPicPr>
        <p:blipFill>
          <a:blip r:embed="rId3" cstate="print"/>
          <a:srcRect/>
          <a:stretch>
            <a:fillRect/>
          </a:stretch>
        </p:blipFill>
        <p:spPr>
          <a:xfrm>
            <a:off x="0" y="990600"/>
            <a:ext cx="9144000" cy="4537075"/>
          </a:xfrm>
        </p:spPr>
      </p:pic>
      <p:sp>
        <p:nvSpPr>
          <p:cNvPr id="23556" name="Text Box 4"/>
          <p:cNvSpPr txBox="1">
            <a:spLocks noChangeArrowheads="1"/>
          </p:cNvSpPr>
          <p:nvPr/>
        </p:nvSpPr>
        <p:spPr bwMode="ltGray">
          <a:xfrm>
            <a:off x="0" y="5589240"/>
            <a:ext cx="9144000" cy="830997"/>
          </a:xfrm>
          <a:prstGeom prst="rect">
            <a:avLst/>
          </a:prstGeom>
          <a:noFill/>
          <a:ln w="9525">
            <a:noFill/>
            <a:miter lim="800000"/>
            <a:headEnd/>
            <a:tailEnd/>
          </a:ln>
        </p:spPr>
        <p:txBody>
          <a:bodyPr>
            <a:spAutoFit/>
          </a:bodyPr>
          <a:lstStyle/>
          <a:p>
            <a:pPr algn="ctr"/>
            <a:r>
              <a:rPr lang="el-GR" sz="2400" dirty="0" smtClean="0">
                <a:latin typeface="+mn-lt"/>
              </a:rPr>
              <a:t>▲ Στενή </a:t>
            </a:r>
            <a:r>
              <a:rPr lang="el-GR" sz="2400" dirty="0">
                <a:latin typeface="+mn-lt"/>
              </a:rPr>
              <a:t>συγγένεια με ναό Δία στην Ολυμπία</a:t>
            </a:r>
            <a:r>
              <a:rPr lang="en-US" sz="2400" dirty="0">
                <a:latin typeface="+mn-lt"/>
              </a:rPr>
              <a:t>. </a:t>
            </a:r>
          </a:p>
          <a:p>
            <a:pPr algn="ctr"/>
            <a:r>
              <a:rPr lang="el-GR" sz="2400" dirty="0">
                <a:latin typeface="+mn-lt"/>
              </a:rPr>
              <a:t>Λιτά τεκτονικά στοιχεία, με πυκνή διάταξη και</a:t>
            </a:r>
            <a:r>
              <a:rPr lang="en-US" sz="2400" dirty="0">
                <a:latin typeface="+mn-lt"/>
              </a:rPr>
              <a:t> </a:t>
            </a:r>
            <a:r>
              <a:rPr lang="el-GR" sz="2400" dirty="0">
                <a:latin typeface="+mn-lt"/>
              </a:rPr>
              <a:t>ισχυρή ένταση</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277813"/>
            <a:ext cx="8229600" cy="1093787"/>
          </a:xfrm>
        </p:spPr>
        <p:txBody>
          <a:bodyPr rtlCol="0">
            <a:normAutofit fontScale="90000"/>
          </a:bodyPr>
          <a:lstStyle/>
          <a:p>
            <a:pPr eaLnBrk="1" fontAlgn="auto" hangingPunct="1">
              <a:spcAft>
                <a:spcPts val="0"/>
              </a:spcAft>
              <a:defRPr/>
            </a:pPr>
            <a:r>
              <a:rPr lang="el-GR" sz="4000" dirty="0" smtClean="0"/>
              <a:t>2</a:t>
            </a:r>
            <a:r>
              <a:rPr lang="el-GR" sz="4000" baseline="30000" dirty="0" smtClean="0"/>
              <a:t>ος</a:t>
            </a:r>
            <a:r>
              <a:rPr lang="el-GR" sz="4000" dirty="0" smtClean="0"/>
              <a:t> Ν. </a:t>
            </a:r>
            <a:r>
              <a:rPr lang="el-GR" sz="4000" dirty="0" smtClean="0">
                <a:solidFill>
                  <a:srgbClr val="FF0000"/>
                </a:solidFill>
              </a:rPr>
              <a:t>Ήρας</a:t>
            </a:r>
            <a:r>
              <a:rPr lang="el-GR" sz="4000" dirty="0" smtClean="0"/>
              <a:t> (</a:t>
            </a:r>
            <a:r>
              <a:rPr lang="el-GR" sz="4000" dirty="0" err="1" smtClean="0"/>
              <a:t>Ποσειδωνία</a:t>
            </a:r>
            <a:r>
              <a:rPr lang="el-GR" sz="4000" dirty="0" smtClean="0"/>
              <a:t>)</a:t>
            </a:r>
            <a:br>
              <a:rPr lang="el-GR" sz="4000" dirty="0" smtClean="0"/>
            </a:br>
            <a:r>
              <a:rPr lang="el-GR" sz="3100" dirty="0" smtClean="0"/>
              <a:t>γύρω στο 450 </a:t>
            </a:r>
            <a:r>
              <a:rPr lang="el-GR" sz="3100" dirty="0" err="1" smtClean="0"/>
              <a:t>π.Χ</a:t>
            </a:r>
            <a:endParaRPr lang="el-GR" sz="3100" dirty="0" smtClean="0"/>
          </a:p>
        </p:txBody>
      </p:sp>
      <p:pic>
        <p:nvPicPr>
          <p:cNvPr id="24579" name="Picture 3" descr="paestum_poseidon_12"/>
          <p:cNvPicPr>
            <a:picLocks noGrp="1" noChangeAspect="1" noChangeArrowheads="1"/>
          </p:cNvPicPr>
          <p:nvPr>
            <p:ph idx="1"/>
          </p:nvPr>
        </p:nvPicPr>
        <p:blipFill>
          <a:blip r:embed="rId3" cstate="print"/>
          <a:srcRect/>
          <a:stretch>
            <a:fillRect/>
          </a:stretch>
        </p:blipFill>
        <p:spPr>
          <a:xfrm>
            <a:off x="1115616" y="1412776"/>
            <a:ext cx="6835775" cy="4525963"/>
          </a:xfrm>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274638"/>
            <a:ext cx="8229600" cy="994122"/>
          </a:xfrm>
        </p:spPr>
        <p:txBody>
          <a:bodyPr/>
          <a:lstStyle/>
          <a:p>
            <a:pPr eaLnBrk="1" hangingPunct="1"/>
            <a:r>
              <a:rPr lang="el-GR" dirty="0" smtClean="0"/>
              <a:t>Ν. </a:t>
            </a:r>
            <a:r>
              <a:rPr lang="el-GR" dirty="0" smtClean="0">
                <a:solidFill>
                  <a:srgbClr val="FF0000"/>
                </a:solidFill>
              </a:rPr>
              <a:t>Ήρας</a:t>
            </a:r>
            <a:r>
              <a:rPr lang="el-GR" dirty="0" smtClean="0"/>
              <a:t> στην </a:t>
            </a:r>
            <a:r>
              <a:rPr lang="el-GR" dirty="0" err="1" smtClean="0"/>
              <a:t>Ποσειδωνία</a:t>
            </a:r>
            <a:endParaRPr lang="el-GR" dirty="0" smtClean="0"/>
          </a:p>
        </p:txBody>
      </p:sp>
      <p:pic>
        <p:nvPicPr>
          <p:cNvPr id="25603" name="Picture 3" descr="paestum_heratempel_03"/>
          <p:cNvPicPr>
            <a:picLocks noGrp="1" noChangeAspect="1" noChangeArrowheads="1"/>
          </p:cNvPicPr>
          <p:nvPr>
            <p:ph idx="1"/>
          </p:nvPr>
        </p:nvPicPr>
        <p:blipFill>
          <a:blip r:embed="rId3" cstate="print"/>
          <a:srcRect/>
          <a:stretch>
            <a:fillRect/>
          </a:stretch>
        </p:blipFill>
        <p:spPr>
          <a:xfrm>
            <a:off x="251520" y="1268760"/>
            <a:ext cx="8686800" cy="5105400"/>
          </a:xfrm>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descr="slide0019_image029"/>
          <p:cNvPicPr>
            <a:picLocks noGrp="1" noChangeAspect="1" noChangeArrowheads="1"/>
          </p:cNvPicPr>
          <p:nvPr>
            <p:ph idx="1"/>
          </p:nvPr>
        </p:nvPicPr>
        <p:blipFill>
          <a:blip r:embed="rId3" cstate="print"/>
          <a:srcRect/>
          <a:stretch>
            <a:fillRect/>
          </a:stretch>
        </p:blipFill>
        <p:spPr>
          <a:xfrm>
            <a:off x="0" y="457200"/>
            <a:ext cx="9144000" cy="6046788"/>
          </a:xfr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00032218"/>
          <p:cNvPicPr>
            <a:picLocks noGrp="1" noChangeAspect="1" noChangeArrowheads="1"/>
          </p:cNvPicPr>
          <p:nvPr>
            <p:ph sz="half" idx="1"/>
          </p:nvPr>
        </p:nvPicPr>
        <p:blipFill>
          <a:blip r:embed="rId3" cstate="print"/>
          <a:srcRect/>
          <a:stretch>
            <a:fillRect/>
          </a:stretch>
        </p:blipFill>
        <p:spPr>
          <a:xfrm>
            <a:off x="457200" y="533400"/>
            <a:ext cx="8229600" cy="5181600"/>
          </a:xfrm>
        </p:spPr>
      </p:pic>
      <p:sp>
        <p:nvSpPr>
          <p:cNvPr id="27651" name="Rectangle 2"/>
          <p:cNvSpPr>
            <a:spLocks noGrp="1" noChangeArrowheads="1"/>
          </p:cNvSpPr>
          <p:nvPr>
            <p:ph type="body" sz="half" idx="2"/>
          </p:nvPr>
        </p:nvSpPr>
        <p:spPr>
          <a:xfrm>
            <a:off x="468313" y="5876925"/>
            <a:ext cx="8229600" cy="609600"/>
          </a:xfrm>
        </p:spPr>
        <p:txBody>
          <a:bodyPr/>
          <a:lstStyle/>
          <a:p>
            <a:pPr algn="ctr" eaLnBrk="1" hangingPunct="1">
              <a:buFont typeface="Wingdings" pitchFamily="2" charset="2"/>
              <a:buNone/>
            </a:pPr>
            <a:r>
              <a:rPr lang="el-GR" sz="2400" dirty="0" smtClean="0"/>
              <a:t>▲ Ναός της Ομόνοιας στον </a:t>
            </a:r>
            <a:r>
              <a:rPr lang="el-GR" sz="2400" dirty="0" smtClean="0">
                <a:solidFill>
                  <a:srgbClr val="FF0000"/>
                </a:solidFill>
              </a:rPr>
              <a:t>Ακράγαντα</a:t>
            </a:r>
            <a:r>
              <a:rPr lang="el-GR" sz="2400" dirty="0" smtClean="0"/>
              <a:t> της Σικελίας</a:t>
            </a:r>
          </a:p>
        </p:txBody>
      </p:sp>
    </p:spTree>
  </p:cSld>
  <p:clrMapOvr>
    <a:masterClrMapping/>
  </p:clrMapOvr>
  <p:transition>
    <p:whee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title"/>
          </p:nvPr>
        </p:nvSpPr>
        <p:spPr>
          <a:xfrm>
            <a:off x="3131840" y="260648"/>
            <a:ext cx="5638800" cy="407987"/>
          </a:xfrm>
        </p:spPr>
        <p:txBody>
          <a:bodyPr rtlCol="0">
            <a:normAutofit fontScale="90000"/>
          </a:bodyPr>
          <a:lstStyle/>
          <a:p>
            <a:pPr eaLnBrk="1" fontAlgn="auto" hangingPunct="1">
              <a:spcAft>
                <a:spcPts val="0"/>
              </a:spcAft>
              <a:defRPr/>
            </a:pPr>
            <a:r>
              <a:rPr lang="el-GR" sz="4000" dirty="0" smtClean="0">
                <a:latin typeface="Bookman Old Style" pitchFamily="18" charset="0"/>
              </a:rPr>
              <a:t>α. </a:t>
            </a:r>
            <a:r>
              <a:rPr lang="el-GR" sz="4000" dirty="0" smtClean="0"/>
              <a:t>Βασικές</a:t>
            </a:r>
            <a:r>
              <a:rPr lang="el-GR" sz="4000" dirty="0" smtClean="0">
                <a:latin typeface="Bookman Old Style" pitchFamily="18" charset="0"/>
              </a:rPr>
              <a:t> καινοτομίες</a:t>
            </a:r>
          </a:p>
        </p:txBody>
      </p:sp>
      <p:graphicFrame>
        <p:nvGraphicFramePr>
          <p:cNvPr id="6" name="5 - Διάγραμμα"/>
          <p:cNvGraphicFramePr/>
          <p:nvPr/>
        </p:nvGraphicFramePr>
        <p:xfrm>
          <a:off x="179512" y="4077072"/>
          <a:ext cx="8784976" cy="2592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268" name="Picture 7" descr="capesounion"/>
          <p:cNvPicPr>
            <a:picLocks noGrp="1" noChangeAspect="1" noChangeArrowheads="1"/>
          </p:cNvPicPr>
          <p:nvPr>
            <p:ph sz="half" idx="2"/>
          </p:nvPr>
        </p:nvPicPr>
        <p:blipFill>
          <a:blip r:embed="rId8" cstate="print"/>
          <a:srcRect/>
          <a:stretch>
            <a:fillRect/>
          </a:stretch>
        </p:blipFill>
        <p:spPr>
          <a:xfrm>
            <a:off x="4355976" y="764704"/>
            <a:ext cx="4300736" cy="2945556"/>
          </a:xfrm>
        </p:spPr>
      </p:pic>
      <p:pic>
        <p:nvPicPr>
          <p:cNvPr id="11269" name="Picture 8" descr="slide0011_image013"/>
          <p:cNvPicPr>
            <a:picLocks noChangeAspect="1" noChangeArrowheads="1"/>
          </p:cNvPicPr>
          <p:nvPr/>
        </p:nvPicPr>
        <p:blipFill>
          <a:blip r:embed="rId9" cstate="print"/>
          <a:srcRect/>
          <a:stretch>
            <a:fillRect/>
          </a:stretch>
        </p:blipFill>
        <p:spPr bwMode="auto">
          <a:xfrm>
            <a:off x="683568" y="188640"/>
            <a:ext cx="2403901" cy="3717032"/>
          </a:xfrm>
          <a:prstGeom prst="rect">
            <a:avLst/>
          </a:prstGeom>
          <a:noFill/>
          <a:ln w="9525">
            <a:noFill/>
            <a:miter lim="800000"/>
            <a:headEnd/>
            <a:tailEnd/>
          </a:ln>
        </p:spPr>
      </p:pic>
    </p:spTree>
  </p:cSld>
  <p:clrMapOvr>
    <a:masterClrMapping/>
  </p:clrMapOvr>
  <p:transition>
    <p:whee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descr="00045274"/>
          <p:cNvPicPr>
            <a:picLocks noGrp="1" noChangeAspect="1" noChangeArrowheads="1"/>
          </p:cNvPicPr>
          <p:nvPr>
            <p:ph sz="half" idx="1"/>
          </p:nvPr>
        </p:nvPicPr>
        <p:blipFill>
          <a:blip r:embed="rId3" cstate="print"/>
          <a:srcRect/>
          <a:stretch>
            <a:fillRect/>
          </a:stretch>
        </p:blipFill>
        <p:spPr>
          <a:xfrm>
            <a:off x="304800" y="533400"/>
            <a:ext cx="8610600" cy="5181600"/>
          </a:xfrm>
        </p:spPr>
      </p:pic>
      <p:sp>
        <p:nvSpPr>
          <p:cNvPr id="109570" name="Rectangle 2"/>
          <p:cNvSpPr>
            <a:spLocks noGrp="1" noChangeArrowheads="1"/>
          </p:cNvSpPr>
          <p:nvPr>
            <p:ph type="body" sz="half" idx="2"/>
          </p:nvPr>
        </p:nvSpPr>
        <p:spPr>
          <a:xfrm>
            <a:off x="381000" y="5715000"/>
            <a:ext cx="8229600" cy="649288"/>
          </a:xfrm>
        </p:spPr>
        <p:txBody>
          <a:bodyPr rtlCol="0">
            <a:normAutofit fontScale="92500" lnSpcReduction="10000"/>
          </a:bodyPr>
          <a:lstStyle/>
          <a:p>
            <a:pPr algn="ctr" eaLnBrk="1" fontAlgn="auto" hangingPunct="1">
              <a:lnSpc>
                <a:spcPct val="90000"/>
              </a:lnSpc>
              <a:spcAft>
                <a:spcPts val="0"/>
              </a:spcAft>
              <a:buFont typeface="Wingdings" pitchFamily="2" charset="2"/>
              <a:buNone/>
              <a:defRPr/>
            </a:pPr>
            <a:r>
              <a:rPr lang="el-GR" sz="2400" dirty="0" smtClean="0"/>
              <a:t>▲ </a:t>
            </a:r>
            <a:r>
              <a:rPr lang="el-GR" sz="2800" dirty="0" smtClean="0"/>
              <a:t>Ναός του </a:t>
            </a:r>
            <a:r>
              <a:rPr lang="el-GR" sz="4400" dirty="0" smtClean="0">
                <a:solidFill>
                  <a:srgbClr val="FF0000"/>
                </a:solidFill>
                <a:ea typeface="+mj-ea"/>
                <a:cs typeface="+mj-cs"/>
              </a:rPr>
              <a:t>Απόλλωνα</a:t>
            </a:r>
            <a:r>
              <a:rPr lang="el-GR" sz="2800" dirty="0" smtClean="0"/>
              <a:t> στην Κόρινθο</a:t>
            </a:r>
          </a:p>
        </p:txBody>
      </p:sp>
    </p:spTree>
  </p:cSld>
  <p:clrMapOvr>
    <a:masterClrMapping/>
  </p:clrMapOvr>
  <p:transition>
    <p:whee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57200" y="115888"/>
            <a:ext cx="8229600" cy="561975"/>
          </a:xfrm>
        </p:spPr>
        <p:txBody>
          <a:bodyPr rtlCol="0">
            <a:normAutofit fontScale="90000"/>
          </a:bodyPr>
          <a:lstStyle/>
          <a:p>
            <a:pPr eaLnBrk="1" fontAlgn="auto" hangingPunct="1">
              <a:spcAft>
                <a:spcPts val="0"/>
              </a:spcAft>
              <a:defRPr/>
            </a:pPr>
            <a:r>
              <a:rPr lang="el-GR" sz="4000" u="sng" dirty="0" smtClean="0"/>
              <a:t>Ναός της </a:t>
            </a:r>
            <a:r>
              <a:rPr lang="el-GR" sz="4000" u="sng" dirty="0" smtClean="0">
                <a:solidFill>
                  <a:srgbClr val="FF0000"/>
                </a:solidFill>
              </a:rPr>
              <a:t>Αφαίας</a:t>
            </a:r>
          </a:p>
        </p:txBody>
      </p:sp>
      <p:sp>
        <p:nvSpPr>
          <p:cNvPr id="29699" name="Rectangle 3"/>
          <p:cNvSpPr>
            <a:spLocks noGrp="1" noChangeArrowheads="1"/>
          </p:cNvSpPr>
          <p:nvPr>
            <p:ph type="body" sz="half" idx="1"/>
          </p:nvPr>
        </p:nvSpPr>
        <p:spPr>
          <a:xfrm>
            <a:off x="179388" y="692150"/>
            <a:ext cx="8785225" cy="2805113"/>
          </a:xfrm>
        </p:spPr>
        <p:txBody>
          <a:bodyPr/>
          <a:lstStyle/>
          <a:p>
            <a:pPr algn="just" eaLnBrk="1" hangingPunct="1">
              <a:lnSpc>
                <a:spcPct val="80000"/>
              </a:lnSpc>
              <a:buFont typeface="Wingdings" pitchFamily="2" charset="2"/>
              <a:buNone/>
            </a:pPr>
            <a:r>
              <a:rPr lang="el-GR" sz="2000" dirty="0" smtClean="0"/>
              <a:t>Πρόκειται για ναό της αρχαϊκής εποχής, αφιερωμένο στην Αφαία Αθηνά. Βρίσκεται στην Αίγινα και χτίστηκε περί το 500/490 </a:t>
            </a:r>
            <a:r>
              <a:rPr lang="el-GR" sz="2000" dirty="0" err="1" smtClean="0"/>
              <a:t>π.Χ.</a:t>
            </a:r>
            <a:r>
              <a:rPr lang="el-GR" sz="2000" dirty="0" smtClean="0"/>
              <a:t> Θεωρείται από τα καλύτερα δείγματα της αρχαϊκής αρχιτεκτονικής στην Ελλάδα. Είναι δωρικού ρυθμού, με αναλογία κιόνων 6 επί 12. Εκτός από τρεις, στη βόρεια πλευρά, που αποτελούνται από σπονδύλους, όλοι οι κίονες είναι μονόλιθοι. Ολόκληρος ο ναός ήταν κατασκευασμένος από πωρόλιθο, εκτός από τα γλυπτά των αετωμάτων, τα ακροκέραμα και τα ακρωτήρια που ήταν από μάρμαρο.. Τα γλυπτά των αετωμάτων ήταν κατασκευασμένα από πάριο μάρμαρο με παραστάσεις από τα κατορθώματα των Αιγινητών στους δύο τρωικούς πολέμους.</a:t>
            </a:r>
          </a:p>
          <a:p>
            <a:pPr algn="just" eaLnBrk="1" hangingPunct="1">
              <a:lnSpc>
                <a:spcPct val="80000"/>
              </a:lnSpc>
              <a:buFont typeface="Wingdings" pitchFamily="2" charset="2"/>
              <a:buNone/>
            </a:pPr>
            <a:endParaRPr lang="el-GR" sz="2000" dirty="0" smtClean="0"/>
          </a:p>
        </p:txBody>
      </p:sp>
      <p:pic>
        <p:nvPicPr>
          <p:cNvPr id="29700" name="Picture 4" descr="00032329"/>
          <p:cNvPicPr>
            <a:picLocks noGrp="1" noChangeAspect="1" noChangeArrowheads="1"/>
          </p:cNvPicPr>
          <p:nvPr>
            <p:ph sz="half" idx="2"/>
          </p:nvPr>
        </p:nvPicPr>
        <p:blipFill>
          <a:blip r:embed="rId3" cstate="print"/>
          <a:srcRect/>
          <a:stretch>
            <a:fillRect/>
          </a:stretch>
        </p:blipFill>
        <p:spPr>
          <a:xfrm>
            <a:off x="2124075" y="3425825"/>
            <a:ext cx="4824413" cy="3387725"/>
          </a:xfrm>
        </p:spPr>
      </p:pic>
    </p:spTree>
  </p:cSld>
  <p:clrMapOvr>
    <a:masterClrMapping/>
  </p:clrMapOvr>
  <p:transition>
    <p:whee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descr="ZeusTemple1"/>
          <p:cNvPicPr>
            <a:picLocks noGrp="1" noChangeAspect="1" noChangeArrowheads="1"/>
          </p:cNvPicPr>
          <p:nvPr>
            <p:ph idx="1"/>
          </p:nvPr>
        </p:nvPicPr>
        <p:blipFill>
          <a:blip r:embed="rId3" cstate="print">
            <a:lum bright="-30000" contrast="40000"/>
          </a:blip>
          <a:srcRect/>
          <a:stretch>
            <a:fillRect/>
          </a:stretch>
        </p:blipFill>
        <p:spPr>
          <a:xfrm>
            <a:off x="304800" y="0"/>
            <a:ext cx="8534400" cy="6910388"/>
          </a:xfr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descr="Ολυμπία ναός Δία"/>
          <p:cNvPicPr>
            <a:picLocks noGrp="1" noChangeAspect="1" noChangeArrowheads="1"/>
          </p:cNvPicPr>
          <p:nvPr>
            <p:ph idx="1"/>
          </p:nvPr>
        </p:nvPicPr>
        <p:blipFill>
          <a:blip r:embed="rId3" cstate="print"/>
          <a:srcRect/>
          <a:stretch>
            <a:fillRect/>
          </a:stretch>
        </p:blipFill>
        <p:spPr>
          <a:xfrm>
            <a:off x="0" y="0"/>
            <a:ext cx="9144000" cy="7108825"/>
          </a:xfrm>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greece-tours-5-large"/>
          <p:cNvPicPr>
            <a:picLocks noGrp="1" noChangeAspect="1" noChangeArrowheads="1"/>
          </p:cNvPicPr>
          <p:nvPr>
            <p:ph idx="1"/>
          </p:nvPr>
        </p:nvPicPr>
        <p:blipFill>
          <a:blip r:embed="rId3" cstate="print"/>
          <a:srcRect/>
          <a:stretch>
            <a:fillRect/>
          </a:stretch>
        </p:blipFill>
        <p:spPr>
          <a:xfrm>
            <a:off x="0" y="0"/>
            <a:ext cx="9144000" cy="6858000"/>
          </a:xfrm>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Δελφοί ναός"/>
          <p:cNvPicPr>
            <a:picLocks noGrp="1" noChangeAspect="1" noChangeArrowheads="1"/>
          </p:cNvPicPr>
          <p:nvPr>
            <p:ph idx="1"/>
          </p:nvPr>
        </p:nvPicPr>
        <p:blipFill>
          <a:blip r:embed="rId3" cstate="print"/>
          <a:srcRect/>
          <a:stretch>
            <a:fillRect/>
          </a:stretch>
        </p:blipFill>
        <p:spPr>
          <a:xfrm>
            <a:off x="0" y="317500"/>
            <a:ext cx="9144000" cy="6540500"/>
          </a:xfrm>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00033882"/>
          <p:cNvPicPr>
            <a:picLocks noGrp="1" noChangeAspect="1" noChangeArrowheads="1"/>
          </p:cNvPicPr>
          <p:nvPr>
            <p:ph sz="half" idx="1"/>
          </p:nvPr>
        </p:nvPicPr>
        <p:blipFill>
          <a:blip r:embed="rId3" cstate="print"/>
          <a:srcRect/>
          <a:stretch>
            <a:fillRect/>
          </a:stretch>
        </p:blipFill>
        <p:spPr>
          <a:xfrm>
            <a:off x="381000" y="304800"/>
            <a:ext cx="8458200" cy="5105400"/>
          </a:xfrm>
        </p:spPr>
      </p:pic>
      <p:sp>
        <p:nvSpPr>
          <p:cNvPr id="34819" name="Rectangle 2"/>
          <p:cNvSpPr>
            <a:spLocks noGrp="1" noChangeArrowheads="1"/>
          </p:cNvSpPr>
          <p:nvPr>
            <p:ph type="body" sz="half" idx="2"/>
          </p:nvPr>
        </p:nvSpPr>
        <p:spPr>
          <a:xfrm>
            <a:off x="467544" y="5517232"/>
            <a:ext cx="8229600" cy="752475"/>
          </a:xfrm>
        </p:spPr>
        <p:txBody>
          <a:bodyPr/>
          <a:lstStyle/>
          <a:p>
            <a:pPr algn="ctr" eaLnBrk="1" hangingPunct="1">
              <a:buFont typeface="Wingdings" pitchFamily="2" charset="2"/>
              <a:buNone/>
            </a:pPr>
            <a:r>
              <a:rPr lang="el-GR" sz="2800" dirty="0" smtClean="0"/>
              <a:t>▲ «Θησείο», ναός του </a:t>
            </a:r>
            <a:r>
              <a:rPr lang="el-GR" sz="2800" dirty="0" smtClean="0">
                <a:solidFill>
                  <a:srgbClr val="FF0000"/>
                </a:solidFill>
              </a:rPr>
              <a:t>Ηφαίστου</a:t>
            </a:r>
            <a:r>
              <a:rPr lang="el-GR" sz="2800" dirty="0" smtClean="0"/>
              <a:t> στην Αθήνα</a:t>
            </a:r>
          </a:p>
        </p:txBody>
      </p:sp>
    </p:spTree>
  </p:cSld>
  <p:clrMapOvr>
    <a:masterClrMapping/>
  </p:clrMapOvr>
  <p:transition>
    <p:whee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7" descr="ΗΦΑΙΣΤΕΙΟ 1"/>
          <p:cNvPicPr>
            <a:picLocks noGrp="1" noChangeAspect="1" noChangeArrowheads="1"/>
          </p:cNvPicPr>
          <p:nvPr>
            <p:ph sz="half" idx="1"/>
          </p:nvPr>
        </p:nvPicPr>
        <p:blipFill>
          <a:blip r:embed="rId3" cstate="print"/>
          <a:srcRect/>
          <a:stretch>
            <a:fillRect/>
          </a:stretch>
        </p:blipFill>
        <p:spPr>
          <a:xfrm>
            <a:off x="0" y="228600"/>
            <a:ext cx="4684713" cy="6629400"/>
          </a:xfrm>
        </p:spPr>
      </p:pic>
      <p:pic>
        <p:nvPicPr>
          <p:cNvPr id="35843" name="Picture 8" descr="ΗΦΑΙΣΤΕΙΟ 2"/>
          <p:cNvPicPr>
            <a:picLocks noGrp="1" noChangeAspect="1" noChangeArrowheads="1"/>
          </p:cNvPicPr>
          <p:nvPr>
            <p:ph sz="half" idx="2"/>
          </p:nvPr>
        </p:nvPicPr>
        <p:blipFill>
          <a:blip r:embed="rId4" cstate="print"/>
          <a:srcRect/>
          <a:stretch>
            <a:fillRect/>
          </a:stretch>
        </p:blipFill>
        <p:spPr>
          <a:xfrm>
            <a:off x="4267200" y="1600200"/>
            <a:ext cx="4876800" cy="3657600"/>
          </a:xfrm>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6" descr="ΕΡΕΧΘΕΙΟ 1"/>
          <p:cNvPicPr>
            <a:picLocks noGrp="1" noChangeAspect="1" noChangeArrowheads="1"/>
          </p:cNvPicPr>
          <p:nvPr>
            <p:ph idx="1"/>
          </p:nvPr>
        </p:nvPicPr>
        <p:blipFill>
          <a:blip r:embed="rId3" cstate="print">
            <a:lum bright="-30000" contrast="40000"/>
          </a:blip>
          <a:srcRect l="4388" t="38889"/>
          <a:stretch>
            <a:fillRect/>
          </a:stretch>
        </p:blipFill>
        <p:spPr>
          <a:xfrm>
            <a:off x="152400" y="0"/>
            <a:ext cx="8763000" cy="6896100"/>
          </a:xfrm>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5257800" y="0"/>
            <a:ext cx="3886200" cy="712787"/>
          </a:xfr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p:spPr>
        <p:txBody>
          <a:bodyPr/>
          <a:lstStyle/>
          <a:p>
            <a:pPr eaLnBrk="1" hangingPunct="1">
              <a:defRPr/>
            </a:pPr>
            <a:r>
              <a:rPr lang="el-GR" sz="4000" dirty="0" smtClean="0"/>
              <a:t>γ. Αγάλματα</a:t>
            </a:r>
          </a:p>
        </p:txBody>
      </p:sp>
      <p:pic>
        <p:nvPicPr>
          <p:cNvPr id="37893" name="Picture 7"/>
          <p:cNvPicPr>
            <a:picLocks noGrp="1" noChangeAspect="1" noChangeArrowheads="1"/>
          </p:cNvPicPr>
          <p:nvPr>
            <p:ph sz="half" idx="1"/>
          </p:nvPr>
        </p:nvPicPr>
        <p:blipFill>
          <a:blip r:embed="rId3" cstate="print">
            <a:lum bright="-20000" contrast="40000"/>
          </a:blip>
          <a:srcRect l="55357"/>
          <a:stretch>
            <a:fillRect/>
          </a:stretch>
        </p:blipFill>
        <p:spPr>
          <a:xfrm>
            <a:off x="2362200" y="0"/>
            <a:ext cx="1905000" cy="6858000"/>
          </a:xfrm>
        </p:spPr>
      </p:pic>
      <p:sp>
        <p:nvSpPr>
          <p:cNvPr id="37892" name="Rectangle 3"/>
          <p:cNvSpPr>
            <a:spLocks noGrp="1" noChangeArrowheads="1"/>
          </p:cNvSpPr>
          <p:nvPr>
            <p:ph type="body" sz="half" idx="2"/>
          </p:nvPr>
        </p:nvSpPr>
        <p:spPr>
          <a:xfrm>
            <a:off x="4419600" y="908720"/>
            <a:ext cx="4724400" cy="5715000"/>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txBody>
          <a:bodyPr/>
          <a:lstStyle/>
          <a:p>
            <a:pPr eaLnBrk="1" hangingPunct="1">
              <a:defRPr/>
            </a:pPr>
            <a:r>
              <a:rPr lang="el-GR" sz="2800" dirty="0" smtClean="0"/>
              <a:t>Στη δημιουργία αγαλμάτων συμβάλλουν:</a:t>
            </a:r>
          </a:p>
          <a:p>
            <a:pPr eaLnBrk="1" hangingPunct="1">
              <a:buFontTx/>
              <a:buChar char="-"/>
              <a:defRPr/>
            </a:pPr>
            <a:r>
              <a:rPr lang="el-GR" sz="2800" dirty="0" smtClean="0"/>
              <a:t>Τα </a:t>
            </a:r>
            <a:r>
              <a:rPr lang="el-GR" b="1" dirty="0" smtClean="0">
                <a:solidFill>
                  <a:srgbClr val="002060"/>
                </a:solidFill>
              </a:rPr>
              <a:t>εμπορικά</a:t>
            </a:r>
            <a:r>
              <a:rPr lang="el-GR" sz="2800" dirty="0" smtClean="0"/>
              <a:t> </a:t>
            </a:r>
            <a:r>
              <a:rPr lang="el-GR" b="1" dirty="0" smtClean="0">
                <a:solidFill>
                  <a:srgbClr val="002060"/>
                </a:solidFill>
              </a:rPr>
              <a:t>ταξίδια</a:t>
            </a:r>
            <a:r>
              <a:rPr lang="el-GR" sz="2800" dirty="0" smtClean="0"/>
              <a:t> στην </a:t>
            </a:r>
            <a:r>
              <a:rPr lang="el-GR" sz="3600" b="1" dirty="0" smtClean="0">
                <a:solidFill>
                  <a:srgbClr val="FF0000"/>
                </a:solidFill>
              </a:rPr>
              <a:t>Αίγυπτο</a:t>
            </a:r>
            <a:r>
              <a:rPr lang="el-GR" sz="2800" dirty="0" smtClean="0"/>
              <a:t>, από όπου αντλήθηκαν ιδέες.</a:t>
            </a:r>
          </a:p>
          <a:p>
            <a:pPr eaLnBrk="1" hangingPunct="1">
              <a:buFontTx/>
              <a:buChar char="-"/>
              <a:defRPr/>
            </a:pPr>
            <a:r>
              <a:rPr lang="el-GR" sz="2800" dirty="0" smtClean="0"/>
              <a:t>Η </a:t>
            </a:r>
            <a:r>
              <a:rPr lang="el-GR" b="1" dirty="0" smtClean="0">
                <a:solidFill>
                  <a:srgbClr val="002060"/>
                </a:solidFill>
              </a:rPr>
              <a:t>αφθονία</a:t>
            </a:r>
            <a:r>
              <a:rPr lang="el-GR" sz="2800" dirty="0" smtClean="0"/>
              <a:t> </a:t>
            </a:r>
            <a:r>
              <a:rPr lang="el-GR" b="1" dirty="0" smtClean="0">
                <a:solidFill>
                  <a:srgbClr val="002060"/>
                </a:solidFill>
              </a:rPr>
              <a:t>μαρμάρου</a:t>
            </a:r>
            <a:r>
              <a:rPr lang="el-GR" sz="2800" dirty="0" smtClean="0"/>
              <a:t> στη </a:t>
            </a:r>
            <a:r>
              <a:rPr lang="el-GR" sz="3600" b="1" dirty="0" smtClean="0">
                <a:solidFill>
                  <a:srgbClr val="FF0000"/>
                </a:solidFill>
              </a:rPr>
              <a:t>Νάξο</a:t>
            </a:r>
            <a:r>
              <a:rPr lang="el-GR" sz="2800" dirty="0" smtClean="0"/>
              <a:t>.</a:t>
            </a:r>
          </a:p>
          <a:p>
            <a:pPr eaLnBrk="1" hangingPunct="1">
              <a:buFontTx/>
              <a:buChar char="-"/>
              <a:defRPr/>
            </a:pPr>
            <a:r>
              <a:rPr lang="el-GR" sz="2800" dirty="0" smtClean="0"/>
              <a:t>Η </a:t>
            </a:r>
            <a:r>
              <a:rPr lang="el-GR" b="1" dirty="0" smtClean="0">
                <a:solidFill>
                  <a:srgbClr val="002060"/>
                </a:solidFill>
              </a:rPr>
              <a:t>συγκέντρωση</a:t>
            </a:r>
            <a:r>
              <a:rPr lang="el-GR" sz="2800" dirty="0" smtClean="0"/>
              <a:t> </a:t>
            </a:r>
            <a:r>
              <a:rPr lang="el-GR" b="1" dirty="0" smtClean="0">
                <a:solidFill>
                  <a:srgbClr val="002060"/>
                </a:solidFill>
              </a:rPr>
              <a:t>πλούτου</a:t>
            </a:r>
            <a:r>
              <a:rPr lang="el-GR" sz="2800" dirty="0" smtClean="0"/>
              <a:t>, για την κάλυψη της μεγάλης δαπάνης.</a:t>
            </a:r>
          </a:p>
        </p:txBody>
      </p:sp>
      <p:pic>
        <p:nvPicPr>
          <p:cNvPr id="71681" name="Picture 1" descr="C:\Documents and Settings\Κωνσταντίνος\Τα έγγραφά μου\2013-01-15_192730.jpg"/>
          <p:cNvPicPr>
            <a:picLocks noChangeAspect="1" noChangeArrowheads="1"/>
          </p:cNvPicPr>
          <p:nvPr/>
        </p:nvPicPr>
        <p:blipFill>
          <a:blip r:embed="rId4" cstate="print"/>
          <a:srcRect/>
          <a:stretch>
            <a:fillRect/>
          </a:stretch>
        </p:blipFill>
        <p:spPr bwMode="auto">
          <a:xfrm>
            <a:off x="0" y="228600"/>
            <a:ext cx="2286000" cy="5886450"/>
          </a:xfrm>
          <a:prstGeom prst="rect">
            <a:avLst/>
          </a:prstGeom>
          <a:noFill/>
        </p:spPr>
      </p:pic>
    </p:spTree>
  </p:cSld>
  <p:clrMapOvr>
    <a:masterClrMapping/>
  </p:clrMapOvr>
  <p:transition>
    <p:whee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10" descr="paestum_poseidon_12"/>
          <p:cNvPicPr>
            <a:picLocks noGrp="1" noChangeAspect="1" noChangeArrowheads="1"/>
          </p:cNvPicPr>
          <p:nvPr>
            <p:ph idx="1"/>
          </p:nvPr>
        </p:nvPicPr>
        <p:blipFill>
          <a:blip r:embed="rId3" cstate="print"/>
          <a:srcRect/>
          <a:stretch>
            <a:fillRect/>
          </a:stretch>
        </p:blipFill>
        <p:spPr>
          <a:xfrm>
            <a:off x="0" y="0"/>
            <a:ext cx="9144000" cy="6858000"/>
          </a:xfrm>
        </p:spPr>
      </p:pic>
      <p:sp>
        <p:nvSpPr>
          <p:cNvPr id="4" name="3 - Ορθογώνιο"/>
          <p:cNvSpPr/>
          <p:nvPr/>
        </p:nvSpPr>
        <p:spPr>
          <a:xfrm>
            <a:off x="228600" y="228600"/>
            <a:ext cx="2324675" cy="646331"/>
          </a:xfrm>
          <a:prstGeom prst="rect">
            <a:avLst/>
          </a:prstGeom>
        </p:spPr>
        <p:txBody>
          <a:bodyPr wrap="none">
            <a:spAutoFit/>
          </a:bodyPr>
          <a:lstStyle/>
          <a:p>
            <a:r>
              <a:rPr lang="el-GR" sz="3600" dirty="0" smtClean="0">
                <a:latin typeface="+mj-lt"/>
              </a:rPr>
              <a:t>β. Οι ναοί </a:t>
            </a:r>
            <a:endParaRPr lang="el-GR" sz="3600" dirty="0">
              <a:latin typeface="+mj-lt"/>
            </a:endParaRPr>
          </a:p>
        </p:txBody>
      </p:sp>
      <p:sp>
        <p:nvSpPr>
          <p:cNvPr id="5" name="4 - Ορθογώνιο"/>
          <p:cNvSpPr/>
          <p:nvPr/>
        </p:nvSpPr>
        <p:spPr>
          <a:xfrm>
            <a:off x="3275856" y="0"/>
            <a:ext cx="5257800" cy="830997"/>
          </a:xfrm>
          <a:prstGeom prst="rect">
            <a:avLst/>
          </a:prstGeom>
        </p:spPr>
        <p:txBody>
          <a:bodyPr wrap="square">
            <a:spAutoFit/>
          </a:bodyPr>
          <a:lstStyle/>
          <a:p>
            <a:r>
              <a:rPr lang="el-GR" sz="2400" b="1" dirty="0" smtClean="0">
                <a:solidFill>
                  <a:schemeClr val="bg1">
                    <a:lumMod val="95000"/>
                  </a:schemeClr>
                </a:solidFill>
                <a:latin typeface="+mn-lt"/>
              </a:rPr>
              <a:t> Ο ελληνικός ναός χτίζεται τώρα από πέτρα και συχνά από μάρμαρο.</a:t>
            </a:r>
            <a:endParaRPr lang="el-GR" sz="2400" b="1" dirty="0">
              <a:solidFill>
                <a:schemeClr val="bg1">
                  <a:lumMod val="95000"/>
                </a:schemeClr>
              </a:solidFill>
              <a:latin typeface="+mn-lt"/>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1" name="Picture 3" descr="C:\Documents and Settings\Κωνσταντίνος\Τα έγγραφά μου\2013-01-15_192940.jpg"/>
          <p:cNvPicPr>
            <a:picLocks noChangeAspect="1" noChangeArrowheads="1"/>
          </p:cNvPicPr>
          <p:nvPr/>
        </p:nvPicPr>
        <p:blipFill>
          <a:blip r:embed="rId3" cstate="print"/>
          <a:srcRect/>
          <a:stretch>
            <a:fillRect/>
          </a:stretch>
        </p:blipFill>
        <p:spPr bwMode="auto">
          <a:xfrm>
            <a:off x="2819400" y="228600"/>
            <a:ext cx="1333500" cy="4048125"/>
          </a:xfrm>
          <a:prstGeom prst="rect">
            <a:avLst/>
          </a:prstGeom>
          <a:noFill/>
        </p:spPr>
      </p:pic>
      <p:pic>
        <p:nvPicPr>
          <p:cNvPr id="150532" name="Picture 4" descr="C:\Documents and Settings\Κωνσταντίνος\Τα έγγραφά μου\2013-01-15_192849.jpg"/>
          <p:cNvPicPr>
            <a:picLocks noChangeAspect="1" noChangeArrowheads="1"/>
          </p:cNvPicPr>
          <p:nvPr/>
        </p:nvPicPr>
        <p:blipFill>
          <a:blip r:embed="rId4" cstate="print"/>
          <a:srcRect/>
          <a:stretch>
            <a:fillRect/>
          </a:stretch>
        </p:blipFill>
        <p:spPr bwMode="auto">
          <a:xfrm>
            <a:off x="0" y="-1"/>
            <a:ext cx="1944000" cy="6858001"/>
          </a:xfrm>
          <a:prstGeom prst="rect">
            <a:avLst/>
          </a:prstGeom>
          <a:noFill/>
        </p:spPr>
      </p:pic>
      <p:pic>
        <p:nvPicPr>
          <p:cNvPr id="150533" name="Picture 5" descr="C:\Documents and Settings\Κωνσταντίνος\Τα έγγραφά μου\2013-01-15_192900.jpg"/>
          <p:cNvPicPr>
            <a:picLocks noChangeAspect="1" noChangeArrowheads="1"/>
          </p:cNvPicPr>
          <p:nvPr/>
        </p:nvPicPr>
        <p:blipFill>
          <a:blip r:embed="rId5" cstate="print"/>
          <a:srcRect/>
          <a:stretch>
            <a:fillRect/>
          </a:stretch>
        </p:blipFill>
        <p:spPr bwMode="auto">
          <a:xfrm>
            <a:off x="5181600" y="2057400"/>
            <a:ext cx="1352550" cy="4076700"/>
          </a:xfrm>
          <a:prstGeom prst="rect">
            <a:avLst/>
          </a:prstGeom>
          <a:noFill/>
        </p:spPr>
      </p:pic>
      <p:pic>
        <p:nvPicPr>
          <p:cNvPr id="150534" name="Picture 6" descr="C:\Documents and Settings\Κωνσταντίνος\Τα έγγραφά μου\2013-01-15_192922.jpg"/>
          <p:cNvPicPr>
            <a:picLocks noChangeAspect="1" noChangeArrowheads="1"/>
          </p:cNvPicPr>
          <p:nvPr/>
        </p:nvPicPr>
        <p:blipFill>
          <a:blip r:embed="rId6" cstate="print"/>
          <a:srcRect/>
          <a:stretch>
            <a:fillRect/>
          </a:stretch>
        </p:blipFill>
        <p:spPr bwMode="auto">
          <a:xfrm>
            <a:off x="7800975" y="2800350"/>
            <a:ext cx="1343025" cy="4057650"/>
          </a:xfrm>
          <a:prstGeom prst="rect">
            <a:avLst/>
          </a:prstGeom>
          <a:noFill/>
        </p:spPr>
      </p:pic>
      <p:sp>
        <p:nvSpPr>
          <p:cNvPr id="10" name="9 - Ορθογώνιο"/>
          <p:cNvSpPr/>
          <p:nvPr/>
        </p:nvSpPr>
        <p:spPr>
          <a:xfrm>
            <a:off x="4343400" y="609600"/>
            <a:ext cx="4572000" cy="646331"/>
          </a:xfrm>
          <a:prstGeom prst="rect">
            <a:avLst/>
          </a:prstGeom>
        </p:spPr>
        <p:txBody>
          <a:bodyPr>
            <a:spAutoFit/>
          </a:bodyPr>
          <a:lstStyle/>
          <a:p>
            <a:r>
              <a:rPr lang="el-GR" dirty="0" smtClean="0"/>
              <a:t>◄</a:t>
            </a:r>
            <a:r>
              <a:rPr lang="en-US" dirty="0" smtClean="0">
                <a:latin typeface="+mn-lt"/>
              </a:rPr>
              <a:t>http://users.sch.gr/ipap/Ellinikos%20Politismos/AR/Frasikleia.htm</a:t>
            </a:r>
            <a:endParaRPr lang="el-GR" dirty="0">
              <a:latin typeface="+mn-lt"/>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648200" y="277813"/>
            <a:ext cx="4495800" cy="636587"/>
          </a:xfrm>
        </p:spPr>
        <p:txBody>
          <a:bodyPr rtlCol="0">
            <a:normAutofit fontScale="90000"/>
          </a:bodyPr>
          <a:lstStyle/>
          <a:p>
            <a:pPr eaLnBrk="1" fontAlgn="auto" hangingPunct="1">
              <a:spcAft>
                <a:spcPts val="0"/>
              </a:spcAft>
              <a:defRPr/>
            </a:pPr>
            <a:r>
              <a:rPr lang="el-GR" sz="3600" smtClean="0"/>
              <a:t>Μορφές αγαλμάτων</a:t>
            </a:r>
          </a:p>
        </p:txBody>
      </p:sp>
      <p:pic>
        <p:nvPicPr>
          <p:cNvPr id="38915" name="Picture 5"/>
          <p:cNvPicPr>
            <a:picLocks noGrp="1" noChangeAspect="1" noChangeArrowheads="1"/>
          </p:cNvPicPr>
          <p:nvPr>
            <p:ph sz="half" idx="1"/>
          </p:nvPr>
        </p:nvPicPr>
        <p:blipFill>
          <a:blip r:embed="rId3" cstate="print">
            <a:lum bright="-10000" contrast="30000"/>
          </a:blip>
          <a:srcRect/>
          <a:stretch>
            <a:fillRect/>
          </a:stretch>
        </p:blipFill>
        <p:spPr>
          <a:xfrm>
            <a:off x="4848225" y="0"/>
            <a:ext cx="4295775" cy="6553200"/>
          </a:xfrm>
        </p:spPr>
      </p:pic>
      <p:sp>
        <p:nvSpPr>
          <p:cNvPr id="38916" name="Rectangle 3"/>
          <p:cNvSpPr>
            <a:spLocks noGrp="1" noChangeArrowheads="1"/>
          </p:cNvSpPr>
          <p:nvPr>
            <p:ph type="body" sz="half" idx="2"/>
          </p:nvPr>
        </p:nvSpPr>
        <p:spPr>
          <a:xfrm>
            <a:off x="0" y="381000"/>
            <a:ext cx="5029200" cy="5943600"/>
          </a:xfrm>
          <a:gradFill flip="none" rotWithShape="1">
            <a:gsLst>
              <a:gs pos="0">
                <a:srgbClr val="FFFF66">
                  <a:shade val="30000"/>
                  <a:satMod val="115000"/>
                </a:srgbClr>
              </a:gs>
              <a:gs pos="50000">
                <a:srgbClr val="FFFF66">
                  <a:shade val="67500"/>
                  <a:satMod val="115000"/>
                </a:srgbClr>
              </a:gs>
              <a:gs pos="100000">
                <a:srgbClr val="FFFF66">
                  <a:shade val="100000"/>
                  <a:satMod val="115000"/>
                </a:srgbClr>
              </a:gs>
            </a:gsLst>
            <a:path path="circle">
              <a:fillToRect t="100000" r="100000"/>
            </a:path>
            <a:tileRect l="-100000" b="-100000"/>
          </a:gradFill>
        </p:spPr>
        <p:txBody>
          <a:bodyPr>
            <a:normAutofit lnSpcReduction="10000"/>
          </a:bodyPr>
          <a:lstStyle/>
          <a:p>
            <a:pPr eaLnBrk="1" hangingPunct="1">
              <a:lnSpc>
                <a:spcPct val="80000"/>
              </a:lnSpc>
              <a:defRPr/>
            </a:pPr>
            <a:r>
              <a:rPr lang="el-GR" sz="2800" dirty="0" smtClean="0"/>
              <a:t>Οι ανθρώπινες μορφές είναι τυποποιημένες και ακίνητες.</a:t>
            </a:r>
          </a:p>
          <a:p>
            <a:pPr eaLnBrk="1" hangingPunct="1">
              <a:lnSpc>
                <a:spcPct val="80000"/>
              </a:lnSpc>
              <a:defRPr/>
            </a:pPr>
            <a:r>
              <a:rPr lang="el-GR" sz="2800" dirty="0" smtClean="0"/>
              <a:t>Βασικοί τύποι αγαλμάτων είναι οι εξής:</a:t>
            </a:r>
          </a:p>
          <a:p>
            <a:pPr eaLnBrk="1" hangingPunct="1">
              <a:lnSpc>
                <a:spcPct val="80000"/>
              </a:lnSpc>
              <a:buFontTx/>
              <a:buChar char="-"/>
              <a:defRPr/>
            </a:pPr>
            <a:r>
              <a:rPr lang="el-GR" sz="4000" b="1" dirty="0" smtClean="0">
                <a:solidFill>
                  <a:srgbClr val="002060"/>
                </a:solidFill>
              </a:rPr>
              <a:t>Κούροι</a:t>
            </a:r>
            <a:r>
              <a:rPr lang="el-GR" sz="2800" dirty="0" smtClean="0"/>
              <a:t> (νεαροί άνδρες): ορθοί, γυμνοί, καλογυμνασμένοι, με πλούσια κόμη.</a:t>
            </a:r>
          </a:p>
          <a:p>
            <a:pPr eaLnBrk="1" hangingPunct="1">
              <a:lnSpc>
                <a:spcPct val="80000"/>
              </a:lnSpc>
              <a:buFontTx/>
              <a:buChar char="-"/>
              <a:defRPr/>
            </a:pPr>
            <a:r>
              <a:rPr lang="el-GR" sz="4000" b="1" dirty="0" smtClean="0">
                <a:solidFill>
                  <a:srgbClr val="002060"/>
                </a:solidFill>
              </a:rPr>
              <a:t>Κόρες</a:t>
            </a:r>
            <a:r>
              <a:rPr lang="el-GR" sz="2800" b="1" dirty="0" smtClean="0"/>
              <a:t>:</a:t>
            </a:r>
            <a:r>
              <a:rPr lang="el-GR" sz="2800" dirty="0" smtClean="0"/>
              <a:t> ορθές, κομψά ντυμένες, καλοχτενισμένες, με πολλά κοσμήματα.</a:t>
            </a:r>
          </a:p>
          <a:p>
            <a:pPr eaLnBrk="1" hangingPunct="1">
              <a:lnSpc>
                <a:spcPct val="80000"/>
              </a:lnSpc>
              <a:buFontTx/>
              <a:buChar char="-"/>
              <a:defRPr/>
            </a:pPr>
            <a:r>
              <a:rPr lang="el-GR" sz="2800" dirty="0" smtClean="0"/>
              <a:t>Άρχοντες και αξιοσέβαστες γυναίκες: </a:t>
            </a:r>
            <a:r>
              <a:rPr lang="el-GR" sz="2800" b="1" dirty="0" smtClean="0"/>
              <a:t>καθιστοί</a:t>
            </a:r>
            <a:r>
              <a:rPr lang="el-GR" sz="2800" dirty="0" smtClean="0"/>
              <a:t>.</a:t>
            </a:r>
          </a:p>
          <a:p>
            <a:pPr eaLnBrk="1" hangingPunct="1">
              <a:lnSpc>
                <a:spcPct val="80000"/>
              </a:lnSpc>
              <a:buFontTx/>
              <a:buChar char="-"/>
              <a:defRPr/>
            </a:pPr>
            <a:r>
              <a:rPr lang="el-GR" sz="2800" b="1" dirty="0" smtClean="0"/>
              <a:t>Συμποσιαστές</a:t>
            </a:r>
            <a:r>
              <a:rPr lang="el-GR" sz="2800" dirty="0" smtClean="0"/>
              <a:t>: ξαπλωμένοι σε ανάκλιντρα.</a:t>
            </a:r>
          </a:p>
        </p:txBody>
      </p:sp>
    </p:spTree>
  </p:cSld>
  <p:clrMapOvr>
    <a:masterClrMapping/>
  </p:clrMapOvr>
  <p:transition>
    <p:whee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6"/>
          <p:cNvPicPr>
            <a:picLocks noChangeAspect="1" noChangeArrowheads="1"/>
          </p:cNvPicPr>
          <p:nvPr/>
        </p:nvPicPr>
        <p:blipFill>
          <a:blip r:embed="rId3" cstate="print">
            <a:duotone>
              <a:prstClr val="black"/>
              <a:schemeClr val="accent5">
                <a:tint val="45000"/>
                <a:satMod val="400000"/>
              </a:schemeClr>
            </a:duotone>
            <a:lum bright="-20000" contrast="40000"/>
          </a:blip>
          <a:srcRect/>
          <a:stretch>
            <a:fillRect/>
          </a:stretch>
        </p:blipFill>
        <p:spPr bwMode="auto">
          <a:xfrm>
            <a:off x="304800" y="5181600"/>
            <a:ext cx="8539163" cy="1497013"/>
          </a:xfrm>
          <a:prstGeom prst="rect">
            <a:avLst/>
          </a:prstGeom>
          <a:noFill/>
          <a:ln w="9525">
            <a:noFill/>
            <a:miter lim="800000"/>
            <a:headEnd/>
            <a:tailEnd/>
          </a:ln>
        </p:spPr>
      </p:pic>
      <p:pic>
        <p:nvPicPr>
          <p:cNvPr id="59394" name="Picture 2" descr="http://www2.e-yliko.gr/htmls/Fyyl/Istoria/eikones/Kleovis_viton.jpg"/>
          <p:cNvPicPr>
            <a:picLocks noChangeAspect="1" noChangeArrowheads="1"/>
          </p:cNvPicPr>
          <p:nvPr/>
        </p:nvPicPr>
        <p:blipFill>
          <a:blip r:embed="rId4" cstate="print"/>
          <a:srcRect/>
          <a:stretch>
            <a:fillRect/>
          </a:stretch>
        </p:blipFill>
        <p:spPr bwMode="auto">
          <a:xfrm>
            <a:off x="685799" y="152400"/>
            <a:ext cx="3435713" cy="4842281"/>
          </a:xfrm>
          <a:prstGeom prst="rect">
            <a:avLst/>
          </a:prstGeom>
          <a:noFill/>
        </p:spPr>
      </p:pic>
      <p:sp>
        <p:nvSpPr>
          <p:cNvPr id="6" name="5 - Ορθογώνιο"/>
          <p:cNvSpPr/>
          <p:nvPr/>
        </p:nvSpPr>
        <p:spPr>
          <a:xfrm>
            <a:off x="4572000" y="0"/>
            <a:ext cx="4572000" cy="4247317"/>
          </a:xfrm>
          <a:prstGeom prst="rect">
            <a:avLst/>
          </a:prstGeom>
        </p:spPr>
        <p:txBody>
          <a:bodyPr>
            <a:spAutoFit/>
          </a:bodyPr>
          <a:lstStyle/>
          <a:p>
            <a:pPr algn="justLow"/>
            <a:r>
              <a:rPr lang="el-GR" dirty="0" smtClean="0"/>
              <a:t>◄ </a:t>
            </a:r>
            <a:r>
              <a:rPr lang="el-GR" dirty="0" err="1" smtClean="0"/>
              <a:t>Κλέοβις</a:t>
            </a:r>
            <a:r>
              <a:rPr lang="el-GR" dirty="0" smtClean="0"/>
              <a:t> και </a:t>
            </a:r>
            <a:r>
              <a:rPr lang="el-GR" dirty="0" err="1" smtClean="0"/>
              <a:t>Βίτων</a:t>
            </a:r>
            <a:r>
              <a:rPr lang="el-GR" dirty="0" smtClean="0"/>
              <a:t>, 615-590 </a:t>
            </a:r>
            <a:r>
              <a:rPr lang="el-GR" dirty="0" err="1" smtClean="0"/>
              <a:t>π.Χ.</a:t>
            </a:r>
            <a:r>
              <a:rPr lang="el-GR" dirty="0" smtClean="0"/>
              <a:t>, ύψος 1,97 μ. Κύριος τύπος των πρώιμων αρχαϊκών γλυπτών είναι εκείνο του ιστάμενου νέου (Κούρου) που ακολουθεί αρχικά τις </a:t>
            </a:r>
            <a:r>
              <a:rPr lang="el-GR" dirty="0" err="1" smtClean="0"/>
              <a:t>δαιδαλικές</a:t>
            </a:r>
            <a:r>
              <a:rPr lang="el-GR" dirty="0" smtClean="0"/>
              <a:t> συμβάσεις αναπαράστασης της κεφαλής. Το σώμα αποδίδεται γυμνό, σε αυστηρά μετωπική στάση, με το αριστερό πόδι λίγο πιο εμπρός από το δεξί, τους βραχίονες κοντά στα πλευρά, κάποτε λυγισμένους στο ύψος των αγκώνων. Η όλη στάση τονίζει τη σταθερότητα του ανθρώπινου σώματος.</a:t>
            </a:r>
          </a:p>
          <a:p>
            <a:r>
              <a:rPr lang="el-GR" dirty="0" smtClean="0">
                <a:hlinkClick r:id="rId5"/>
              </a:rPr>
              <a:t>Υπουργείο Πολιτισμού: Αρχαιολογικό Μουσείο Δελφών</a:t>
            </a:r>
            <a:endParaRPr lang="el-GR" dirty="0" smtClean="0"/>
          </a:p>
          <a:p>
            <a:r>
              <a:rPr lang="en-US" dirty="0" smtClean="0"/>
              <a:t>http://www2.e-yliko.gr/htmls/Fyyl/Istoria/fiiconcarch1.aspx</a:t>
            </a:r>
            <a:endParaRPr lang="el-GR" dirty="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http://www2.e-yliko.gr/htmls/Fyyl/Istoria/FsizeArcGl/KourosMet.jpg"/>
          <p:cNvPicPr>
            <a:picLocks noChangeAspect="1" noChangeArrowheads="1"/>
          </p:cNvPicPr>
          <p:nvPr/>
        </p:nvPicPr>
        <p:blipFill>
          <a:blip r:embed="rId3" cstate="print"/>
          <a:srcRect/>
          <a:stretch>
            <a:fillRect/>
          </a:stretch>
        </p:blipFill>
        <p:spPr bwMode="auto">
          <a:xfrm>
            <a:off x="4267200" y="-27815"/>
            <a:ext cx="4038600" cy="6885815"/>
          </a:xfrm>
          <a:prstGeom prst="rect">
            <a:avLst/>
          </a:prstGeom>
          <a:noFill/>
        </p:spPr>
      </p:pic>
      <p:sp>
        <p:nvSpPr>
          <p:cNvPr id="3" name="2 - Ορθογώνιο"/>
          <p:cNvSpPr/>
          <p:nvPr/>
        </p:nvSpPr>
        <p:spPr>
          <a:xfrm>
            <a:off x="539552" y="4509120"/>
            <a:ext cx="3657600" cy="1754326"/>
          </a:xfrm>
          <a:prstGeom prst="rect">
            <a:avLst/>
          </a:prstGeom>
        </p:spPr>
        <p:txBody>
          <a:bodyPr wrap="square">
            <a:spAutoFit/>
          </a:bodyPr>
          <a:lstStyle/>
          <a:p>
            <a:pPr algn="r"/>
            <a:r>
              <a:rPr lang="el-GR" dirty="0" smtClean="0">
                <a:latin typeface="+mn-lt"/>
              </a:rPr>
              <a:t>► Κούρος, από μάρμαρο της Νάξου, ύψος 1,93 μ., 590-580 </a:t>
            </a:r>
            <a:r>
              <a:rPr lang="el-GR" dirty="0" err="1" smtClean="0">
                <a:latin typeface="+mn-lt"/>
              </a:rPr>
              <a:t>π.Χ.</a:t>
            </a:r>
            <a:r>
              <a:rPr lang="el-GR" dirty="0" smtClean="0">
                <a:latin typeface="+mn-lt"/>
              </a:rPr>
              <a:t>  </a:t>
            </a:r>
            <a:r>
              <a:rPr lang="el-GR" dirty="0" smtClean="0">
                <a:latin typeface="+mn-lt"/>
                <a:hlinkClick r:id="rId4"/>
              </a:rPr>
              <a:t>Μητροπολιτικό Μουσείο της Νέας Υό</a:t>
            </a:r>
            <a:r>
              <a:rPr lang="el-GR" dirty="0" smtClean="0">
                <a:latin typeface="+mn-lt"/>
              </a:rPr>
              <a:t>ρκης </a:t>
            </a:r>
            <a:r>
              <a:rPr lang="en-US" dirty="0" smtClean="0">
                <a:latin typeface="+mn-lt"/>
              </a:rPr>
              <a:t>http://www2.e-yliko.gr/htmls/Fyyl/Istoria/fiiconcarch1.aspx</a:t>
            </a:r>
            <a:endParaRPr lang="el-GR" dirty="0">
              <a:latin typeface="+mn-lt"/>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http://www2.e-yliko.gr/htmls/Fyyl/Istoria/eikones/mosxoforos.jpg"/>
          <p:cNvPicPr>
            <a:picLocks noChangeAspect="1" noChangeArrowheads="1"/>
          </p:cNvPicPr>
          <p:nvPr/>
        </p:nvPicPr>
        <p:blipFill>
          <a:blip r:embed="rId3" cstate="print"/>
          <a:srcRect/>
          <a:stretch>
            <a:fillRect/>
          </a:stretch>
        </p:blipFill>
        <p:spPr bwMode="auto">
          <a:xfrm>
            <a:off x="914400" y="0"/>
            <a:ext cx="3380014" cy="6858000"/>
          </a:xfrm>
          <a:prstGeom prst="rect">
            <a:avLst/>
          </a:prstGeom>
          <a:noFill/>
        </p:spPr>
      </p:pic>
      <p:sp>
        <p:nvSpPr>
          <p:cNvPr id="3" name="2 - Ορθογώνιο"/>
          <p:cNvSpPr/>
          <p:nvPr/>
        </p:nvSpPr>
        <p:spPr>
          <a:xfrm>
            <a:off x="4572000" y="3352800"/>
            <a:ext cx="4267200" cy="2862322"/>
          </a:xfrm>
          <a:prstGeom prst="rect">
            <a:avLst/>
          </a:prstGeom>
        </p:spPr>
        <p:txBody>
          <a:bodyPr wrap="square">
            <a:spAutoFit/>
          </a:bodyPr>
          <a:lstStyle/>
          <a:p>
            <a:r>
              <a:rPr lang="el-GR" dirty="0" smtClean="0">
                <a:latin typeface="+mn-lt"/>
              </a:rPr>
              <a:t>◄ "Ο Μοσχοφόρος". </a:t>
            </a:r>
            <a:br>
              <a:rPr lang="el-GR" dirty="0" smtClean="0">
                <a:latin typeface="+mn-lt"/>
              </a:rPr>
            </a:br>
            <a:r>
              <a:rPr lang="el-GR" dirty="0" smtClean="0">
                <a:latin typeface="+mn-lt"/>
              </a:rPr>
              <a:t>Αρχαϊκό άγαλμα ανδρός με </a:t>
            </a:r>
            <a:r>
              <a:rPr lang="el-GR" dirty="0" err="1" smtClean="0">
                <a:latin typeface="+mn-lt"/>
              </a:rPr>
              <a:t>γένεια</a:t>
            </a:r>
            <a:r>
              <a:rPr lang="el-GR" dirty="0" smtClean="0">
                <a:latin typeface="+mn-lt"/>
              </a:rPr>
              <a:t> και ένθετα μάτια που κρατά στους ώμους μοσχαράκι. Σύμφωνα με την επιγραφή της βάσης το ανέθεσε ο Ρόμβος. 570 </a:t>
            </a:r>
            <a:r>
              <a:rPr lang="el-GR" dirty="0" err="1" smtClean="0">
                <a:latin typeface="+mn-lt"/>
              </a:rPr>
              <a:t>π.Χ.</a:t>
            </a:r>
            <a:endParaRPr lang="el-GR" dirty="0" smtClean="0">
              <a:latin typeface="+mn-lt"/>
            </a:endParaRPr>
          </a:p>
          <a:p>
            <a:r>
              <a:rPr lang="el-GR" dirty="0" smtClean="0">
                <a:latin typeface="+mn-lt"/>
                <a:hlinkClick r:id="rId4"/>
              </a:rPr>
              <a:t>Υπουργείο Πολιτισμού: Μουσείο Ακροπόλεως</a:t>
            </a:r>
            <a:endParaRPr lang="el-GR" dirty="0" smtClean="0">
              <a:latin typeface="+mn-lt"/>
            </a:endParaRPr>
          </a:p>
          <a:p>
            <a:r>
              <a:rPr lang="en-US" dirty="0" smtClean="0">
                <a:latin typeface="+mn-lt"/>
              </a:rPr>
              <a:t>http://www2.e-yliko.gr/htmls/Fyyl/Istoria/fiiconcarch1.aspx</a:t>
            </a:r>
            <a:endParaRPr lang="el-GR" dirty="0">
              <a:latin typeface="+mn-lt"/>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7" descr="Nikandri"/>
          <p:cNvPicPr>
            <a:picLocks noGrp="1" noChangeAspect="1" noChangeArrowheads="1"/>
          </p:cNvPicPr>
          <p:nvPr>
            <p:ph sz="half" idx="1"/>
          </p:nvPr>
        </p:nvPicPr>
        <p:blipFill>
          <a:blip r:embed="rId3" cstate="print"/>
          <a:srcRect/>
          <a:stretch>
            <a:fillRect/>
          </a:stretch>
        </p:blipFill>
        <p:spPr>
          <a:xfrm>
            <a:off x="0" y="0"/>
            <a:ext cx="2400300" cy="6858000"/>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1987" name="Picture 8" descr="Philippi"/>
          <p:cNvPicPr>
            <a:picLocks noGrp="1" noChangeAspect="1" noChangeArrowheads="1"/>
          </p:cNvPicPr>
          <p:nvPr>
            <p:ph sz="half" idx="2"/>
          </p:nvPr>
        </p:nvPicPr>
        <p:blipFill>
          <a:blip r:embed="rId4" cstate="print"/>
          <a:srcRect/>
          <a:stretch>
            <a:fillRect/>
          </a:stretch>
        </p:blipFill>
        <p:spPr>
          <a:xfrm>
            <a:off x="6400800" y="457200"/>
            <a:ext cx="2012950" cy="4525963"/>
          </a:xfrm>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1988" name="Picture 9" descr="epigrafi"/>
          <p:cNvPicPr>
            <a:picLocks noChangeAspect="1" noChangeArrowheads="1"/>
          </p:cNvPicPr>
          <p:nvPr/>
        </p:nvPicPr>
        <p:blipFill>
          <a:blip r:embed="rId5" cstate="print">
            <a:lum bright="-20000" contrast="40000"/>
          </a:blip>
          <a:srcRect/>
          <a:stretch>
            <a:fillRect/>
          </a:stretch>
        </p:blipFill>
        <p:spPr bwMode="auto">
          <a:xfrm>
            <a:off x="2116188" y="5029200"/>
            <a:ext cx="5122812" cy="1828800"/>
          </a:xfrm>
          <a:prstGeom prst="rect">
            <a:avLst/>
          </a:prstGeom>
          <a:noFill/>
          <a:ln w="9525">
            <a:noFill/>
            <a:miter lim="800000"/>
            <a:headEnd/>
            <a:tailEnd/>
          </a:ln>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Grp="1" noChangeAspect="1" noChangeArrowheads="1"/>
          </p:cNvPicPr>
          <p:nvPr>
            <p:ph/>
          </p:nvPr>
        </p:nvPicPr>
        <p:blipFill>
          <a:blip r:embed="rId3" cstate="print">
            <a:lum bright="-20000" contrast="40000"/>
          </a:blip>
          <a:srcRect/>
          <a:stretch>
            <a:fillRect/>
          </a:stretch>
        </p:blipFill>
        <p:spPr>
          <a:xfrm>
            <a:off x="914400" y="3962400"/>
            <a:ext cx="7239000" cy="2590800"/>
          </a:xfrm>
        </p:spPr>
      </p:pic>
      <p:pic>
        <p:nvPicPr>
          <p:cNvPr id="43011" name="Picture 5" descr="MusioSyntagmaAgalmaton"/>
          <p:cNvPicPr>
            <a:picLocks noChangeAspect="1" noChangeArrowheads="1"/>
          </p:cNvPicPr>
          <p:nvPr/>
        </p:nvPicPr>
        <p:blipFill>
          <a:blip r:embed="rId4" cstate="print"/>
          <a:srcRect/>
          <a:stretch>
            <a:fillRect/>
          </a:stretch>
        </p:blipFill>
        <p:spPr bwMode="auto">
          <a:xfrm>
            <a:off x="0" y="0"/>
            <a:ext cx="6248400" cy="3875088"/>
          </a:xfrm>
          <a:prstGeom prst="rect">
            <a:avLst/>
          </a:prstGeom>
          <a:ln>
            <a:noFill/>
          </a:ln>
          <a:effectLst>
            <a:softEdge rad="112500"/>
          </a:effectLst>
        </p:spPr>
      </p:pic>
    </p:spTree>
  </p:cSld>
  <p:clrMapOvr>
    <a:masterClrMapping/>
  </p:clrMapOvr>
  <p:transition>
    <p:wheel/>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4355976" y="260648"/>
            <a:ext cx="3886200" cy="5355312"/>
          </a:xfrm>
          <a:prstGeom prst="rect">
            <a:avLst/>
          </a:prstGeom>
        </p:spPr>
        <p:txBody>
          <a:bodyPr wrap="square">
            <a:spAutoFit/>
          </a:bodyPr>
          <a:lstStyle/>
          <a:p>
            <a:r>
              <a:rPr lang="el-GR" dirty="0" smtClean="0"/>
              <a:t>◄ </a:t>
            </a:r>
            <a:r>
              <a:rPr lang="el-GR" dirty="0" smtClean="0">
                <a:latin typeface="+mn-lt"/>
              </a:rPr>
              <a:t>Η πώρινη «κυρία της </a:t>
            </a:r>
            <a:r>
              <a:rPr lang="el-GR" dirty="0" err="1" smtClean="0">
                <a:latin typeface="+mn-lt"/>
              </a:rPr>
              <a:t>Auxerre</a:t>
            </a:r>
            <a:r>
              <a:rPr lang="el-GR" dirty="0" smtClean="0">
                <a:latin typeface="+mn-lt"/>
              </a:rPr>
              <a:t>», 640-630 </a:t>
            </a:r>
            <a:r>
              <a:rPr lang="el-GR" dirty="0" err="1" smtClean="0">
                <a:latin typeface="+mn-lt"/>
              </a:rPr>
              <a:t>π.Χ.</a:t>
            </a:r>
            <a:r>
              <a:rPr lang="el-GR" dirty="0" smtClean="0">
                <a:latin typeface="+mn-lt"/>
              </a:rPr>
              <a:t>, 650-600 </a:t>
            </a:r>
            <a:r>
              <a:rPr lang="el-GR" dirty="0" err="1" smtClean="0">
                <a:latin typeface="+mn-lt"/>
              </a:rPr>
              <a:t>π.Χ.</a:t>
            </a:r>
            <a:r>
              <a:rPr lang="el-GR" dirty="0" smtClean="0">
                <a:latin typeface="+mn-lt"/>
              </a:rPr>
              <a:t>, ύψος 0,65 μ. Προέρχεται μάλλον από την Κρήτη.  Έχει τα κύρια χαρακτηριστικά του «</a:t>
            </a:r>
            <a:r>
              <a:rPr lang="el-GR" dirty="0" err="1" smtClean="0">
                <a:latin typeface="+mn-lt"/>
              </a:rPr>
              <a:t>δαιδαλικού</a:t>
            </a:r>
            <a:r>
              <a:rPr lang="el-GR" dirty="0" smtClean="0">
                <a:latin typeface="+mn-lt"/>
              </a:rPr>
              <a:t>», όπως ονομάστηκε, στιλ, του οποίου τα πρώτα χάλκινα δείγματα βρέθηκαν στην Κρήτη. Τα τυπικά </a:t>
            </a:r>
            <a:r>
              <a:rPr lang="el-GR" dirty="0" err="1" smtClean="0">
                <a:latin typeface="+mn-lt"/>
              </a:rPr>
              <a:t>δαιδαλικά</a:t>
            </a:r>
            <a:r>
              <a:rPr lang="el-GR" dirty="0" smtClean="0">
                <a:latin typeface="+mn-lt"/>
              </a:rPr>
              <a:t> χαρακτηριστικά είναι το τριγωνικό πρόσωπο με τα οριζόντια μάτια, το στρογγυλό σαγόνι και το επίπεδο κρανίο, τα μακριά μαλλιά, χτενισμένα σε κατακόρυφους βοστρύχους που χωρίζονται σε οριζόντιες σειρές ή οριζόντιους κυματισμούς.</a:t>
            </a:r>
          </a:p>
          <a:p>
            <a:r>
              <a:rPr lang="el-GR" dirty="0" smtClean="0">
                <a:latin typeface="+mn-lt"/>
                <a:hlinkClick r:id="rId3"/>
              </a:rPr>
              <a:t>Μουσείο Λούβρου, Παρίσι</a:t>
            </a:r>
            <a:endParaRPr lang="el-GR" dirty="0" smtClean="0">
              <a:latin typeface="+mn-lt"/>
            </a:endParaRPr>
          </a:p>
          <a:p>
            <a:r>
              <a:rPr lang="en-US" dirty="0" smtClean="0"/>
              <a:t>http://www2.e-yliko.gr/htmls/Fyyl/Istoria/fiiconcarch1.aspx</a:t>
            </a:r>
            <a:endParaRPr lang="el-GR" dirty="0">
              <a:latin typeface="+mn-lt"/>
            </a:endParaRPr>
          </a:p>
        </p:txBody>
      </p:sp>
      <p:pic>
        <p:nvPicPr>
          <p:cNvPr id="2050" name="Picture 2" descr="http://www.puc-rio.br/louvre/images/iager01.jpg"/>
          <p:cNvPicPr>
            <a:picLocks noChangeAspect="1" noChangeArrowheads="1"/>
          </p:cNvPicPr>
          <p:nvPr/>
        </p:nvPicPr>
        <p:blipFill>
          <a:blip r:embed="rId4" cstate="print"/>
          <a:srcRect/>
          <a:stretch>
            <a:fillRect/>
          </a:stretch>
        </p:blipFill>
        <p:spPr bwMode="auto">
          <a:xfrm>
            <a:off x="838200" y="83990"/>
            <a:ext cx="3429000" cy="6682718"/>
          </a:xfrm>
          <a:prstGeom prst="rect">
            <a:avLst/>
          </a:prstGeom>
          <a:noFill/>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6" descr="ΑΚΡΟΠΟΛΗ ΚΟΡΕΣ"/>
          <p:cNvPicPr>
            <a:picLocks noGrp="1" noChangeAspect="1" noChangeArrowheads="1"/>
          </p:cNvPicPr>
          <p:nvPr>
            <p:ph idx="1"/>
          </p:nvPr>
        </p:nvPicPr>
        <p:blipFill>
          <a:blip r:embed="rId3" cstate="print"/>
          <a:srcRect/>
          <a:stretch>
            <a:fillRect/>
          </a:stretch>
        </p:blipFill>
        <p:spPr>
          <a:xfrm>
            <a:off x="0" y="0"/>
            <a:ext cx="7086600" cy="6905625"/>
          </a:xfrm>
          <a:effectLst>
            <a:softEdge rad="112500"/>
          </a:effectLst>
        </p:spPr>
      </p:pic>
      <p:sp>
        <p:nvSpPr>
          <p:cNvPr id="3" name="2 - Ορθογώνιο"/>
          <p:cNvSpPr/>
          <p:nvPr/>
        </p:nvSpPr>
        <p:spPr>
          <a:xfrm>
            <a:off x="7162800" y="2743200"/>
            <a:ext cx="1828800" cy="3416320"/>
          </a:xfrm>
          <a:prstGeom prst="rect">
            <a:avLst/>
          </a:prstGeom>
        </p:spPr>
        <p:txBody>
          <a:bodyPr wrap="square">
            <a:spAutoFit/>
          </a:bodyPr>
          <a:lstStyle/>
          <a:p>
            <a:r>
              <a:rPr lang="el-GR" dirty="0" smtClean="0">
                <a:latin typeface="+mn-lt"/>
              </a:rPr>
              <a:t>◄ Κόρη, Μουσείο Ακροπόλεως</a:t>
            </a:r>
            <a:br>
              <a:rPr lang="el-GR" dirty="0" smtClean="0">
                <a:latin typeface="+mn-lt"/>
              </a:rPr>
            </a:br>
            <a:r>
              <a:rPr lang="el-GR" dirty="0" err="1" smtClean="0">
                <a:latin typeface="+mn-lt"/>
              </a:rPr>
              <a:t>Επιχρωματισμός</a:t>
            </a:r>
            <a:r>
              <a:rPr lang="el-GR" dirty="0" smtClean="0">
                <a:latin typeface="+mn-lt"/>
              </a:rPr>
              <a:t>: </a:t>
            </a:r>
            <a:r>
              <a:rPr lang="en-US" dirty="0" smtClean="0">
                <a:latin typeface="+mn-lt"/>
              </a:rPr>
              <a:t>Doug Stern</a:t>
            </a:r>
            <a:br>
              <a:rPr lang="en-US" dirty="0" smtClean="0">
                <a:latin typeface="+mn-lt"/>
              </a:rPr>
            </a:br>
            <a:r>
              <a:rPr lang="el-GR" dirty="0" smtClean="0">
                <a:latin typeface="+mn-lt"/>
              </a:rPr>
              <a:t>Φωτογραφία: περιοδικό </a:t>
            </a:r>
            <a:r>
              <a:rPr lang="en-US" dirty="0" smtClean="0">
                <a:latin typeface="+mn-lt"/>
              </a:rPr>
              <a:t>National Geographic, </a:t>
            </a:r>
            <a:r>
              <a:rPr lang="el-GR" dirty="0" smtClean="0">
                <a:latin typeface="+mn-lt"/>
              </a:rPr>
              <a:t>τεύχος Φεβρουάριος 2000</a:t>
            </a:r>
            <a:endParaRPr lang="el-GR" dirty="0">
              <a:latin typeface="+mn-lt"/>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http://www2.e-yliko.gr/htmls/Fyyl/Istoria/eikones/peploforos.jpg"/>
          <p:cNvPicPr>
            <a:picLocks noChangeAspect="1" noChangeArrowheads="1"/>
          </p:cNvPicPr>
          <p:nvPr/>
        </p:nvPicPr>
        <p:blipFill>
          <a:blip r:embed="rId3" cstate="print"/>
          <a:srcRect/>
          <a:stretch>
            <a:fillRect/>
          </a:stretch>
        </p:blipFill>
        <p:spPr bwMode="auto">
          <a:xfrm>
            <a:off x="685800" y="0"/>
            <a:ext cx="2726871" cy="6858000"/>
          </a:xfrm>
          <a:prstGeom prst="rect">
            <a:avLst/>
          </a:prstGeom>
          <a:noFill/>
        </p:spPr>
      </p:pic>
      <p:sp>
        <p:nvSpPr>
          <p:cNvPr id="5" name="4 - Ορθογώνιο"/>
          <p:cNvSpPr/>
          <p:nvPr/>
        </p:nvSpPr>
        <p:spPr>
          <a:xfrm>
            <a:off x="3581400" y="3581400"/>
            <a:ext cx="5257800" cy="2031325"/>
          </a:xfrm>
          <a:prstGeom prst="rect">
            <a:avLst/>
          </a:prstGeom>
        </p:spPr>
        <p:txBody>
          <a:bodyPr wrap="square">
            <a:spAutoFit/>
          </a:bodyPr>
          <a:lstStyle/>
          <a:p>
            <a:r>
              <a:rPr lang="el-GR" dirty="0" smtClean="0">
                <a:latin typeface="+mn-lt"/>
              </a:rPr>
              <a:t>◄ Η «Πεπλοφόρος», γύρω στα 540-530 </a:t>
            </a:r>
            <a:r>
              <a:rPr lang="el-GR" dirty="0" err="1" smtClean="0">
                <a:latin typeface="+mn-lt"/>
              </a:rPr>
              <a:t>π.Χ.</a:t>
            </a:r>
            <a:r>
              <a:rPr lang="el-GR" dirty="0" smtClean="0">
                <a:latin typeface="+mn-lt"/>
              </a:rPr>
              <a:t> </a:t>
            </a:r>
            <a:br>
              <a:rPr lang="el-GR" dirty="0" smtClean="0">
                <a:latin typeface="+mn-lt"/>
              </a:rPr>
            </a:br>
            <a:r>
              <a:rPr lang="el-GR" dirty="0" smtClean="0">
                <a:latin typeface="+mn-lt"/>
              </a:rPr>
              <a:t>Η Κόρη φορεί πέπλο πάνω από τον χιτώνα, του οποίου διακρίνονται τα μανίκια και η άκρη της φούστας. Η στεφάνη και οι πόρπες στους ώμους ήταν χάλκινες.</a:t>
            </a:r>
            <a:br>
              <a:rPr lang="el-GR" dirty="0" smtClean="0">
                <a:latin typeface="+mn-lt"/>
              </a:rPr>
            </a:br>
            <a:r>
              <a:rPr lang="el-GR" dirty="0" smtClean="0">
                <a:latin typeface="+mn-lt"/>
                <a:hlinkClick r:id="rId4"/>
              </a:rPr>
              <a:t>Υπουργείο Πολιτισμού: Μουσείο Ακροπόλεως</a:t>
            </a:r>
            <a:endParaRPr lang="el-GR" dirty="0" smtClean="0">
              <a:latin typeface="+mn-lt"/>
            </a:endParaRPr>
          </a:p>
          <a:p>
            <a:r>
              <a:rPr lang="en-US" dirty="0" smtClean="0">
                <a:latin typeface="+mn-lt"/>
              </a:rPr>
              <a:t>http://www2.e-yliko.gr/htmls/Fyyl/Istoria/fiiconcarch1.aspx</a:t>
            </a:r>
            <a:endParaRPr lang="el-GR" dirty="0">
              <a:latin typeface="+mn-lt"/>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200" name="Picture 8" descr="North_Portico_of_the_White_House"/>
          <p:cNvPicPr>
            <a:picLocks noChangeAspect="1" noChangeArrowheads="1"/>
          </p:cNvPicPr>
          <p:nvPr/>
        </p:nvPicPr>
        <p:blipFill>
          <a:blip r:embed="rId3" cstate="print"/>
          <a:srcRect/>
          <a:stretch>
            <a:fillRect/>
          </a:stretch>
        </p:blipFill>
        <p:spPr bwMode="auto">
          <a:xfrm>
            <a:off x="0" y="0"/>
            <a:ext cx="4913634" cy="35052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315" name="Rectangle 9"/>
          <p:cNvSpPr>
            <a:spLocks noGrp="1" noChangeArrowheads="1"/>
          </p:cNvSpPr>
          <p:nvPr>
            <p:ph type="title"/>
          </p:nvPr>
        </p:nvSpPr>
        <p:spPr>
          <a:xfrm>
            <a:off x="4953000" y="228600"/>
            <a:ext cx="3581400" cy="2693987"/>
          </a:xfrm>
        </p:spPr>
        <p:txBody>
          <a:bodyPr/>
          <a:lstStyle/>
          <a:p>
            <a:pPr algn="l" eaLnBrk="1" hangingPunct="1"/>
            <a:r>
              <a:rPr lang="el-GR" sz="2000" dirty="0" smtClean="0"/>
              <a:t>◄ </a:t>
            </a:r>
            <a:r>
              <a:rPr lang="el-GR" sz="2000" i="1" dirty="0" smtClean="0">
                <a:latin typeface="+mn-lt"/>
              </a:rPr>
              <a:t>Οι ναοί της Αρχαίας Ελλάδας θα επηρεάσουν την αρχιτεκτονική όλου του κόσμου ως τις μέρες μας. Λευκός Οίκος- </a:t>
            </a:r>
            <a:r>
              <a:rPr lang="el-GR" sz="2000" i="1" dirty="0" err="1" smtClean="0">
                <a:latin typeface="+mn-lt"/>
              </a:rPr>
              <a:t>Ράιχσταγκ</a:t>
            </a:r>
            <a:endParaRPr lang="el-GR" sz="2000" i="1" dirty="0" smtClean="0">
              <a:latin typeface="+mn-lt"/>
            </a:endParaRPr>
          </a:p>
        </p:txBody>
      </p:sp>
      <p:pic>
        <p:nvPicPr>
          <p:cNvPr id="136203" name="Picture 11" descr="Αρχείο:Reichstag building Berlin view from west before sunset.jpg">
            <a:hlinkClick r:id="rId4"/>
          </p:cNvPr>
          <p:cNvPicPr>
            <a:picLocks noChangeAspect="1" noChangeArrowheads="1"/>
          </p:cNvPicPr>
          <p:nvPr/>
        </p:nvPicPr>
        <p:blipFill>
          <a:blip r:embed="rId5" cstate="print"/>
          <a:srcRect/>
          <a:stretch>
            <a:fillRect/>
          </a:stretch>
        </p:blipFill>
        <p:spPr bwMode="auto">
          <a:xfrm>
            <a:off x="838200" y="3971925"/>
            <a:ext cx="7620000" cy="2886075"/>
          </a:xfrm>
          <a:prstGeom prst="rect">
            <a:avLst/>
          </a:prstGeom>
          <a:ln>
            <a:noFill/>
          </a:ln>
          <a:effectLst>
            <a:softEdge rad="112500"/>
          </a:effectLst>
        </p:spPr>
      </p:pic>
      <p:sp>
        <p:nvSpPr>
          <p:cNvPr id="5" name="4 - Βέλος προς τα κάτω"/>
          <p:cNvSpPr/>
          <p:nvPr/>
        </p:nvSpPr>
        <p:spPr>
          <a:xfrm>
            <a:off x="7696200" y="1981200"/>
            <a:ext cx="304800" cy="685800"/>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http://www2.e-yliko.gr/htmls/Fyyl/Istoria/FsizeArcGl/KoriAmigdMatia1.jpg"/>
          <p:cNvPicPr>
            <a:picLocks noChangeAspect="1" noChangeArrowheads="1"/>
          </p:cNvPicPr>
          <p:nvPr/>
        </p:nvPicPr>
        <p:blipFill>
          <a:blip r:embed="rId3" cstate="print"/>
          <a:srcRect/>
          <a:stretch>
            <a:fillRect/>
          </a:stretch>
        </p:blipFill>
        <p:spPr bwMode="auto">
          <a:xfrm>
            <a:off x="0" y="0"/>
            <a:ext cx="5156488" cy="6858000"/>
          </a:xfrm>
          <a:prstGeom prst="rect">
            <a:avLst/>
          </a:prstGeom>
          <a:noFill/>
        </p:spPr>
      </p:pic>
      <p:sp>
        <p:nvSpPr>
          <p:cNvPr id="3" name="2 - Ορθογώνιο"/>
          <p:cNvSpPr/>
          <p:nvPr/>
        </p:nvSpPr>
        <p:spPr>
          <a:xfrm>
            <a:off x="5257800" y="0"/>
            <a:ext cx="3733800" cy="5355312"/>
          </a:xfrm>
          <a:prstGeom prst="rect">
            <a:avLst/>
          </a:prstGeom>
        </p:spPr>
        <p:txBody>
          <a:bodyPr wrap="square">
            <a:spAutoFit/>
          </a:bodyPr>
          <a:lstStyle/>
          <a:p>
            <a:pPr algn="justLow"/>
            <a:r>
              <a:rPr lang="el-GR" dirty="0" smtClean="0">
                <a:latin typeface="+mn-lt"/>
              </a:rPr>
              <a:t>◄ «Η Κόρη με τα αμυγδαλωτά μάτια». Γύρω στα 500 </a:t>
            </a:r>
            <a:r>
              <a:rPr lang="el-GR" dirty="0" err="1" smtClean="0">
                <a:latin typeface="+mn-lt"/>
              </a:rPr>
              <a:t>π.Χ.</a:t>
            </a:r>
            <a:r>
              <a:rPr lang="el-GR" dirty="0" smtClean="0">
                <a:latin typeface="+mn-lt"/>
              </a:rPr>
              <a:t>  Η πιο γοητευτική Κόρη που υπάρχει στην αθηναϊκή Ακρόπολη. Η νεανική γυναικεία χάρη έχει αποδοθεί με μεγάλη εκφραστική δύναμη. Η ανεπαίσθητη καμπύλη των πτυχών του ιματίου, οι λεπταίσθητοι πλόκαμοι των μαλλιών κι το έξοχο μοίρασμα της κόμης επάνω από το μέτωπο, τα εύχυμα χείλη και τα αινιγματικά μάτια συνθέτουν ένα απαράμιλλο σύνολο, που θα λαμποκοπούσε και με τη χρωματική του αρμονία.</a:t>
            </a:r>
          </a:p>
          <a:p>
            <a:r>
              <a:rPr lang="el-GR" dirty="0" smtClean="0">
                <a:latin typeface="+mn-lt"/>
                <a:hlinkClick r:id="rId4"/>
              </a:rPr>
              <a:t>Υπουργείο Πολιτισμού: Μουσείο Ακροπόλεως</a:t>
            </a:r>
            <a:endParaRPr lang="el-GR" dirty="0" smtClean="0">
              <a:latin typeface="+mn-lt"/>
            </a:endParaRPr>
          </a:p>
          <a:p>
            <a:r>
              <a:rPr lang="en-US" dirty="0" smtClean="0">
                <a:latin typeface="+mn-lt"/>
              </a:rPr>
              <a:t>http://www2.e-yliko.gr/htmls/Fyyl/Istoria/fiiconcarch1.aspx</a:t>
            </a:r>
            <a:endParaRPr lang="el-GR" dirty="0">
              <a:latin typeface="+mn-lt"/>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http://www2.e-yliko.gr/htmls/Fyyl/Istoria/eikones/korieuthydikou.jpg"/>
          <p:cNvPicPr>
            <a:picLocks noChangeAspect="1" noChangeArrowheads="1"/>
          </p:cNvPicPr>
          <p:nvPr/>
        </p:nvPicPr>
        <p:blipFill>
          <a:blip r:embed="rId3" cstate="print"/>
          <a:srcRect/>
          <a:stretch>
            <a:fillRect/>
          </a:stretch>
        </p:blipFill>
        <p:spPr bwMode="auto">
          <a:xfrm>
            <a:off x="4648201" y="0"/>
            <a:ext cx="4495800" cy="6816738"/>
          </a:xfrm>
          <a:prstGeom prst="rect">
            <a:avLst/>
          </a:prstGeom>
          <a:noFill/>
        </p:spPr>
      </p:pic>
      <p:sp>
        <p:nvSpPr>
          <p:cNvPr id="3" name="2 - Ορθογώνιο"/>
          <p:cNvSpPr/>
          <p:nvPr/>
        </p:nvSpPr>
        <p:spPr>
          <a:xfrm>
            <a:off x="304800" y="457200"/>
            <a:ext cx="4572000" cy="4678204"/>
          </a:xfrm>
          <a:prstGeom prst="rect">
            <a:avLst/>
          </a:prstGeom>
        </p:spPr>
        <p:txBody>
          <a:bodyPr>
            <a:spAutoFit/>
          </a:bodyPr>
          <a:lstStyle/>
          <a:p>
            <a:pPr algn="r"/>
            <a:r>
              <a:rPr lang="el-GR" dirty="0" smtClean="0"/>
              <a:t>► </a:t>
            </a:r>
            <a:r>
              <a:rPr lang="el-GR" dirty="0" smtClean="0">
                <a:latin typeface="+mn-lt"/>
              </a:rPr>
              <a:t>Η «Κόρη του </a:t>
            </a:r>
            <a:r>
              <a:rPr lang="el-GR" dirty="0" err="1" smtClean="0">
                <a:latin typeface="+mn-lt"/>
              </a:rPr>
              <a:t>Ευθυδίκου</a:t>
            </a:r>
            <a:r>
              <a:rPr lang="el-GR" dirty="0" smtClean="0">
                <a:latin typeface="+mn-lt"/>
              </a:rPr>
              <a:t>», γύρω στα 490 </a:t>
            </a:r>
            <a:r>
              <a:rPr lang="el-GR" dirty="0" err="1" smtClean="0">
                <a:latin typeface="+mn-lt"/>
              </a:rPr>
              <a:t>π.Χ.</a:t>
            </a:r>
            <a:r>
              <a:rPr lang="el-GR" dirty="0" smtClean="0">
                <a:latin typeface="+mn-lt"/>
              </a:rPr>
              <a:t/>
            </a:r>
            <a:br>
              <a:rPr lang="el-GR" dirty="0" smtClean="0">
                <a:latin typeface="+mn-lt"/>
              </a:rPr>
            </a:br>
            <a:r>
              <a:rPr lang="el-GR" dirty="0" smtClean="0">
                <a:latin typeface="+mn-lt"/>
              </a:rPr>
              <a:t>Αντίθετα από τις προηγούμενες Κόρες με το </a:t>
            </a:r>
            <a:r>
              <a:rPr lang="el-GR" sz="4000" b="1" u="sng" dirty="0" smtClean="0">
                <a:solidFill>
                  <a:srgbClr val="FF0000"/>
                </a:solidFill>
                <a:latin typeface="+mn-lt"/>
              </a:rPr>
              <a:t>αρχαϊκό μειδίαμα</a:t>
            </a:r>
            <a:r>
              <a:rPr lang="el-GR" dirty="0" smtClean="0">
                <a:latin typeface="+mn-lt"/>
              </a:rPr>
              <a:t> η Κόρη αυτή είναι </a:t>
            </a:r>
            <a:r>
              <a:rPr lang="el-GR" sz="2400" b="1" dirty="0" smtClean="0">
                <a:latin typeface="+mn-lt"/>
              </a:rPr>
              <a:t>δύσθυμη</a:t>
            </a:r>
            <a:r>
              <a:rPr lang="el-GR" dirty="0" smtClean="0">
                <a:latin typeface="+mn-lt"/>
              </a:rPr>
              <a:t>. Το πλάσιμο του προσώπου είναι πιο αυστηρό και η σάρκα πιο μεστή. Όλα μαρτυρούν μια νέα στάση απέναντι στη ζωή και στην τέχνη, που ετοιμάζει τις δημιουργίες του αυστηρού ρυθμού.</a:t>
            </a:r>
            <a:br>
              <a:rPr lang="el-GR" dirty="0" smtClean="0">
                <a:latin typeface="+mn-lt"/>
              </a:rPr>
            </a:br>
            <a:r>
              <a:rPr lang="el-GR" dirty="0" smtClean="0">
                <a:latin typeface="+mn-lt"/>
              </a:rPr>
              <a:t/>
            </a:r>
            <a:br>
              <a:rPr lang="el-GR" dirty="0" smtClean="0">
                <a:latin typeface="+mn-lt"/>
              </a:rPr>
            </a:br>
            <a:r>
              <a:rPr lang="el-GR" dirty="0" smtClean="0">
                <a:latin typeface="+mn-lt"/>
              </a:rPr>
              <a:t>Φωτογραφία: Τα Ελληνικά Μουσεία, Εκδοτική Αθηνών</a:t>
            </a:r>
          </a:p>
          <a:p>
            <a:pPr algn="r"/>
            <a:r>
              <a:rPr lang="en-US" dirty="0" smtClean="0">
                <a:latin typeface="+mn-lt"/>
              </a:rPr>
              <a:t>http://www2.e-yliko.gr/htmls/Fyyl/Istoria/fiiconcarch1.aspx</a:t>
            </a:r>
            <a:endParaRPr lang="el-GR" dirty="0">
              <a:latin typeface="+mn-lt"/>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0"/>
            <a:ext cx="3657600" cy="762000"/>
          </a:xfrm>
        </p:spPr>
        <p:txBody>
          <a:bodyPr rtlCol="0">
            <a:normAutofit/>
          </a:bodyPr>
          <a:lstStyle/>
          <a:p>
            <a:pPr eaLnBrk="1" fontAlgn="auto" hangingPunct="1">
              <a:spcAft>
                <a:spcPts val="0"/>
              </a:spcAft>
              <a:defRPr/>
            </a:pPr>
            <a:r>
              <a:rPr lang="el-GR" sz="2800" b="1" dirty="0" smtClean="0">
                <a:solidFill>
                  <a:schemeClr val="tx2">
                    <a:lumMod val="75000"/>
                  </a:schemeClr>
                </a:solidFill>
              </a:rPr>
              <a:t>Οι θεϊκές μορφές</a:t>
            </a:r>
          </a:p>
        </p:txBody>
      </p:sp>
      <p:sp>
        <p:nvSpPr>
          <p:cNvPr id="46083" name="Rectangle 3"/>
          <p:cNvSpPr>
            <a:spLocks noGrp="1" noChangeArrowheads="1"/>
          </p:cNvSpPr>
          <p:nvPr>
            <p:ph type="body" sz="half" idx="1"/>
          </p:nvPr>
        </p:nvSpPr>
        <p:spPr>
          <a:xfrm>
            <a:off x="4648200" y="0"/>
            <a:ext cx="4495800" cy="6858000"/>
          </a:xfr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path path="circle">
              <a:fillToRect r="100000" b="100000"/>
            </a:path>
            <a:tileRect l="-100000" t="-100000"/>
          </a:gradFill>
        </p:spPr>
        <p:txBody>
          <a:bodyPr/>
          <a:lstStyle/>
          <a:p>
            <a:pPr eaLnBrk="1" hangingPunct="1">
              <a:defRPr/>
            </a:pPr>
            <a:r>
              <a:rPr lang="el-GR" sz="2400" dirty="0" smtClean="0"/>
              <a:t>Προβάλλουν το </a:t>
            </a:r>
            <a:r>
              <a:rPr lang="el-GR" sz="2800" b="1" dirty="0" smtClean="0">
                <a:solidFill>
                  <a:srgbClr val="FF0000"/>
                </a:solidFill>
              </a:rPr>
              <a:t>αριστερό</a:t>
            </a:r>
            <a:r>
              <a:rPr lang="el-GR" sz="2400" dirty="0" smtClean="0"/>
              <a:t> </a:t>
            </a:r>
            <a:r>
              <a:rPr lang="el-GR" sz="2800" b="1" dirty="0" smtClean="0">
                <a:solidFill>
                  <a:srgbClr val="FF0000"/>
                </a:solidFill>
              </a:rPr>
              <a:t>πόδι</a:t>
            </a:r>
            <a:r>
              <a:rPr lang="el-GR" sz="2400" dirty="0" smtClean="0"/>
              <a:t> και, αναλόγως, </a:t>
            </a:r>
            <a:r>
              <a:rPr lang="el-GR" sz="2800" b="1" dirty="0" smtClean="0">
                <a:solidFill>
                  <a:srgbClr val="FF0000"/>
                </a:solidFill>
              </a:rPr>
              <a:t>λυγίζουν</a:t>
            </a:r>
            <a:r>
              <a:rPr lang="el-GR" sz="2400" dirty="0" smtClean="0"/>
              <a:t> τα </a:t>
            </a:r>
            <a:r>
              <a:rPr lang="el-GR" sz="2800" b="1" dirty="0" smtClean="0">
                <a:solidFill>
                  <a:srgbClr val="FF0000"/>
                </a:solidFill>
              </a:rPr>
              <a:t>χέρια</a:t>
            </a:r>
            <a:r>
              <a:rPr lang="el-GR" sz="2400" dirty="0" smtClean="0"/>
              <a:t>.</a:t>
            </a:r>
          </a:p>
          <a:p>
            <a:pPr eaLnBrk="1" hangingPunct="1">
              <a:defRPr/>
            </a:pPr>
            <a:r>
              <a:rPr lang="el-GR" sz="2400" dirty="0" smtClean="0"/>
              <a:t>Οι </a:t>
            </a:r>
            <a:r>
              <a:rPr lang="el-GR" sz="2800" b="1" dirty="0" smtClean="0">
                <a:solidFill>
                  <a:srgbClr val="FF0000"/>
                </a:solidFill>
              </a:rPr>
              <a:t>νεότεροι</a:t>
            </a:r>
            <a:r>
              <a:rPr lang="el-GR" sz="2400" dirty="0" smtClean="0"/>
              <a:t> παριστάνονται όπως οι </a:t>
            </a:r>
            <a:r>
              <a:rPr lang="el-GR" sz="2800" b="1" dirty="0" smtClean="0">
                <a:solidFill>
                  <a:srgbClr val="FF0000"/>
                </a:solidFill>
              </a:rPr>
              <a:t>γυμνοί</a:t>
            </a:r>
            <a:r>
              <a:rPr lang="el-GR" sz="2400" dirty="0" smtClean="0"/>
              <a:t> </a:t>
            </a:r>
            <a:r>
              <a:rPr lang="el-GR" sz="2800" b="1" dirty="0" smtClean="0">
                <a:solidFill>
                  <a:srgbClr val="FF0000"/>
                </a:solidFill>
              </a:rPr>
              <a:t>κούροι</a:t>
            </a:r>
            <a:r>
              <a:rPr lang="el-GR" sz="2400" dirty="0" smtClean="0"/>
              <a:t> και οι κόρες.</a:t>
            </a:r>
          </a:p>
          <a:p>
            <a:pPr eaLnBrk="1" hangingPunct="1">
              <a:defRPr/>
            </a:pPr>
            <a:r>
              <a:rPr lang="el-GR" sz="2400" dirty="0" smtClean="0"/>
              <a:t>Οι </a:t>
            </a:r>
            <a:r>
              <a:rPr lang="el-GR" sz="2800" b="1" dirty="0" smtClean="0">
                <a:solidFill>
                  <a:srgbClr val="FF0000"/>
                </a:solidFill>
              </a:rPr>
              <a:t>ώριμοι</a:t>
            </a:r>
            <a:r>
              <a:rPr lang="el-GR" sz="2400" dirty="0" smtClean="0"/>
              <a:t> παριστάνονται όπως οι </a:t>
            </a:r>
            <a:r>
              <a:rPr lang="el-GR" sz="2800" b="1" dirty="0" smtClean="0">
                <a:solidFill>
                  <a:srgbClr val="FF0000"/>
                </a:solidFill>
              </a:rPr>
              <a:t>ντυμένοι</a:t>
            </a:r>
            <a:r>
              <a:rPr lang="el-GR" sz="2400" dirty="0" smtClean="0"/>
              <a:t> κούροι.</a:t>
            </a:r>
          </a:p>
          <a:p>
            <a:pPr eaLnBrk="1" hangingPunct="1">
              <a:defRPr/>
            </a:pPr>
            <a:r>
              <a:rPr lang="el-GR" sz="2400" dirty="0" smtClean="0"/>
              <a:t>Κρατούν το χαρακτηριστικό </a:t>
            </a:r>
            <a:r>
              <a:rPr lang="el-GR" sz="2800" b="1" dirty="0" smtClean="0">
                <a:solidFill>
                  <a:srgbClr val="FF0000"/>
                </a:solidFill>
              </a:rPr>
              <a:t>σύμβολο</a:t>
            </a:r>
            <a:r>
              <a:rPr lang="el-GR" sz="2400" dirty="0" smtClean="0"/>
              <a:t> της θεϊκής τους δύναμης.</a:t>
            </a:r>
          </a:p>
          <a:p>
            <a:pPr eaLnBrk="1" hangingPunct="1">
              <a:defRPr/>
            </a:pPr>
            <a:r>
              <a:rPr lang="el-GR" sz="2400" dirty="0" smtClean="0"/>
              <a:t>Οι </a:t>
            </a:r>
            <a:r>
              <a:rPr lang="el-GR" sz="2800" b="1" dirty="0" smtClean="0">
                <a:solidFill>
                  <a:srgbClr val="FF0000"/>
                </a:solidFill>
              </a:rPr>
              <a:t>επιτύμβιες</a:t>
            </a:r>
            <a:r>
              <a:rPr lang="el-GR" sz="2400" dirty="0" smtClean="0"/>
              <a:t> </a:t>
            </a:r>
            <a:r>
              <a:rPr lang="el-GR" sz="2800" b="1" dirty="0" smtClean="0">
                <a:solidFill>
                  <a:srgbClr val="FF0000"/>
                </a:solidFill>
              </a:rPr>
              <a:t>στήλες</a:t>
            </a:r>
            <a:r>
              <a:rPr lang="el-GR" sz="2400" dirty="0" smtClean="0"/>
              <a:t> (επιτάφιες πλάκες) είναι επίσης σημαντικά έργα τέχνης.</a:t>
            </a:r>
          </a:p>
          <a:p>
            <a:pPr eaLnBrk="1" hangingPunct="1">
              <a:defRPr/>
            </a:pPr>
            <a:endParaRPr lang="el-GR" sz="2400" dirty="0" smtClean="0"/>
          </a:p>
        </p:txBody>
      </p:sp>
      <p:pic>
        <p:nvPicPr>
          <p:cNvPr id="1026" name="Picture 2"/>
          <p:cNvPicPr>
            <a:picLocks noGrp="1" noChangeAspect="1" noChangeArrowheads="1"/>
          </p:cNvPicPr>
          <p:nvPr>
            <p:ph sz="half" idx="2"/>
          </p:nvPr>
        </p:nvPicPr>
        <p:blipFill>
          <a:blip r:embed="rId3" cstate="print"/>
          <a:srcRect/>
          <a:stretch>
            <a:fillRect/>
          </a:stretch>
        </p:blipFill>
        <p:spPr>
          <a:xfrm>
            <a:off x="0" y="762000"/>
            <a:ext cx="3821545" cy="6096000"/>
          </a:xfrm>
          <a:effectLst>
            <a:softEdge rad="112500"/>
          </a:effectLst>
        </p:spPr>
      </p:pic>
      <p:sp>
        <p:nvSpPr>
          <p:cNvPr id="5" name="4 - Ραβδωτό δεξιό βέλος"/>
          <p:cNvSpPr/>
          <p:nvPr/>
        </p:nvSpPr>
        <p:spPr>
          <a:xfrm>
            <a:off x="3505200" y="152400"/>
            <a:ext cx="914400" cy="457200"/>
          </a:xfrm>
          <a:prstGeom prst="strip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wheel/>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304800"/>
            <a:ext cx="3048000" cy="914400"/>
          </a:xfrm>
        </p:spPr>
        <p:txBody>
          <a:bodyPr/>
          <a:lstStyle/>
          <a:p>
            <a:pPr eaLnBrk="1" hangingPunct="1"/>
            <a:r>
              <a:rPr lang="el-GR" sz="3600" dirty="0" smtClean="0"/>
              <a:t>δ. κεραμική</a:t>
            </a:r>
          </a:p>
        </p:txBody>
      </p:sp>
      <p:sp>
        <p:nvSpPr>
          <p:cNvPr id="51203" name="Rectangle 3"/>
          <p:cNvSpPr>
            <a:spLocks noGrp="1" noChangeArrowheads="1"/>
          </p:cNvSpPr>
          <p:nvPr>
            <p:ph type="body" sz="half" idx="1"/>
          </p:nvPr>
        </p:nvSpPr>
        <p:spPr>
          <a:xfrm>
            <a:off x="0" y="1219200"/>
            <a:ext cx="3581400" cy="5638800"/>
          </a:xfr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8900000" scaled="1"/>
            <a:tileRect/>
          </a:gradFill>
        </p:spPr>
        <p:txBody>
          <a:bodyPr/>
          <a:lstStyle/>
          <a:p>
            <a:pPr eaLnBrk="1" hangingPunct="1">
              <a:buFont typeface="Wingdings" pitchFamily="2" charset="2"/>
              <a:buNone/>
              <a:defRPr/>
            </a:pPr>
            <a:r>
              <a:rPr lang="el-GR" sz="2800" dirty="0" smtClean="0"/>
              <a:t>Διακόσμηση: </a:t>
            </a:r>
          </a:p>
          <a:p>
            <a:pPr eaLnBrk="1" hangingPunct="1">
              <a:buFontTx/>
              <a:buChar char="-"/>
              <a:defRPr/>
            </a:pPr>
            <a:r>
              <a:rPr lang="el-GR" sz="2800" b="1" dirty="0" smtClean="0">
                <a:solidFill>
                  <a:srgbClr val="C00000"/>
                </a:solidFill>
              </a:rPr>
              <a:t>Φυτική</a:t>
            </a:r>
          </a:p>
          <a:p>
            <a:pPr eaLnBrk="1" hangingPunct="1">
              <a:buFontTx/>
              <a:buChar char="-"/>
              <a:defRPr/>
            </a:pPr>
            <a:r>
              <a:rPr lang="el-GR" sz="2800" b="1" dirty="0" smtClean="0">
                <a:solidFill>
                  <a:srgbClr val="C00000"/>
                </a:solidFill>
              </a:rPr>
              <a:t>Εικονιστική</a:t>
            </a:r>
            <a:r>
              <a:rPr lang="el-GR" sz="2800" dirty="0" smtClean="0"/>
              <a:t> (από τη θρησκευτική και καθημερινή ζωή και τη μυθολογία).</a:t>
            </a:r>
          </a:p>
        </p:txBody>
      </p:sp>
      <p:pic>
        <p:nvPicPr>
          <p:cNvPr id="51204" name="Picture 7" descr="σάρωση0001"/>
          <p:cNvPicPr>
            <a:picLocks noGrp="1" noChangeAspect="1" noChangeArrowheads="1"/>
          </p:cNvPicPr>
          <p:nvPr>
            <p:ph sz="half" idx="2"/>
          </p:nvPr>
        </p:nvPicPr>
        <p:blipFill>
          <a:blip r:embed="rId3" cstate="print"/>
          <a:srcRect/>
          <a:stretch>
            <a:fillRect/>
          </a:stretch>
        </p:blipFill>
        <p:spPr>
          <a:xfrm>
            <a:off x="3429000" y="381000"/>
            <a:ext cx="5513388" cy="6172200"/>
          </a:xfrm>
          <a:effectLst>
            <a:softEdge rad="112500"/>
          </a:effectLst>
        </p:spPr>
      </p:pic>
    </p:spTree>
  </p:cSld>
  <p:clrMapOvr>
    <a:masterClrMapping/>
  </p:clrMapOvr>
  <p:transition>
    <p:whee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00037585"/>
          <p:cNvPicPr>
            <a:picLocks noGrp="1" noChangeAspect="1" noChangeArrowheads="1"/>
          </p:cNvPicPr>
          <p:nvPr>
            <p:ph/>
          </p:nvPr>
        </p:nvPicPr>
        <p:blipFill>
          <a:blip r:embed="rId3" cstate="print"/>
          <a:srcRect/>
          <a:stretch>
            <a:fillRect/>
          </a:stretch>
        </p:blipFill>
        <p:spPr>
          <a:xfrm>
            <a:off x="1981200" y="2327276"/>
            <a:ext cx="5216525" cy="4530724"/>
          </a:xfrm>
          <a:effectLst>
            <a:softEdge rad="112500"/>
          </a:effectLst>
        </p:spPr>
      </p:pic>
      <p:pic>
        <p:nvPicPr>
          <p:cNvPr id="52227" name="Picture 3"/>
          <p:cNvPicPr>
            <a:picLocks noChangeAspect="1" noChangeArrowheads="1"/>
          </p:cNvPicPr>
          <p:nvPr/>
        </p:nvPicPr>
        <p:blipFill>
          <a:blip r:embed="rId4" cstate="print">
            <a:lum bright="-20000" contrast="40000"/>
          </a:blip>
          <a:srcRect/>
          <a:stretch>
            <a:fillRect/>
          </a:stretch>
        </p:blipFill>
        <p:spPr bwMode="auto">
          <a:xfrm>
            <a:off x="0" y="0"/>
            <a:ext cx="9144000" cy="2362200"/>
          </a:xfrm>
          <a:prstGeom prst="rect">
            <a:avLst/>
          </a:prstGeom>
          <a:noFill/>
          <a:ln w="9525">
            <a:noFill/>
            <a:miter lim="800000"/>
            <a:headEnd/>
            <a:tailEnd/>
          </a:ln>
        </p:spPr>
      </p:pic>
    </p:spTree>
  </p:cSld>
  <p:clrMapOvr>
    <a:masterClrMapping/>
  </p:clrMapOvr>
  <p:transition>
    <p:whee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p:cNvSpPr>
            <a:spLocks noGrp="1" noChangeArrowheads="1"/>
          </p:cNvSpPr>
          <p:nvPr>
            <p:ph type="title"/>
          </p:nvPr>
        </p:nvSpPr>
        <p:spPr>
          <a:xfrm>
            <a:off x="5867400" y="0"/>
            <a:ext cx="2438400" cy="712788"/>
          </a:xfrm>
        </p:spPr>
        <p:txBody>
          <a:bodyPr/>
          <a:lstStyle/>
          <a:p>
            <a:pPr eaLnBrk="1" hangingPunct="1"/>
            <a:r>
              <a:rPr lang="el-GR" sz="4000" smtClean="0"/>
              <a:t>Τεχνική</a:t>
            </a:r>
          </a:p>
        </p:txBody>
      </p:sp>
      <p:pic>
        <p:nvPicPr>
          <p:cNvPr id="53251" name="Picture 8" descr="boxers"/>
          <p:cNvPicPr>
            <a:picLocks noGrp="1" noChangeAspect="1" noChangeArrowheads="1"/>
          </p:cNvPicPr>
          <p:nvPr>
            <p:ph sz="quarter" idx="1"/>
          </p:nvPr>
        </p:nvPicPr>
        <p:blipFill>
          <a:blip r:embed="rId3" cstate="print"/>
          <a:srcRect/>
          <a:stretch>
            <a:fillRect/>
          </a:stretch>
        </p:blipFill>
        <p:spPr>
          <a:xfrm>
            <a:off x="762000" y="381000"/>
            <a:ext cx="3352800" cy="5867400"/>
          </a:xfrm>
          <a:effectLst>
            <a:outerShdw blurRad="292100" dist="139700" dir="2700000" algn="tl" rotWithShape="0">
              <a:srgbClr val="333333">
                <a:alpha val="65000"/>
              </a:srgbClr>
            </a:outerShdw>
          </a:effectLst>
        </p:spPr>
      </p:pic>
      <p:sp>
        <p:nvSpPr>
          <p:cNvPr id="53252" name="Rectangle 7"/>
          <p:cNvSpPr>
            <a:spLocks noGrp="1" noChangeArrowheads="1"/>
          </p:cNvSpPr>
          <p:nvPr>
            <p:ph type="body" sz="half" idx="3"/>
          </p:nvPr>
        </p:nvSpPr>
        <p:spPr>
          <a:xfrm>
            <a:off x="4343400" y="685800"/>
            <a:ext cx="4800600" cy="1905000"/>
          </a:xfrm>
          <a:solidFill>
            <a:srgbClr val="FFFF00"/>
          </a:solidFill>
        </p:spPr>
        <p:txBody>
          <a:bodyPr>
            <a:normAutofit lnSpcReduction="10000"/>
          </a:bodyPr>
          <a:lstStyle/>
          <a:p>
            <a:pPr eaLnBrk="1" hangingPunct="1">
              <a:buClr>
                <a:schemeClr val="tx1"/>
              </a:buClr>
              <a:buFontTx/>
              <a:buChar char="-"/>
            </a:pPr>
            <a:r>
              <a:rPr lang="el-GR" sz="4400" b="1" smtClean="0">
                <a:solidFill>
                  <a:srgbClr val="0070C0"/>
                </a:solidFill>
              </a:rPr>
              <a:t>Μελανόμορφη</a:t>
            </a:r>
            <a:r>
              <a:rPr lang="el-GR" sz="2600" smtClean="0"/>
              <a:t> (μαύρες μορφές πάνω στην κοκκινωπή επιφάνεια των αγγείων).</a:t>
            </a:r>
            <a:endParaRPr lang="el-GR" sz="2800" smtClean="0"/>
          </a:p>
        </p:txBody>
      </p:sp>
      <p:pic>
        <p:nvPicPr>
          <p:cNvPr id="53253" name="Picture 13" descr="σκέπασμα πυξίδας απο Θήβα"/>
          <p:cNvPicPr>
            <a:picLocks noChangeAspect="1" noChangeArrowheads="1"/>
          </p:cNvPicPr>
          <p:nvPr/>
        </p:nvPicPr>
        <p:blipFill>
          <a:blip r:embed="rId4" cstate="print"/>
          <a:srcRect/>
          <a:stretch>
            <a:fillRect/>
          </a:stretch>
        </p:blipFill>
        <p:spPr bwMode="auto">
          <a:xfrm>
            <a:off x="5181600" y="2743200"/>
            <a:ext cx="3810000" cy="3762375"/>
          </a:xfrm>
          <a:prstGeom prst="rect">
            <a:avLst/>
          </a:prstGeom>
          <a:ln>
            <a:noFill/>
          </a:ln>
          <a:effectLst>
            <a:softEdge rad="112500"/>
          </a:effectLst>
        </p:spPr>
      </p:pic>
    </p:spTree>
  </p:cSld>
  <p:clrMapOvr>
    <a:masterClrMapping/>
  </p:clrMapOvr>
  <p:transition>
    <p:wheel/>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85800" y="838200"/>
            <a:ext cx="2034387" cy="1027538"/>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304800" y="1676400"/>
            <a:ext cx="2809875" cy="1343025"/>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304800" y="2971800"/>
            <a:ext cx="2809875" cy="2114550"/>
          </a:xfrm>
          <a:prstGeom prst="rect">
            <a:avLst/>
          </a:prstGeom>
          <a:noFill/>
          <a:ln w="9525">
            <a:noFill/>
            <a:miter lim="800000"/>
            <a:headEnd/>
            <a:tailEnd/>
          </a:ln>
        </p:spPr>
      </p:pic>
      <p:sp>
        <p:nvSpPr>
          <p:cNvPr id="9" name="8 - Ορθογώνιο"/>
          <p:cNvSpPr/>
          <p:nvPr/>
        </p:nvSpPr>
        <p:spPr>
          <a:xfrm>
            <a:off x="3505200" y="3810000"/>
            <a:ext cx="4648200" cy="1200329"/>
          </a:xfrm>
          <a:prstGeom prst="rect">
            <a:avLst/>
          </a:prstGeom>
        </p:spPr>
        <p:txBody>
          <a:bodyPr wrap="square">
            <a:spAutoFit/>
          </a:bodyPr>
          <a:lstStyle/>
          <a:p>
            <a:r>
              <a:rPr lang="el-GR" dirty="0" smtClean="0">
                <a:latin typeface="+mn-lt"/>
              </a:rPr>
              <a:t>◄ </a:t>
            </a:r>
            <a:r>
              <a:rPr lang="el-GR" i="1" dirty="0" smtClean="0">
                <a:latin typeface="+mn-lt"/>
              </a:rPr>
              <a:t>Μελανόμορφη λήκυθος με παράσταση γαμήλιας πομπής, 550 </a:t>
            </a:r>
            <a:r>
              <a:rPr lang="el-GR" i="1" dirty="0" err="1" smtClean="0">
                <a:latin typeface="+mn-lt"/>
              </a:rPr>
              <a:t>π.Χ.</a:t>
            </a:r>
            <a:r>
              <a:rPr lang="el-GR" i="1" dirty="0" smtClean="0">
                <a:latin typeface="+mn-lt"/>
              </a:rPr>
              <a:t> </a:t>
            </a:r>
          </a:p>
          <a:p>
            <a:r>
              <a:rPr lang="el-GR" dirty="0" smtClean="0">
                <a:latin typeface="+mn-lt"/>
              </a:rPr>
              <a:t>Νέα Υόρκη (ΗΠΑ),</a:t>
            </a:r>
          </a:p>
          <a:p>
            <a:r>
              <a:rPr lang="el-GR" dirty="0" smtClean="0">
                <a:latin typeface="+mn-lt"/>
              </a:rPr>
              <a:t>Μητροπολιτικό Μουσείο Τέχνης.</a:t>
            </a:r>
            <a:endParaRPr lang="el-GR" dirty="0">
              <a:latin typeface="+mn-lt"/>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 y="0"/>
            <a:ext cx="4844955" cy="6858000"/>
          </a:xfrm>
          <a:prstGeom prst="rect">
            <a:avLst/>
          </a:prstGeom>
          <a:noFill/>
          <a:ln w="9525">
            <a:noFill/>
            <a:miter lim="800000"/>
            <a:headEnd/>
            <a:tailEnd/>
          </a:ln>
        </p:spPr>
      </p:pic>
      <p:sp>
        <p:nvSpPr>
          <p:cNvPr id="3" name="2 - Ορθογώνιο"/>
          <p:cNvSpPr/>
          <p:nvPr/>
        </p:nvSpPr>
        <p:spPr>
          <a:xfrm>
            <a:off x="4953000" y="228600"/>
            <a:ext cx="3962400" cy="1477328"/>
          </a:xfrm>
          <a:prstGeom prst="rect">
            <a:avLst/>
          </a:prstGeom>
        </p:spPr>
        <p:txBody>
          <a:bodyPr wrap="square">
            <a:spAutoFit/>
          </a:bodyPr>
          <a:lstStyle/>
          <a:p>
            <a:pPr algn="justLow"/>
            <a:r>
              <a:rPr lang="el-GR" dirty="0" smtClean="0">
                <a:latin typeface="+mn-lt"/>
              </a:rPr>
              <a:t>◄ </a:t>
            </a:r>
            <a:r>
              <a:rPr lang="el-GR" i="1" dirty="0" smtClean="0">
                <a:latin typeface="+mn-lt"/>
              </a:rPr>
              <a:t>Μελανόμορφη υδρία με γυναίκες που παίρνουν νερό από κρήνη (ίσως από την </a:t>
            </a:r>
            <a:r>
              <a:rPr lang="el-GR" i="1" dirty="0" err="1" smtClean="0">
                <a:latin typeface="+mn-lt"/>
              </a:rPr>
              <a:t>Εννεάκρουνο</a:t>
            </a:r>
            <a:r>
              <a:rPr lang="el-GR" i="1" dirty="0" smtClean="0">
                <a:latin typeface="+mn-lt"/>
              </a:rPr>
              <a:t>), 530 </a:t>
            </a:r>
            <a:r>
              <a:rPr lang="el-GR" i="1" dirty="0" err="1" smtClean="0">
                <a:latin typeface="+mn-lt"/>
              </a:rPr>
              <a:t>π.Χ.</a:t>
            </a:r>
            <a:r>
              <a:rPr lang="el-GR" i="1" dirty="0" smtClean="0">
                <a:latin typeface="+mn-lt"/>
              </a:rPr>
              <a:t> περίπου. Λονδίνο (Μεγάλη </a:t>
            </a:r>
            <a:r>
              <a:rPr lang="el-GR" dirty="0" smtClean="0">
                <a:latin typeface="+mn-lt"/>
              </a:rPr>
              <a:t>Βρετανία), Βρετανικό Μουσείο.</a:t>
            </a:r>
            <a:endParaRPr lang="el-GR" dirty="0">
              <a:latin typeface="+mn-lt"/>
            </a:endParaRPr>
          </a:p>
        </p:txBody>
      </p:sp>
      <p:sp>
        <p:nvSpPr>
          <p:cNvPr id="4" name="3 - Ορθογώνιο"/>
          <p:cNvSpPr/>
          <p:nvPr/>
        </p:nvSpPr>
        <p:spPr>
          <a:xfrm>
            <a:off x="5029200" y="3810000"/>
            <a:ext cx="3962400" cy="1200329"/>
          </a:xfrm>
          <a:prstGeom prst="rect">
            <a:avLst/>
          </a:prstGeom>
        </p:spPr>
        <p:txBody>
          <a:bodyPr wrap="square">
            <a:spAutoFit/>
          </a:bodyPr>
          <a:lstStyle/>
          <a:p>
            <a:r>
              <a:rPr lang="el-GR" sz="2400" b="1" dirty="0" smtClean="0">
                <a:latin typeface="+mn-lt"/>
              </a:rPr>
              <a:t>Υδρία</a:t>
            </a:r>
          </a:p>
          <a:p>
            <a:r>
              <a:rPr lang="el-GR" sz="2400" dirty="0" smtClean="0">
                <a:latin typeface="+mn-lt"/>
              </a:rPr>
              <a:t>Από τη λέξη ύδωρ (νερό). Αγγείο για τη μεταφορά νερού.</a:t>
            </a:r>
            <a:endParaRPr lang="el-GR" sz="2400" dirty="0">
              <a:latin typeface="+mn-lt"/>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3429000" y="0"/>
            <a:ext cx="4203821" cy="6858000"/>
          </a:xfrm>
          <a:prstGeom prst="rect">
            <a:avLst/>
          </a:prstGeom>
          <a:noFill/>
          <a:ln w="9525">
            <a:noFill/>
            <a:miter lim="800000"/>
            <a:headEnd/>
            <a:tailEnd/>
          </a:ln>
        </p:spPr>
      </p:pic>
      <p:sp>
        <p:nvSpPr>
          <p:cNvPr id="3" name="2 - Ορθογώνιο"/>
          <p:cNvSpPr/>
          <p:nvPr/>
        </p:nvSpPr>
        <p:spPr>
          <a:xfrm>
            <a:off x="914400" y="4343400"/>
            <a:ext cx="2286000" cy="2031325"/>
          </a:xfrm>
          <a:prstGeom prst="rect">
            <a:avLst/>
          </a:prstGeom>
        </p:spPr>
        <p:txBody>
          <a:bodyPr wrap="square">
            <a:spAutoFit/>
          </a:bodyPr>
          <a:lstStyle/>
          <a:p>
            <a:pPr algn="r"/>
            <a:r>
              <a:rPr lang="el-GR" i="1" dirty="0" smtClean="0">
                <a:latin typeface="+mn-lt"/>
              </a:rPr>
              <a:t>► Μελανόμορφος αμφορέας.</a:t>
            </a:r>
          </a:p>
          <a:p>
            <a:pPr algn="r"/>
            <a:r>
              <a:rPr lang="el-GR" i="1" dirty="0" smtClean="0">
                <a:latin typeface="+mn-lt"/>
              </a:rPr>
              <a:t>Ο Ηρακλής παλεύει με το λιοντάρι της Νεμέας,</a:t>
            </a:r>
          </a:p>
          <a:p>
            <a:pPr algn="r"/>
            <a:r>
              <a:rPr lang="el-GR" i="1" dirty="0" smtClean="0">
                <a:latin typeface="+mn-lt"/>
              </a:rPr>
              <a:t>525–515 </a:t>
            </a:r>
            <a:r>
              <a:rPr lang="el-GR" i="1" dirty="0" err="1" smtClean="0">
                <a:latin typeface="+mn-lt"/>
              </a:rPr>
              <a:t>π.Χ.</a:t>
            </a:r>
            <a:r>
              <a:rPr lang="el-GR" i="1" dirty="0" smtClean="0">
                <a:latin typeface="+mn-lt"/>
              </a:rPr>
              <a:t> </a:t>
            </a:r>
            <a:r>
              <a:rPr lang="el-GR" i="1" dirty="0" err="1" smtClean="0">
                <a:latin typeface="+mn-lt"/>
              </a:rPr>
              <a:t>Μπρέσκια</a:t>
            </a:r>
            <a:r>
              <a:rPr lang="el-GR" i="1" dirty="0" smtClean="0">
                <a:latin typeface="+mn-lt"/>
              </a:rPr>
              <a:t> (Ιταλία), Δημοτικό Μουσείο.</a:t>
            </a:r>
            <a:endParaRPr lang="el-GR" dirty="0">
              <a:latin typeface="+mn-lt"/>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2466" name="Picture 2" descr="00049323"/>
          <p:cNvPicPr>
            <a:picLocks noGrp="1" noChangeAspect="1" noChangeArrowheads="1"/>
          </p:cNvPicPr>
          <p:nvPr>
            <p:ph idx="1"/>
          </p:nvPr>
        </p:nvPicPr>
        <p:blipFill>
          <a:blip r:embed="rId3" cstate="print"/>
          <a:stretch>
            <a:fillRect/>
          </a:stretch>
        </p:blipFill>
        <p:spPr>
          <a:xfrm>
            <a:off x="0" y="0"/>
            <a:ext cx="9104126" cy="5791200"/>
          </a:xfrm>
          <a:prstGeom prst="rect">
            <a:avLst/>
          </a:prstGeom>
          <a:noFill/>
          <a:ln>
            <a:noFill/>
          </a:ln>
        </p:spPr>
      </p:pic>
      <p:sp>
        <p:nvSpPr>
          <p:cNvPr id="3" name="2 - Ορθογώνιο"/>
          <p:cNvSpPr/>
          <p:nvPr/>
        </p:nvSpPr>
        <p:spPr>
          <a:xfrm>
            <a:off x="152400" y="5943600"/>
            <a:ext cx="8763000" cy="646331"/>
          </a:xfrm>
          <a:prstGeom prst="rect">
            <a:avLst/>
          </a:prstGeom>
        </p:spPr>
        <p:txBody>
          <a:bodyPr wrap="square">
            <a:spAutoFit/>
          </a:bodyPr>
          <a:lstStyle/>
          <a:p>
            <a:r>
              <a:rPr lang="el-GR" i="1" dirty="0" smtClean="0">
                <a:latin typeface="+mn-lt"/>
              </a:rPr>
              <a:t>▲ Σκηνή από αγώνα δρόμου. Διακοσμεί μελανόμορφο αμφορέα, 6ος αιώνας </a:t>
            </a:r>
            <a:r>
              <a:rPr lang="el-GR" i="1" dirty="0" err="1" smtClean="0">
                <a:latin typeface="+mn-lt"/>
              </a:rPr>
              <a:t>π.Χ.</a:t>
            </a:r>
            <a:r>
              <a:rPr lang="el-GR" i="1" dirty="0" smtClean="0">
                <a:latin typeface="+mn-lt"/>
              </a:rPr>
              <a:t> Νέα Υόρκη (ΗΠΑ), </a:t>
            </a:r>
            <a:r>
              <a:rPr lang="el-GR" dirty="0" smtClean="0">
                <a:latin typeface="+mn-lt"/>
              </a:rPr>
              <a:t>Μητροπολιτικό Μουσείο Τέχνης.</a:t>
            </a:r>
            <a:endParaRPr lang="el-GR" dirty="0">
              <a:latin typeface="+mn-lt"/>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029200" y="277813"/>
            <a:ext cx="4114800" cy="941387"/>
          </a:xfrm>
        </p:spPr>
        <p:txBody>
          <a:bodyPr/>
          <a:lstStyle/>
          <a:p>
            <a:pPr eaLnBrk="1" hangingPunct="1"/>
            <a:r>
              <a:rPr lang="el-GR" sz="3600" smtClean="0">
                <a:solidFill>
                  <a:srgbClr val="FF0000"/>
                </a:solidFill>
              </a:rPr>
              <a:t>Τμήματα</a:t>
            </a:r>
            <a:r>
              <a:rPr lang="el-GR" sz="3600" smtClean="0"/>
              <a:t> </a:t>
            </a:r>
            <a:r>
              <a:rPr lang="el-GR" sz="3600" smtClean="0">
                <a:solidFill>
                  <a:srgbClr val="FF0000"/>
                </a:solidFill>
              </a:rPr>
              <a:t>του</a:t>
            </a:r>
            <a:r>
              <a:rPr lang="el-GR" sz="3600" smtClean="0"/>
              <a:t> </a:t>
            </a:r>
            <a:r>
              <a:rPr lang="el-GR" sz="3600" smtClean="0">
                <a:solidFill>
                  <a:srgbClr val="FF0000"/>
                </a:solidFill>
              </a:rPr>
              <a:t>ναού</a:t>
            </a:r>
          </a:p>
        </p:txBody>
      </p:sp>
      <p:pic>
        <p:nvPicPr>
          <p:cNvPr id="8197" name="Picture 5" descr="Olympia_Hera_plan_elev"/>
          <p:cNvPicPr>
            <a:picLocks noGrp="1" noChangeAspect="1" noChangeArrowheads="1"/>
          </p:cNvPicPr>
          <p:nvPr>
            <p:ph sz="half" idx="1"/>
          </p:nvPr>
        </p:nvPicPr>
        <p:blipFill>
          <a:blip r:embed="rId3" cstate="print">
            <a:duotone>
              <a:prstClr val="black"/>
              <a:schemeClr val="accent2">
                <a:tint val="45000"/>
                <a:satMod val="400000"/>
              </a:schemeClr>
            </a:duotone>
            <a:lum bright="-20000" contrast="40000"/>
          </a:blip>
          <a:srcRect/>
          <a:stretch>
            <a:fillRect/>
          </a:stretch>
        </p:blipFill>
        <p:spPr>
          <a:xfrm>
            <a:off x="0" y="0"/>
            <a:ext cx="4876800" cy="6858000"/>
          </a:xfrm>
        </p:spPr>
      </p:pic>
      <p:sp>
        <p:nvSpPr>
          <p:cNvPr id="14340" name="Rectangle 3"/>
          <p:cNvSpPr>
            <a:spLocks noGrp="1" noChangeArrowheads="1"/>
          </p:cNvSpPr>
          <p:nvPr>
            <p:ph type="body" sz="half" idx="2"/>
          </p:nvPr>
        </p:nvSpPr>
        <p:spPr>
          <a:xfrm>
            <a:off x="4876800" y="1295400"/>
            <a:ext cx="4267200" cy="5562600"/>
          </a:xfrm>
        </p:spPr>
        <p:txBody>
          <a:bodyPr/>
          <a:lstStyle/>
          <a:p>
            <a:pPr eaLnBrk="1" hangingPunct="1"/>
            <a:r>
              <a:rPr lang="el-GR" sz="2800" dirty="0" smtClean="0"/>
              <a:t>Βασικά:</a:t>
            </a:r>
          </a:p>
          <a:p>
            <a:pPr eaLnBrk="1" hangingPunct="1">
              <a:buFontTx/>
              <a:buChar char="-"/>
            </a:pPr>
            <a:r>
              <a:rPr lang="el-GR" sz="2800" b="1" dirty="0" smtClean="0">
                <a:solidFill>
                  <a:srgbClr val="002060"/>
                </a:solidFill>
              </a:rPr>
              <a:t>Πρόναος</a:t>
            </a:r>
            <a:r>
              <a:rPr lang="el-GR" sz="2800" dirty="0" smtClean="0"/>
              <a:t> (ανοικτός προθάλαμος).</a:t>
            </a:r>
          </a:p>
          <a:p>
            <a:pPr eaLnBrk="1" hangingPunct="1">
              <a:buFontTx/>
              <a:buChar char="-"/>
            </a:pPr>
            <a:r>
              <a:rPr lang="el-GR" sz="2800" b="1" dirty="0" smtClean="0">
                <a:solidFill>
                  <a:srgbClr val="002060"/>
                </a:solidFill>
              </a:rPr>
              <a:t>Σηκός</a:t>
            </a:r>
            <a:r>
              <a:rPr lang="el-GR" sz="2800" dirty="0" smtClean="0"/>
              <a:t> (κυρίως ναός).</a:t>
            </a:r>
          </a:p>
          <a:p>
            <a:pPr eaLnBrk="1" hangingPunct="1">
              <a:buFontTx/>
              <a:buChar char="-"/>
            </a:pPr>
            <a:endParaRPr lang="el-GR" sz="2800" dirty="0" smtClean="0"/>
          </a:p>
          <a:p>
            <a:pPr eaLnBrk="1" hangingPunct="1">
              <a:buClr>
                <a:schemeClr val="tx1"/>
              </a:buClr>
            </a:pPr>
            <a:r>
              <a:rPr lang="el-GR" sz="2800" dirty="0" smtClean="0"/>
              <a:t>Συμπληρωματικά:</a:t>
            </a:r>
          </a:p>
          <a:p>
            <a:pPr eaLnBrk="1" hangingPunct="1">
              <a:buClr>
                <a:schemeClr val="tx1"/>
              </a:buClr>
              <a:buFontTx/>
              <a:buChar char="-"/>
            </a:pPr>
            <a:r>
              <a:rPr lang="el-GR" sz="2800" b="1" dirty="0" smtClean="0">
                <a:solidFill>
                  <a:srgbClr val="002060"/>
                </a:solidFill>
              </a:rPr>
              <a:t>Οπισθόδομος</a:t>
            </a:r>
            <a:r>
              <a:rPr lang="el-GR" sz="2800" dirty="0" smtClean="0"/>
              <a:t> (ανοιχτό δωμάτιο πίσω).</a:t>
            </a:r>
          </a:p>
          <a:p>
            <a:pPr eaLnBrk="1" hangingPunct="1">
              <a:buClr>
                <a:schemeClr val="tx1"/>
              </a:buClr>
              <a:buFontTx/>
              <a:buChar char="-"/>
            </a:pPr>
            <a:r>
              <a:rPr lang="el-GR" sz="2800" b="1" dirty="0" smtClean="0">
                <a:solidFill>
                  <a:srgbClr val="002060"/>
                </a:solidFill>
              </a:rPr>
              <a:t>Πτερό</a:t>
            </a:r>
            <a:r>
              <a:rPr lang="el-GR" sz="2800" dirty="0" smtClean="0"/>
              <a:t> (κιονοστοιχία γύρω από το κτίριο).</a:t>
            </a:r>
          </a:p>
        </p:txBody>
      </p:sp>
    </p:spTree>
  </p:cSld>
  <p:clrMapOvr>
    <a:masterClrMapping/>
  </p:clrMapOvr>
  <p:transition>
    <p:wheel/>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394" name="Picture 2" descr="σάρωση0003"/>
          <p:cNvPicPr>
            <a:picLocks noGrp="1" noChangeAspect="1" noChangeArrowheads="1"/>
          </p:cNvPicPr>
          <p:nvPr>
            <p:ph/>
          </p:nvPr>
        </p:nvPicPr>
        <p:blipFill>
          <a:blip r:embed="rId3" cstate="print"/>
          <a:srcRect/>
          <a:stretch>
            <a:fillRect/>
          </a:stretch>
        </p:blipFill>
        <p:spPr>
          <a:xfrm>
            <a:off x="1143000" y="0"/>
            <a:ext cx="7042150" cy="5411788"/>
          </a:xfrm>
          <a:effectLst>
            <a:softEdge rad="112500"/>
          </a:effectLst>
        </p:spPr>
      </p:pic>
      <p:graphicFrame>
        <p:nvGraphicFramePr>
          <p:cNvPr id="4" name="3 - Πίνακας"/>
          <p:cNvGraphicFramePr>
            <a:graphicFrameLocks noGrp="1"/>
          </p:cNvGraphicFramePr>
          <p:nvPr/>
        </p:nvGraphicFramePr>
        <p:xfrm>
          <a:off x="1524000" y="5486400"/>
          <a:ext cx="5943600" cy="1219200"/>
        </p:xfrm>
        <a:graphic>
          <a:graphicData uri="http://schemas.openxmlformats.org/drawingml/2006/table">
            <a:tbl>
              <a:tblPr/>
              <a:tblGrid>
                <a:gridCol w="5943600"/>
              </a:tblGrid>
              <a:tr h="691745">
                <a:tc>
                  <a:txBody>
                    <a:bodyPr/>
                    <a:lstStyle/>
                    <a:p>
                      <a:pPr algn="ctr"/>
                      <a:r>
                        <a:rPr lang="el-GR" sz="1800" b="0" dirty="0" smtClean="0"/>
                        <a:t>▲ </a:t>
                      </a:r>
                      <a:r>
                        <a:rPr lang="el-GR" sz="1800" b="0" dirty="0" smtClean="0">
                          <a:solidFill>
                            <a:schemeClr val="tx1"/>
                          </a:solidFill>
                          <a:latin typeface="+mn-lt"/>
                        </a:rPr>
                        <a:t>Αρχαϊκή</a:t>
                      </a:r>
                      <a:r>
                        <a:rPr lang="el-GR" sz="1800" b="0" dirty="0">
                          <a:solidFill>
                            <a:schemeClr val="tx1"/>
                          </a:solidFill>
                          <a:latin typeface="+mn-lt"/>
                        </a:rPr>
                        <a:t> Αγγειογραφία, Ζωγράφος του </a:t>
                      </a:r>
                      <a:r>
                        <a:rPr lang="el-GR" sz="1800" b="0" dirty="0" err="1">
                          <a:solidFill>
                            <a:schemeClr val="tx1"/>
                          </a:solidFill>
                          <a:latin typeface="+mn-lt"/>
                        </a:rPr>
                        <a:t>Ανδοκίδου</a:t>
                      </a:r>
                      <a:endParaRPr lang="el-GR" sz="1800" b="0" dirty="0">
                        <a:solidFill>
                          <a:schemeClr val="tx1"/>
                        </a:solidFill>
                        <a:latin typeface="+mn-lt"/>
                      </a:endParaRPr>
                    </a:p>
                  </a:txBody>
                  <a:tcPr marL="27093" marR="27093" marT="27093" marB="27093">
                    <a:lnL>
                      <a:noFill/>
                    </a:lnL>
                    <a:lnR>
                      <a:noFill/>
                    </a:lnR>
                    <a:lnT>
                      <a:noFill/>
                    </a:lnT>
                    <a:lnB>
                      <a:noFill/>
                    </a:lnB>
                    <a:solidFill>
                      <a:srgbClr val="FFFFFF"/>
                    </a:solidFill>
                  </a:tcPr>
                </a:tc>
              </a:tr>
              <a:tr h="527455">
                <a:tc>
                  <a:txBody>
                    <a:bodyPr/>
                    <a:lstStyle/>
                    <a:p>
                      <a:pPr algn="ctr"/>
                      <a:r>
                        <a:rPr lang="el-GR" sz="1800" b="0" dirty="0">
                          <a:solidFill>
                            <a:schemeClr val="tx1"/>
                          </a:solidFill>
                          <a:latin typeface="+mn-lt"/>
                        </a:rPr>
                        <a:t>Ο Αίαντας και ο Αχιλλέας παίζουν πεσσούς</a:t>
                      </a:r>
                    </a:p>
                  </a:txBody>
                  <a:tcPr marL="27093" marR="27093" marT="27093" marB="27093">
                    <a:lnL>
                      <a:noFill/>
                    </a:lnL>
                    <a:lnR>
                      <a:noFill/>
                    </a:lnR>
                    <a:lnT>
                      <a:noFill/>
                    </a:lnT>
                    <a:lnB>
                      <a:noFill/>
                    </a:lnB>
                    <a:solidFill>
                      <a:srgbClr val="FFFFFF"/>
                    </a:solidFill>
                  </a:tcPr>
                </a:tc>
              </a:tr>
            </a:tbl>
          </a:graphicData>
        </a:graphic>
      </p:graphicFrame>
    </p:spTree>
  </p:cSld>
  <p:clrMapOvr>
    <a:masterClrMapping/>
  </p:clrMapOvr>
  <p:transition>
    <p:wipe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0418" name="Picture 2" descr="σάρωση0002"/>
          <p:cNvPicPr>
            <a:picLocks noGrp="1" noChangeAspect="1" noChangeArrowheads="1"/>
          </p:cNvPicPr>
          <p:nvPr>
            <p:ph/>
          </p:nvPr>
        </p:nvPicPr>
        <p:blipFill>
          <a:blip r:embed="rId3" cstate="print"/>
          <a:srcRect/>
          <a:stretch>
            <a:fillRect/>
          </a:stretch>
        </p:blipFill>
        <p:spPr>
          <a:xfrm>
            <a:off x="990600" y="0"/>
            <a:ext cx="5486400" cy="3810550"/>
          </a:xfrm>
          <a:effectLst>
            <a:softEdge rad="112500"/>
          </a:effectLst>
        </p:spPr>
      </p:pic>
      <p:pic>
        <p:nvPicPr>
          <p:cNvPr id="28673" name="Picture 1" descr="http://users.sch.gr/ipap/New_Folder/mprosta.gif"/>
          <p:cNvPicPr>
            <a:picLocks noChangeAspect="1" noChangeArrowheads="1"/>
          </p:cNvPicPr>
          <p:nvPr/>
        </p:nvPicPr>
        <p:blipFill>
          <a:blip r:embed="rId4" cstate="print"/>
          <a:srcRect/>
          <a:stretch>
            <a:fillRect/>
          </a:stretch>
        </p:blipFill>
        <p:spPr bwMode="auto">
          <a:xfrm>
            <a:off x="0" y="0"/>
            <a:ext cx="285750" cy="285750"/>
          </a:xfrm>
          <a:prstGeom prst="rect">
            <a:avLst/>
          </a:prstGeom>
          <a:noFill/>
        </p:spPr>
      </p:pic>
      <p:pic>
        <p:nvPicPr>
          <p:cNvPr id="28674" name="Picture 2" descr="http://users.sch.gr/ipap/New_Folder/pisw.gif"/>
          <p:cNvPicPr>
            <a:picLocks noChangeAspect="1" noChangeArrowheads="1"/>
          </p:cNvPicPr>
          <p:nvPr/>
        </p:nvPicPr>
        <p:blipFill>
          <a:blip r:embed="rId5" cstate="print"/>
          <a:srcRect/>
          <a:stretch>
            <a:fillRect/>
          </a:stretch>
        </p:blipFill>
        <p:spPr bwMode="auto">
          <a:xfrm>
            <a:off x="0" y="0"/>
            <a:ext cx="285750" cy="285750"/>
          </a:xfrm>
          <a:prstGeom prst="rect">
            <a:avLst/>
          </a:prstGeom>
          <a:noFill/>
        </p:spPr>
      </p:pic>
      <p:pic>
        <p:nvPicPr>
          <p:cNvPr id="28675" name="Picture 3" descr="http://users.sch.gr/ipap/New_Folder/panw.gif"/>
          <p:cNvPicPr>
            <a:picLocks noChangeAspect="1" noChangeArrowheads="1"/>
          </p:cNvPicPr>
          <p:nvPr/>
        </p:nvPicPr>
        <p:blipFill>
          <a:blip r:embed="rId6" cstate="print"/>
          <a:srcRect/>
          <a:stretch>
            <a:fillRect/>
          </a:stretch>
        </p:blipFill>
        <p:spPr bwMode="auto">
          <a:xfrm>
            <a:off x="0" y="0"/>
            <a:ext cx="285750" cy="285750"/>
          </a:xfrm>
          <a:prstGeom prst="rect">
            <a:avLst/>
          </a:prstGeom>
          <a:noFill/>
        </p:spPr>
      </p:pic>
      <p:sp>
        <p:nvSpPr>
          <p:cNvPr id="8" name="7 - Ορθογώνιο"/>
          <p:cNvSpPr/>
          <p:nvPr/>
        </p:nvSpPr>
        <p:spPr>
          <a:xfrm>
            <a:off x="0" y="3733800"/>
            <a:ext cx="9144000" cy="2862322"/>
          </a:xfrm>
          <a:prstGeom prst="rect">
            <a:avLst/>
          </a:prstGeom>
        </p:spPr>
        <p:txBody>
          <a:bodyPr wrap="square">
            <a:spAutoFit/>
          </a:bodyPr>
          <a:lstStyle/>
          <a:p>
            <a:pPr algn="justLow"/>
            <a:r>
              <a:rPr lang="el-GR" dirty="0" smtClean="0">
                <a:latin typeface="+mn-lt"/>
              </a:rPr>
              <a:t>▲ Εικονίζεται ο Αίας ο </a:t>
            </a:r>
            <a:r>
              <a:rPr lang="el-GR" dirty="0" err="1" smtClean="0">
                <a:latin typeface="+mn-lt"/>
              </a:rPr>
              <a:t>Σαλαμίνιος</a:t>
            </a:r>
            <a:r>
              <a:rPr lang="el-GR" dirty="0" smtClean="0">
                <a:latin typeface="+mn-lt"/>
              </a:rPr>
              <a:t> τη στιγμή που προσπαθεί να στερεώσει το ξίφος του στη γη, λίγο πριν πραγματοποιήσει την απόφασή του να βάλει τέλος στη ζωή του. Δεξιά βρίσκονται τα όπλα του και αριστερά ένα ψηλό φοινικόδεντρο. Η παράσταση θεωρείται ως μια από τις σημαντικότερες της αγγειογραφίας. Ο Εξηκίας επέλεξε να αποδώσει όχι το ίδιο το γεγονός της αυτοκτονίας, αλλά κάποιες στιγμές πριν από το γεγονός. Η επιλογή του αυτή σε συνδυασμό με το λιτό αλλά μοναδικό στήσιμο της εικόνας δείχνει τη μεγαλοφυΐα του. </a:t>
            </a:r>
          </a:p>
          <a:p>
            <a:pPr algn="justLow"/>
            <a:r>
              <a:rPr lang="el-GR" dirty="0" smtClean="0">
                <a:latin typeface="+mn-lt"/>
              </a:rPr>
              <a:t>Στην άλλη όψη του αγγείου εικονίζεται ένα τέθριππο, πάνω στο οποίο βρίσκεται ένας </a:t>
            </a:r>
            <a:r>
              <a:rPr lang="el-GR" dirty="0" err="1" smtClean="0">
                <a:latin typeface="+mn-lt"/>
              </a:rPr>
              <a:t>ιματιοφόρος</a:t>
            </a:r>
            <a:r>
              <a:rPr lang="el-GR" dirty="0" smtClean="0">
                <a:latin typeface="+mn-lt"/>
              </a:rPr>
              <a:t> με τον ηνίοχό του. Τους υποδέχεται μια γυναικεία μορφή, δύο αντρικές και ένα παιδί. Πίσω από το άρμα βρίσκεται ένας άλλος </a:t>
            </a:r>
            <a:r>
              <a:rPr lang="el-GR" dirty="0" err="1" smtClean="0">
                <a:latin typeface="+mn-lt"/>
              </a:rPr>
              <a:t>ιματιοφόρος</a:t>
            </a:r>
            <a:r>
              <a:rPr lang="el-GR" dirty="0" smtClean="0">
                <a:latin typeface="+mn-lt"/>
              </a:rPr>
              <a:t>.</a:t>
            </a:r>
          </a:p>
          <a:p>
            <a:pPr algn="justLow"/>
            <a:r>
              <a:rPr lang="el-GR" dirty="0" smtClean="0">
                <a:latin typeface="+mn-lt"/>
              </a:rPr>
              <a:t>Πηγή: </a:t>
            </a:r>
            <a:r>
              <a:rPr lang="en-US" dirty="0" smtClean="0">
                <a:latin typeface="+mn-lt"/>
              </a:rPr>
              <a:t>http://users.sch.gr/ipap/Ellinikos%20Politismos/AR/ar.ag/Exekias.3.htm</a:t>
            </a:r>
            <a:endParaRPr lang="el-GR" dirty="0">
              <a:latin typeface="+mn-lt"/>
            </a:endParaRPr>
          </a:p>
        </p:txBody>
      </p:sp>
    </p:spTree>
  </p:cSld>
  <p:clrMapOvr>
    <a:masterClrMapping/>
  </p:clrMapOvr>
  <p:transition>
    <p:push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5"/>
          <p:cNvSpPr>
            <a:spLocks noGrp="1" noChangeArrowheads="1"/>
          </p:cNvSpPr>
          <p:nvPr>
            <p:ph type="body" sz="half" idx="1"/>
          </p:nvPr>
        </p:nvSpPr>
        <p:spPr>
          <a:xfrm>
            <a:off x="457200" y="152400"/>
            <a:ext cx="4038600" cy="2362200"/>
          </a:xfrm>
          <a:gradFill flip="none" rotWithShape="1">
            <a:gsLst>
              <a:gs pos="0">
                <a:srgbClr val="00FF99">
                  <a:tint val="66000"/>
                  <a:satMod val="160000"/>
                </a:srgbClr>
              </a:gs>
              <a:gs pos="50000">
                <a:srgbClr val="00FF99">
                  <a:tint val="44500"/>
                  <a:satMod val="160000"/>
                </a:srgbClr>
              </a:gs>
              <a:gs pos="100000">
                <a:srgbClr val="00FF99">
                  <a:tint val="23500"/>
                  <a:satMod val="160000"/>
                </a:srgbClr>
              </a:gs>
            </a:gsLst>
            <a:path path="circle">
              <a:fillToRect r="100000" b="100000"/>
            </a:path>
            <a:tileRect l="-100000" t="-100000"/>
          </a:gradFill>
        </p:spPr>
        <p:txBody>
          <a:bodyPr/>
          <a:lstStyle/>
          <a:p>
            <a:pPr eaLnBrk="1" hangingPunct="1">
              <a:buClr>
                <a:schemeClr val="tx1"/>
              </a:buClr>
              <a:buFontTx/>
              <a:buChar char="-"/>
              <a:defRPr/>
            </a:pPr>
            <a:r>
              <a:rPr lang="el-GR" sz="2800" b="1" dirty="0" smtClean="0">
                <a:solidFill>
                  <a:srgbClr val="C00000"/>
                </a:solidFill>
              </a:rPr>
              <a:t>Ερυθρόμορφη</a:t>
            </a:r>
            <a:r>
              <a:rPr lang="el-GR" sz="2800" b="1" dirty="0" smtClean="0"/>
              <a:t> </a:t>
            </a:r>
            <a:r>
              <a:rPr lang="el-GR" sz="2800" dirty="0" smtClean="0"/>
              <a:t>(κόκκινες μορφές πάνω στη μαύρη επιφάνεια των αγγείων).</a:t>
            </a:r>
          </a:p>
          <a:p>
            <a:pPr eaLnBrk="1" hangingPunct="1">
              <a:defRPr/>
            </a:pPr>
            <a:endParaRPr lang="el-GR" sz="2800" dirty="0" smtClean="0"/>
          </a:p>
        </p:txBody>
      </p:sp>
      <p:pic>
        <p:nvPicPr>
          <p:cNvPr id="63491" name="Picture 7" descr="hunter"/>
          <p:cNvPicPr>
            <a:picLocks noGrp="1" noChangeAspect="1" noChangeArrowheads="1"/>
          </p:cNvPicPr>
          <p:nvPr>
            <p:ph sz="half" idx="2"/>
          </p:nvPr>
        </p:nvPicPr>
        <p:blipFill>
          <a:blip r:embed="rId3" cstate="print"/>
          <a:stretch>
            <a:fillRect/>
          </a:stretch>
        </p:blipFill>
        <p:spPr>
          <a:xfrm>
            <a:off x="6367749" y="0"/>
            <a:ext cx="2776251" cy="6858000"/>
          </a:xfrm>
          <a:prstGeom prst="rect">
            <a:avLst/>
          </a:prstGeom>
          <a:noFill/>
          <a:ln>
            <a:noFill/>
          </a:ln>
        </p:spPr>
      </p:pic>
      <p:pic>
        <p:nvPicPr>
          <p:cNvPr id="63492" name="Picture 8" descr="Athloi_Thisea3"/>
          <p:cNvPicPr>
            <a:picLocks noChangeAspect="1" noChangeArrowheads="1"/>
          </p:cNvPicPr>
          <p:nvPr/>
        </p:nvPicPr>
        <p:blipFill>
          <a:blip r:embed="rId4" cstate="print"/>
          <a:srcRect/>
          <a:stretch>
            <a:fillRect/>
          </a:stretch>
        </p:blipFill>
        <p:spPr bwMode="auto">
          <a:xfrm>
            <a:off x="1066800" y="2689225"/>
            <a:ext cx="4343400" cy="41687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wheel/>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users.sch.gr/ipap/Ellinikos%20Politismos/AR/ar.ag/euphronios-2%20Hypnos-Thanatos-Sarpedon1.png"/>
          <p:cNvPicPr>
            <a:picLocks noChangeAspect="1" noChangeArrowheads="1"/>
          </p:cNvPicPr>
          <p:nvPr/>
        </p:nvPicPr>
        <p:blipFill>
          <a:blip r:embed="rId3" cstate="print"/>
          <a:srcRect/>
          <a:stretch>
            <a:fillRect/>
          </a:stretch>
        </p:blipFill>
        <p:spPr bwMode="auto">
          <a:xfrm>
            <a:off x="0" y="0"/>
            <a:ext cx="6324600" cy="5333746"/>
          </a:xfrm>
          <a:prstGeom prst="rect">
            <a:avLst/>
          </a:prstGeom>
          <a:noFill/>
        </p:spPr>
      </p:pic>
      <p:sp>
        <p:nvSpPr>
          <p:cNvPr id="5" name="4 - Ορθογώνιο"/>
          <p:cNvSpPr/>
          <p:nvPr/>
        </p:nvSpPr>
        <p:spPr>
          <a:xfrm>
            <a:off x="0" y="5380672"/>
            <a:ext cx="9144000" cy="1200329"/>
          </a:xfrm>
          <a:prstGeom prst="rect">
            <a:avLst/>
          </a:prstGeom>
        </p:spPr>
        <p:txBody>
          <a:bodyPr wrap="square">
            <a:spAutoFit/>
          </a:bodyPr>
          <a:lstStyle/>
          <a:p>
            <a:pPr algn="justLow"/>
            <a:r>
              <a:rPr lang="el-GR" dirty="0" smtClean="0">
                <a:latin typeface="+mn-lt"/>
              </a:rPr>
              <a:t>▲ Ο Ύπνος και ο αδερφός του ο Θάνατος μεταφέρουν το σώμα του νεκρού Σαρπηδόνα. Και οι δύο παριστάνονται με πανοπλία και φτερά. Στο κέντρο της σκηνής ο Ερμής. Δύο πολεμιστές βρίσκονται στα άκρα της σύνθεσης. Αριστερά ο Λαοδάμας, δεξιά ο Ιππόλυτος.</a:t>
            </a:r>
          </a:p>
          <a:p>
            <a:pPr algn="justLow"/>
            <a:r>
              <a:rPr lang="el-GR" dirty="0" smtClean="0">
                <a:latin typeface="+mn-lt"/>
              </a:rPr>
              <a:t>Και στις δύο όψεις του αγγείου η επιγραφή: ΛΕΑΓΡΟΣ ΚΑΛΟΣ.</a:t>
            </a:r>
            <a:endParaRPr lang="el-GR" dirty="0">
              <a:latin typeface="+mn-lt"/>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http://users.sch.gr/ipap/Ellinikos%20Politismos/AR/im.ar.ag/psiax%2001.gif"/>
          <p:cNvPicPr>
            <a:picLocks noChangeAspect="1" noChangeArrowheads="1"/>
          </p:cNvPicPr>
          <p:nvPr/>
        </p:nvPicPr>
        <p:blipFill>
          <a:blip r:embed="rId3" cstate="print"/>
          <a:srcRect/>
          <a:stretch>
            <a:fillRect/>
          </a:stretch>
        </p:blipFill>
        <p:spPr bwMode="auto">
          <a:xfrm>
            <a:off x="4800601" y="-39319"/>
            <a:ext cx="4343400" cy="6897319"/>
          </a:xfrm>
          <a:prstGeom prst="rect">
            <a:avLst/>
          </a:prstGeom>
          <a:noFill/>
        </p:spPr>
      </p:pic>
      <p:graphicFrame>
        <p:nvGraphicFramePr>
          <p:cNvPr id="4" name="3 - Πίνακας"/>
          <p:cNvGraphicFramePr>
            <a:graphicFrameLocks noGrp="1"/>
          </p:cNvGraphicFramePr>
          <p:nvPr/>
        </p:nvGraphicFramePr>
        <p:xfrm>
          <a:off x="152400" y="152401"/>
          <a:ext cx="4495800" cy="5716692"/>
        </p:xfrm>
        <a:graphic>
          <a:graphicData uri="http://schemas.openxmlformats.org/drawingml/2006/table">
            <a:tbl>
              <a:tblPr/>
              <a:tblGrid>
                <a:gridCol w="4495800"/>
              </a:tblGrid>
              <a:tr h="262350">
                <a:tc>
                  <a:txBody>
                    <a:bodyPr/>
                    <a:lstStyle/>
                    <a:p>
                      <a:pPr algn="justLow"/>
                      <a:r>
                        <a:rPr lang="el-GR" sz="1600" dirty="0">
                          <a:latin typeface="+mn-lt"/>
                        </a:rPr>
                        <a:t>530 </a:t>
                      </a:r>
                      <a:r>
                        <a:rPr lang="el-GR" sz="1600" dirty="0" err="1">
                          <a:latin typeface="+mn-lt"/>
                        </a:rPr>
                        <a:t>π.Χ.</a:t>
                      </a:r>
                      <a:r>
                        <a:rPr lang="el-GR" sz="1600" dirty="0">
                          <a:latin typeface="+mn-lt"/>
                        </a:rPr>
                        <a:t> ύψος 57,5 ΜΕΤ Νέα Υόρκη, 63.11.6</a:t>
                      </a:r>
                    </a:p>
                  </a:txBody>
                  <a:tcPr marL="27093" marR="27093" marT="27093" marB="27093">
                    <a:lnL>
                      <a:noFill/>
                    </a:lnL>
                    <a:lnR>
                      <a:noFill/>
                    </a:lnR>
                    <a:lnT>
                      <a:noFill/>
                    </a:lnT>
                    <a:lnB>
                      <a:noFill/>
                    </a:lnB>
                    <a:solidFill>
                      <a:srgbClr val="FFFFFF"/>
                    </a:solidFill>
                  </a:tcPr>
                </a:tc>
              </a:tr>
              <a:tr h="4843050">
                <a:tc>
                  <a:txBody>
                    <a:bodyPr/>
                    <a:lstStyle/>
                    <a:p>
                      <a:pPr algn="justLow"/>
                      <a:r>
                        <a:rPr lang="el-GR" sz="1600" dirty="0">
                          <a:latin typeface="+mn-lt"/>
                        </a:rPr>
                        <a:t>Το αγγείο αποδίδεται στον αγγειοπλάστη Ανδοκίδη και στο ζωγράφο του </a:t>
                      </a:r>
                      <a:r>
                        <a:rPr lang="el-GR" sz="1600" dirty="0" err="1">
                          <a:latin typeface="+mn-lt"/>
                        </a:rPr>
                        <a:t>Ανδοκίδου</a:t>
                      </a:r>
                      <a:r>
                        <a:rPr lang="el-GR" sz="1600" dirty="0">
                          <a:latin typeface="+mn-lt"/>
                        </a:rPr>
                        <a:t> για τις ερυθρόμορφες μορφές και στον </a:t>
                      </a:r>
                      <a:r>
                        <a:rPr lang="el-GR" sz="1600" dirty="0" err="1">
                          <a:latin typeface="+mn-lt"/>
                        </a:rPr>
                        <a:t>Ψίακα</a:t>
                      </a:r>
                      <a:r>
                        <a:rPr lang="el-GR" sz="1600" dirty="0">
                          <a:latin typeface="+mn-lt"/>
                        </a:rPr>
                        <a:t> για τις μελανόμορφες.</a:t>
                      </a:r>
                    </a:p>
                    <a:p>
                      <a:pPr algn="justLow"/>
                      <a:r>
                        <a:rPr lang="el-GR" sz="1600" dirty="0">
                          <a:latin typeface="+mn-lt"/>
                        </a:rPr>
                        <a:t> </a:t>
                      </a:r>
                      <a:r>
                        <a:rPr lang="el-GR" sz="1600" dirty="0" smtClean="0">
                          <a:latin typeface="+mn-lt"/>
                        </a:rPr>
                        <a:t>Στην </a:t>
                      </a:r>
                      <a:r>
                        <a:rPr lang="el-GR" sz="1600" dirty="0">
                          <a:latin typeface="+mn-lt"/>
                        </a:rPr>
                        <a:t>κύρια όψη του αγγείου εικονίζεται η διαμάχη του Ηρακλή με τον </a:t>
                      </a:r>
                      <a:r>
                        <a:rPr lang="el-GR" sz="1600" dirty="0" smtClean="0">
                          <a:latin typeface="+mn-lt"/>
                        </a:rPr>
                        <a:t>Απόλλωνα. Ο </a:t>
                      </a:r>
                      <a:r>
                        <a:rPr lang="el-GR" sz="1600" dirty="0">
                          <a:latin typeface="+mn-lt"/>
                        </a:rPr>
                        <a:t>Ηρακλής, επειδή είχε σκοτώσει τον </a:t>
                      </a:r>
                      <a:r>
                        <a:rPr lang="el-GR" sz="1600" dirty="0" err="1">
                          <a:latin typeface="+mn-lt"/>
                        </a:rPr>
                        <a:t>Ίφιτο</a:t>
                      </a:r>
                      <a:r>
                        <a:rPr lang="el-GR" sz="1600" dirty="0">
                          <a:latin typeface="+mn-lt"/>
                        </a:rPr>
                        <a:t> και ήθελε να εξιλεωθεί, πήγε στο μαντείο των Δελφών να ζητήσει χρησμό. Το μαντείο όμως αρνήθηκε να του δώσει. Τότε ο Ηρακλής πήρε το δελφικό τρίποδα, πάνω στον οποίο καθόταν η </a:t>
                      </a:r>
                      <a:r>
                        <a:rPr lang="el-GR" sz="1600" dirty="0" smtClean="0">
                          <a:latin typeface="+mn-lt"/>
                        </a:rPr>
                        <a:t>Πυθία. Ο </a:t>
                      </a:r>
                      <a:r>
                        <a:rPr lang="el-GR" sz="1600" dirty="0">
                          <a:latin typeface="+mn-lt"/>
                        </a:rPr>
                        <a:t>Απόλλωνας εικονίζεται δεξιά, κρατώντας με το δεξί του χέρι τον τρίποδα και με το αριστερό το τόξο και τα βέλη του. Ο γυμνός σωματώδης Ηρακλής, στα αριστερά, κρατάει τον τρίποδα με το αριστερό του χέρι και με το δεξί το ρόπαλό του, που το έχει ανασηκωμένο πάνω από το κεφάλι του.</a:t>
                      </a:r>
                    </a:p>
                    <a:p>
                      <a:pPr algn="justLow"/>
                      <a:r>
                        <a:rPr lang="el-GR" sz="1600" dirty="0">
                          <a:latin typeface="+mn-lt"/>
                        </a:rPr>
                        <a:t>Τον Απόλλωνα συντροφεύει η Άρτεμη, ενώ τον Ηρακλή η </a:t>
                      </a:r>
                      <a:r>
                        <a:rPr lang="el-GR" sz="1600" dirty="0" smtClean="0">
                          <a:latin typeface="+mn-lt"/>
                        </a:rPr>
                        <a:t>Αθηνά. ο </a:t>
                      </a:r>
                      <a:r>
                        <a:rPr lang="el-GR" sz="1600" dirty="0">
                          <a:latin typeface="+mn-lt"/>
                        </a:rPr>
                        <a:t>λευκό χείλος του </a:t>
                      </a:r>
                      <a:r>
                        <a:rPr lang="el-GR" sz="1600" b="1" dirty="0">
                          <a:latin typeface="+mn-lt"/>
                        </a:rPr>
                        <a:t>αμφορέα</a:t>
                      </a:r>
                      <a:r>
                        <a:rPr lang="el-GR" sz="1600" dirty="0">
                          <a:latin typeface="+mn-lt"/>
                        </a:rPr>
                        <a:t> είναι διακοσμημένο από τον </a:t>
                      </a:r>
                      <a:r>
                        <a:rPr lang="el-GR" sz="1600" dirty="0" err="1">
                          <a:latin typeface="+mn-lt"/>
                        </a:rPr>
                        <a:t>Ψίακα</a:t>
                      </a:r>
                      <a:r>
                        <a:rPr lang="el-GR" sz="1600" dirty="0">
                          <a:latin typeface="+mn-lt"/>
                        </a:rPr>
                        <a:t> και παριστάνει το άθλο του Ηρακλή με το λιοντάρι της Νεμέας</a:t>
                      </a:r>
                      <a:r>
                        <a:rPr lang="el-GR" sz="1600" dirty="0" smtClean="0">
                          <a:latin typeface="+mn-lt"/>
                        </a:rPr>
                        <a:t>.</a:t>
                      </a:r>
                    </a:p>
                    <a:p>
                      <a:pPr marL="0" marR="0" indent="0" algn="justLow" defTabSz="914400" rtl="0" eaLnBrk="1" fontAlgn="auto" latinLnBrk="0" hangingPunct="1">
                        <a:lnSpc>
                          <a:spcPct val="100000"/>
                        </a:lnSpc>
                        <a:spcBef>
                          <a:spcPts val="0"/>
                        </a:spcBef>
                        <a:spcAft>
                          <a:spcPts val="0"/>
                        </a:spcAft>
                        <a:buClrTx/>
                        <a:buSzTx/>
                        <a:buFontTx/>
                        <a:buNone/>
                        <a:tabLst/>
                        <a:defRPr/>
                      </a:pPr>
                      <a:r>
                        <a:rPr lang="el-GR" sz="1600" dirty="0" smtClean="0">
                          <a:latin typeface="+mn-lt"/>
                        </a:rPr>
                        <a:t>►</a:t>
                      </a:r>
                      <a:r>
                        <a:rPr lang="en-US" sz="1600" dirty="0" smtClean="0">
                          <a:latin typeface="+mn-lt"/>
                        </a:rPr>
                        <a:t>http://users.sch.gr/ipap/Ellinikos%20Politismos/AR/ar.ag/andokides.htm</a:t>
                      </a:r>
                      <a:endParaRPr lang="el-GR" sz="1600" dirty="0" smtClean="0">
                        <a:latin typeface="+mn-lt"/>
                      </a:endParaRPr>
                    </a:p>
                    <a:p>
                      <a:pPr algn="justLow"/>
                      <a:endParaRPr lang="el-GR" sz="1600" dirty="0">
                        <a:latin typeface="+mn-lt"/>
                      </a:endParaRPr>
                    </a:p>
                  </a:txBody>
                  <a:tcPr marL="27093" marR="27093" marT="27093" marB="27093">
                    <a:lnL>
                      <a:noFill/>
                    </a:lnL>
                    <a:lnR>
                      <a:noFill/>
                    </a:lnR>
                    <a:lnT>
                      <a:noFill/>
                    </a:lnT>
                    <a:lnB>
                      <a:noFill/>
                    </a:lnB>
                    <a:solidFill>
                      <a:srgbClr val="FFFFFF"/>
                    </a:solidFill>
                  </a:tcPr>
                </a:tc>
              </a:tr>
            </a:tbl>
          </a:graphicData>
        </a:graphic>
      </p:graphicFrame>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users.sch.gr/ipap/Ellinikos%20Politismos/AR/ar.ag/Oltos-Achilles.jpg"/>
          <p:cNvPicPr>
            <a:picLocks noChangeAspect="1" noChangeArrowheads="1"/>
          </p:cNvPicPr>
          <p:nvPr/>
        </p:nvPicPr>
        <p:blipFill>
          <a:blip r:embed="rId3" cstate="print"/>
          <a:srcRect/>
          <a:stretch>
            <a:fillRect/>
          </a:stretch>
        </p:blipFill>
        <p:spPr bwMode="auto">
          <a:xfrm>
            <a:off x="0" y="0"/>
            <a:ext cx="2590800" cy="3551554"/>
          </a:xfrm>
          <a:prstGeom prst="rect">
            <a:avLst/>
          </a:prstGeom>
          <a:noFill/>
        </p:spPr>
      </p:pic>
      <p:pic>
        <p:nvPicPr>
          <p:cNvPr id="160772" name="Picture 4" descr="http://users.sch.gr/ipap/Ellinikos%20Politismos/AR/ar.ag/Oltos-2,%20Briseis.jpg"/>
          <p:cNvPicPr>
            <a:picLocks noChangeAspect="1" noChangeArrowheads="1"/>
          </p:cNvPicPr>
          <p:nvPr/>
        </p:nvPicPr>
        <p:blipFill>
          <a:blip r:embed="rId4" cstate="print"/>
          <a:srcRect/>
          <a:stretch>
            <a:fillRect/>
          </a:stretch>
        </p:blipFill>
        <p:spPr bwMode="auto">
          <a:xfrm>
            <a:off x="1" y="3581400"/>
            <a:ext cx="2633570" cy="3276600"/>
          </a:xfrm>
          <a:prstGeom prst="rect">
            <a:avLst/>
          </a:prstGeom>
          <a:noFill/>
        </p:spPr>
      </p:pic>
      <p:graphicFrame>
        <p:nvGraphicFramePr>
          <p:cNvPr id="6" name="5 - Πίνακας"/>
          <p:cNvGraphicFramePr>
            <a:graphicFrameLocks noGrp="1"/>
          </p:cNvGraphicFramePr>
          <p:nvPr/>
        </p:nvGraphicFramePr>
        <p:xfrm>
          <a:off x="2743200" y="304800"/>
          <a:ext cx="6172200" cy="3948852"/>
        </p:xfrm>
        <a:graphic>
          <a:graphicData uri="http://schemas.openxmlformats.org/drawingml/2006/table">
            <a:tbl>
              <a:tblPr/>
              <a:tblGrid>
                <a:gridCol w="6172200"/>
              </a:tblGrid>
              <a:tr h="395328">
                <a:tc>
                  <a:txBody>
                    <a:bodyPr/>
                    <a:lstStyle/>
                    <a:p>
                      <a:pPr algn="justLow"/>
                      <a:r>
                        <a:rPr lang="el-GR" dirty="0" err="1" smtClean="0"/>
                        <a:t>◄</a:t>
                      </a:r>
                      <a:r>
                        <a:rPr lang="el-GR" sz="1800" u="sng" dirty="0" err="1" smtClean="0">
                          <a:solidFill>
                            <a:srgbClr val="000080"/>
                          </a:solidFill>
                          <a:latin typeface="+mn-lt"/>
                        </a:rPr>
                        <a:t>Αμφορέας</a:t>
                      </a:r>
                      <a:r>
                        <a:rPr lang="el-GR" sz="1800" dirty="0">
                          <a:latin typeface="+mn-lt"/>
                        </a:rPr>
                        <a:t>, ύψος 40 εκ. 510-500 </a:t>
                      </a:r>
                      <a:r>
                        <a:rPr lang="el-GR" sz="1800" dirty="0" err="1">
                          <a:latin typeface="+mn-lt"/>
                        </a:rPr>
                        <a:t>π.Χ.</a:t>
                      </a:r>
                      <a:r>
                        <a:rPr lang="el-GR" sz="1800" dirty="0">
                          <a:latin typeface="+mn-lt"/>
                        </a:rPr>
                        <a:t> Βρετανικό Μουσείο Ε 258</a:t>
                      </a:r>
                    </a:p>
                  </a:txBody>
                  <a:tcPr marL="27093" marR="27093" marT="27093" marB="27093">
                    <a:lnL>
                      <a:noFill/>
                    </a:lnL>
                    <a:lnR>
                      <a:noFill/>
                    </a:lnR>
                    <a:lnT>
                      <a:noFill/>
                    </a:lnT>
                    <a:lnB>
                      <a:noFill/>
                    </a:lnB>
                    <a:solidFill>
                      <a:srgbClr val="FFFFFF"/>
                    </a:solidFill>
                  </a:tcPr>
                </a:tc>
              </a:tr>
              <a:tr h="1662072">
                <a:tc>
                  <a:txBody>
                    <a:bodyPr/>
                    <a:lstStyle/>
                    <a:p>
                      <a:pPr algn="justLow"/>
                      <a:r>
                        <a:rPr lang="el-GR" sz="1800" dirty="0">
                          <a:latin typeface="+mn-lt"/>
                        </a:rPr>
                        <a:t>Στη μία πλευρά του αγγείου εικονίζεται ο Αχιλλέας και στην άλλη η Βρισηίδα, το λάφυρο του Αχιλλέα, την οποία πήρε με το ζόρι ο Αγαμέμνονας κι αποτέλεσε την αφορμή για το θυμό (μήνιν) του Αχιλλέα, όπως μας λέει ο Όμηρος στην </a:t>
                      </a:r>
                      <a:r>
                        <a:rPr lang="el-GR" sz="1800" dirty="0" err="1">
                          <a:latin typeface="+mn-lt"/>
                        </a:rPr>
                        <a:t>Ιλιάδα</a:t>
                      </a:r>
                      <a:r>
                        <a:rPr lang="el-GR" sz="1800" dirty="0">
                          <a:latin typeface="+mn-lt"/>
                        </a:rPr>
                        <a:t>.</a:t>
                      </a:r>
                    </a:p>
                    <a:p>
                      <a:pPr algn="justLow"/>
                      <a:r>
                        <a:rPr lang="el-GR" sz="1800" dirty="0">
                          <a:latin typeface="+mn-lt"/>
                        </a:rPr>
                        <a:t>Ο γενειοφόρος Αχιλλέας στέκεται όρθιος φορώντας κράνος, θώρακα, χιτώνα και μανδύα γύρω από τους ώμους, κρατάει δόρυ και ασπίδα, ενώ στη μέση του έχει ζωσμένο το σπαθί. Τα μάτια του είναι σχεδιασμένα με αρχαϊκό τρόπο ενώ το γένι του είναι ιδιαίτερα μυτερό. Δίπλα του υπάρχει η επιγραφή </a:t>
                      </a:r>
                      <a:r>
                        <a:rPr lang="el-GR" sz="1800" dirty="0" smtClean="0">
                          <a:latin typeface="+mn-lt"/>
                        </a:rPr>
                        <a:t>ΑΧΙΛΕΥΣ</a:t>
                      </a:r>
                    </a:p>
                    <a:p>
                      <a:pPr marL="0" marR="0" indent="0" algn="justLow" defTabSz="914400" rtl="0" eaLnBrk="1" fontAlgn="auto" latinLnBrk="0" hangingPunct="1">
                        <a:lnSpc>
                          <a:spcPct val="100000"/>
                        </a:lnSpc>
                        <a:spcBef>
                          <a:spcPts val="0"/>
                        </a:spcBef>
                        <a:spcAft>
                          <a:spcPts val="0"/>
                        </a:spcAft>
                        <a:buClrTx/>
                        <a:buSzTx/>
                        <a:buFontTx/>
                        <a:buNone/>
                        <a:tabLst/>
                        <a:defRPr/>
                      </a:pPr>
                      <a:r>
                        <a:rPr lang="en-US" sz="1800" dirty="0" smtClean="0">
                          <a:latin typeface="+mn-lt"/>
                        </a:rPr>
                        <a:t>http://users.sch.gr/ipap/Ellinikos%20Politismos/AR/ar.ag/oltos2.htm</a:t>
                      </a:r>
                      <a:endParaRPr lang="el-GR" sz="1800" dirty="0" smtClean="0">
                        <a:latin typeface="+mn-lt"/>
                      </a:endParaRPr>
                    </a:p>
                    <a:p>
                      <a:pPr algn="justLow"/>
                      <a:endParaRPr lang="el-GR" sz="1800" dirty="0">
                        <a:latin typeface="+mn-lt"/>
                      </a:endParaRPr>
                    </a:p>
                  </a:txBody>
                  <a:tcPr marL="27093" marR="27093" marT="27093" marB="27093">
                    <a:lnL>
                      <a:noFill/>
                    </a:lnL>
                    <a:lnR>
                      <a:noFill/>
                    </a:lnR>
                    <a:lnT>
                      <a:noFill/>
                    </a:lnT>
                    <a:lnB>
                      <a:noFill/>
                    </a:lnB>
                    <a:solidFill>
                      <a:srgbClr val="FFFFFF"/>
                    </a:solidFill>
                  </a:tcPr>
                </a:tc>
              </a:tr>
            </a:tbl>
          </a:graphicData>
        </a:graphic>
      </p:graphicFrame>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l-GR" b="1" smtClean="0">
                <a:solidFill>
                  <a:srgbClr val="C00000"/>
                </a:solidFill>
              </a:rPr>
              <a:t>ε. Άλλες τέχνες</a:t>
            </a:r>
          </a:p>
        </p:txBody>
      </p:sp>
      <p:graphicFrame>
        <p:nvGraphicFramePr>
          <p:cNvPr id="4" name="3 - Θέση περιεχομένου"/>
          <p:cNvGraphicFramePr>
            <a:graphicFrameLocks noGrp="1"/>
          </p:cNvGraphicFramePr>
          <p:nvPr>
            <p:ph idx="1"/>
          </p:nvPr>
        </p:nvGraphicFramePr>
        <p:xfrm>
          <a:off x="457200" y="1371600"/>
          <a:ext cx="82296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381000" y="381000"/>
            <a:ext cx="8153400" cy="2585323"/>
          </a:xfrm>
          <a:prstGeom prst="rect">
            <a:avLst/>
          </a:prstGeom>
        </p:spPr>
        <p:txBody>
          <a:bodyPr wrap="square">
            <a:spAutoFit/>
          </a:bodyPr>
          <a:lstStyle/>
          <a:p>
            <a:r>
              <a:rPr lang="el-GR" b="1" i="1" dirty="0" smtClean="0">
                <a:latin typeface="+mn-lt"/>
              </a:rPr>
              <a:t>Ερωτήσεις-Δραστηριότητες</a:t>
            </a:r>
          </a:p>
          <a:p>
            <a:r>
              <a:rPr lang="el-GR" i="1" dirty="0" smtClean="0">
                <a:latin typeface="+mn-lt"/>
              </a:rPr>
              <a:t>1. Να αναγνωριστούν οι τύποι των αρχαϊκών αγαλμάτων των εικόνων.</a:t>
            </a:r>
            <a:endParaRPr lang="el-GR" dirty="0" smtClean="0">
              <a:latin typeface="+mn-lt"/>
            </a:endParaRPr>
          </a:p>
          <a:p>
            <a:r>
              <a:rPr lang="el-GR" i="1" dirty="0" smtClean="0">
                <a:latin typeface="+mn-lt"/>
              </a:rPr>
              <a:t>2. Ποια είναι η σημασία των παραστάσεων στα αγγεία για τη γνωριμία με τη ζωή των ανθρώπων της εποχής εκείνης;</a:t>
            </a:r>
            <a:endParaRPr lang="el-GR" dirty="0" smtClean="0">
              <a:latin typeface="+mn-lt"/>
            </a:endParaRPr>
          </a:p>
          <a:p>
            <a:r>
              <a:rPr lang="el-GR" i="1" dirty="0" smtClean="0">
                <a:latin typeface="+mn-lt"/>
              </a:rPr>
              <a:t>3. Περιγράψτε τις διαφορές του δωρικού από τον ιωνικό ρυθμό. Αναφέρετε αρχαίους ναούς που έχετε επισκεφθεί.</a:t>
            </a:r>
            <a:endParaRPr lang="el-GR" dirty="0" smtClean="0">
              <a:latin typeface="+mn-lt"/>
            </a:endParaRPr>
          </a:p>
          <a:p>
            <a:r>
              <a:rPr lang="el-GR" i="1" dirty="0" smtClean="0">
                <a:latin typeface="+mn-lt"/>
              </a:rPr>
              <a:t>4. Πού διαπιστώνεται η επίδραση της αρχαίας αρχιτεκτονικής μετά από την αρχαιότητα; Να συγκεντρώσετε φωτογραφίες από οικοδομήματα σε διάφορες χώρες του κόσμου που αντανακλούν αυτή την επίδραση.</a:t>
            </a:r>
            <a:endParaRPr lang="el-GR" dirty="0">
              <a:latin typeface="+mn-lt"/>
            </a:endParaRPr>
          </a:p>
        </p:txBody>
      </p:sp>
      <p:sp>
        <p:nvSpPr>
          <p:cNvPr id="5" name="4 - Ορθογώνιο"/>
          <p:cNvSpPr/>
          <p:nvPr/>
        </p:nvSpPr>
        <p:spPr>
          <a:xfrm>
            <a:off x="304800" y="3124200"/>
            <a:ext cx="8458200" cy="2616101"/>
          </a:xfrm>
          <a:prstGeom prst="rect">
            <a:avLst/>
          </a:prstGeom>
          <a:ln>
            <a:noFill/>
          </a:ln>
        </p:spPr>
        <p:txBody>
          <a:bodyPr wrap="square">
            <a:spAutoFit/>
          </a:bodyPr>
          <a:lstStyle/>
          <a:p>
            <a:r>
              <a:rPr lang="el-GR" sz="2400" dirty="0" smtClean="0">
                <a:latin typeface="+mn-lt"/>
              </a:rPr>
              <a:t>ΣΥΝΟΨΗ ΤΟΥ ΚΕΦΑΛΑΙΟΥ</a:t>
            </a:r>
          </a:p>
          <a:p>
            <a:pPr algn="justLow"/>
            <a:r>
              <a:rPr lang="el-GR" sz="2000" dirty="0" smtClean="0">
                <a:latin typeface="+mn-lt"/>
              </a:rPr>
              <a:t>Ο ελληνισμός απλώνεται στον χώρο του Εύξεινου Πόντου και της Μεσογείου. Η επαφή με τους άλλους ανθρώπους δίνει την ευκαιρία για οικονομική και πνευματική ανάπτυξη. Η λογική εξήγηση των μεγάλων προβλημάτων κερδίζει έδαφος εις βάρος της μυθικής. Ο περσικός κίνδυνος ενώνει πιο στενά τους Έλληνες, γεγονός που τους επιτρέπει να εξέλθουν νικητές. Η αίσθηση της υπεροχής που δημιουργήθηκε αποτυπώνεται και στην τέχνη με τη δημιουργία ανεπανάληπτων έργων.</a:t>
            </a:r>
            <a:endParaRPr lang="el-GR" sz="2000" dirty="0">
              <a:latin typeface="+mn-lt"/>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Afaia-katopsi"/>
          <p:cNvPicPr>
            <a:picLocks noChangeAspect="1" noChangeArrowheads="1"/>
          </p:cNvPicPr>
          <p:nvPr/>
        </p:nvPicPr>
        <p:blipFill>
          <a:blip r:embed="rId3" cstate="print"/>
          <a:srcRect/>
          <a:stretch>
            <a:fillRect/>
          </a:stretch>
        </p:blipFill>
        <p:spPr bwMode="auto">
          <a:xfrm>
            <a:off x="0" y="0"/>
            <a:ext cx="6629400" cy="3817938"/>
          </a:xfrm>
          <a:prstGeom prst="rect">
            <a:avLst/>
          </a:prstGeom>
          <a:noFill/>
          <a:ln w="9525">
            <a:noFill/>
            <a:miter lim="800000"/>
            <a:headEnd/>
            <a:tailEnd/>
          </a:ln>
        </p:spPr>
      </p:pic>
      <p:pic>
        <p:nvPicPr>
          <p:cNvPr id="40965" name="Picture 5" descr="Ηραίο Άργους (ναός)"/>
          <p:cNvPicPr>
            <a:picLocks noChangeAspect="1" noChangeArrowheads="1"/>
          </p:cNvPicPr>
          <p:nvPr/>
        </p:nvPicPr>
        <p:blipFill>
          <a:blip r:embed="rId4" cstate="print"/>
          <a:srcRect/>
          <a:stretch>
            <a:fillRect/>
          </a:stretch>
        </p:blipFill>
        <p:spPr bwMode="auto">
          <a:xfrm>
            <a:off x="4191000" y="3621088"/>
            <a:ext cx="4953000" cy="3236912"/>
          </a:xfrm>
          <a:prstGeom prst="rect">
            <a:avLst/>
          </a:prstGeom>
          <a:ln>
            <a:noFill/>
          </a:ln>
          <a:effectLst>
            <a:softEdge rad="112500"/>
          </a:effec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0" descr="Ερέτρια"/>
          <p:cNvPicPr>
            <a:picLocks noGrp="1" noChangeAspect="1" noChangeArrowheads="1"/>
          </p:cNvPicPr>
          <p:nvPr>
            <p:ph sz="half" idx="1"/>
          </p:nvPr>
        </p:nvPicPr>
        <p:blipFill>
          <a:blip r:embed="rId3" cstate="print"/>
          <a:srcRect/>
          <a:stretch>
            <a:fillRect/>
          </a:stretch>
        </p:blipFill>
        <p:spPr>
          <a:xfrm>
            <a:off x="0" y="0"/>
            <a:ext cx="5791200" cy="2659063"/>
          </a:xfrm>
        </p:spPr>
      </p:pic>
      <p:pic>
        <p:nvPicPr>
          <p:cNvPr id="16387" name="Picture 11" descr="ΗΦΑΙΣΤΕΙΟ 3"/>
          <p:cNvPicPr>
            <a:picLocks noGrp="1" noChangeAspect="1" noChangeArrowheads="1"/>
          </p:cNvPicPr>
          <p:nvPr>
            <p:ph sz="quarter" idx="2"/>
          </p:nvPr>
        </p:nvPicPr>
        <p:blipFill>
          <a:blip r:embed="rId4" cstate="print"/>
          <a:srcRect/>
          <a:stretch>
            <a:fillRect/>
          </a:stretch>
        </p:blipFill>
        <p:spPr>
          <a:xfrm>
            <a:off x="5943600" y="1143000"/>
            <a:ext cx="2971800" cy="4648200"/>
          </a:xfrm>
        </p:spPr>
      </p:pic>
      <p:pic>
        <p:nvPicPr>
          <p:cNvPr id="16388" name="Picture 13" descr="ΗΦΑΙΣΤΕΙΟ 4"/>
          <p:cNvPicPr>
            <a:picLocks noChangeAspect="1" noChangeArrowheads="1"/>
          </p:cNvPicPr>
          <p:nvPr/>
        </p:nvPicPr>
        <p:blipFill>
          <a:blip r:embed="rId5" cstate="print"/>
          <a:srcRect/>
          <a:stretch>
            <a:fillRect/>
          </a:stretch>
        </p:blipFill>
        <p:spPr bwMode="auto">
          <a:xfrm>
            <a:off x="533400" y="2743200"/>
            <a:ext cx="5181600" cy="3886200"/>
          </a:xfrm>
          <a:prstGeom prst="rect">
            <a:avLst/>
          </a:prstGeom>
          <a:noFill/>
          <a:ln w="9525">
            <a:noFill/>
            <a:miter lim="800000"/>
            <a:headEnd/>
            <a:tailEnd/>
          </a:ln>
        </p:spPr>
      </p:pic>
    </p:spTree>
  </p:cSld>
  <p:clrMapOvr>
    <a:masterClrMapping/>
  </p:clrMapOvr>
  <p:transition>
    <p:whee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5" name="Picture 5" descr="afaia_sxedio_"/>
          <p:cNvPicPr>
            <a:picLocks noGrp="1" noChangeAspect="1" noChangeArrowheads="1"/>
          </p:cNvPicPr>
          <p:nvPr>
            <p:ph/>
          </p:nvPr>
        </p:nvPicPr>
        <p:blipFill>
          <a:blip r:embed="rId3" cstate="print">
            <a:duotone>
              <a:prstClr val="black"/>
              <a:schemeClr val="accent1">
                <a:tint val="45000"/>
                <a:satMod val="400000"/>
              </a:schemeClr>
            </a:duotone>
            <a:lum bright="-10000" contrast="40000"/>
          </a:blip>
          <a:stretch>
            <a:fillRect/>
          </a:stretch>
        </p:blipFill>
        <p:spPr>
          <a:xfrm>
            <a:off x="152400" y="304801"/>
            <a:ext cx="8839200" cy="6248400"/>
          </a:xfrm>
          <a:effectLst>
            <a:softEdge rad="112500"/>
          </a:effectLst>
        </p:spPr>
      </p:pic>
    </p:spTree>
  </p:cSld>
  <p:clrMapOvr>
    <a:masterClrMapping/>
  </p:clrMapOvr>
  <p:transition>
    <p:whee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51520" y="0"/>
            <a:ext cx="4114800" cy="712787"/>
          </a:xfrm>
        </p:spPr>
        <p:txBody>
          <a:bodyPr>
            <a:normAutofit fontScale="90000"/>
          </a:bodyPr>
          <a:lstStyle/>
          <a:p>
            <a:pPr eaLnBrk="1" hangingPunct="1"/>
            <a:r>
              <a:rPr lang="el-GR" sz="3200" b="1" dirty="0" smtClean="0">
                <a:solidFill>
                  <a:srgbClr val="003300"/>
                </a:solidFill>
              </a:rPr>
              <a:t>Αρχιτεκτονικοί Ρυθμοί</a:t>
            </a:r>
          </a:p>
        </p:txBody>
      </p:sp>
      <p:sp>
        <p:nvSpPr>
          <p:cNvPr id="18435" name="Rectangle 3"/>
          <p:cNvSpPr>
            <a:spLocks noGrp="1" noChangeArrowheads="1"/>
          </p:cNvSpPr>
          <p:nvPr>
            <p:ph type="body" sz="half" idx="1"/>
          </p:nvPr>
        </p:nvSpPr>
        <p:spPr>
          <a:xfrm>
            <a:off x="179512" y="764704"/>
            <a:ext cx="4316288" cy="5791200"/>
          </a:xfrm>
        </p:spPr>
        <p:txBody>
          <a:bodyPr/>
          <a:lstStyle/>
          <a:p>
            <a:pPr eaLnBrk="1" hangingPunct="1">
              <a:lnSpc>
                <a:spcPct val="90000"/>
              </a:lnSpc>
            </a:pPr>
            <a:r>
              <a:rPr lang="el-GR" sz="2800" b="1" dirty="0" smtClean="0">
                <a:solidFill>
                  <a:srgbClr val="FF0000"/>
                </a:solidFill>
              </a:rPr>
              <a:t>Δωρικός </a:t>
            </a:r>
          </a:p>
          <a:p>
            <a:pPr eaLnBrk="1" hangingPunct="1">
              <a:lnSpc>
                <a:spcPct val="90000"/>
              </a:lnSpc>
              <a:buFontTx/>
              <a:buChar char="-"/>
            </a:pPr>
            <a:r>
              <a:rPr lang="el-GR" sz="2400" b="1" dirty="0" smtClean="0">
                <a:solidFill>
                  <a:srgbClr val="002060"/>
                </a:solidFill>
              </a:rPr>
              <a:t>κίονες πιο κοντοί</a:t>
            </a:r>
          </a:p>
          <a:p>
            <a:pPr eaLnBrk="1" hangingPunct="1">
              <a:lnSpc>
                <a:spcPct val="90000"/>
              </a:lnSpc>
              <a:buFontTx/>
              <a:buChar char="-"/>
            </a:pPr>
            <a:r>
              <a:rPr lang="el-GR" sz="2400" b="1" dirty="0" smtClean="0">
                <a:solidFill>
                  <a:srgbClr val="002060"/>
                </a:solidFill>
              </a:rPr>
              <a:t>βαρείς  </a:t>
            </a:r>
          </a:p>
          <a:p>
            <a:pPr eaLnBrk="1" hangingPunct="1">
              <a:lnSpc>
                <a:spcPct val="90000"/>
              </a:lnSpc>
              <a:buFontTx/>
              <a:buChar char="-"/>
            </a:pPr>
            <a:r>
              <a:rPr lang="el-GR" sz="2400" b="1" dirty="0" smtClean="0">
                <a:solidFill>
                  <a:srgbClr val="002060"/>
                </a:solidFill>
              </a:rPr>
              <a:t>αυστηροί</a:t>
            </a:r>
          </a:p>
          <a:p>
            <a:pPr eaLnBrk="1" hangingPunct="1">
              <a:lnSpc>
                <a:spcPct val="90000"/>
              </a:lnSpc>
              <a:buFontTx/>
              <a:buChar char="-"/>
            </a:pPr>
            <a:r>
              <a:rPr lang="el-GR" sz="2400" b="1" dirty="0" smtClean="0">
                <a:solidFill>
                  <a:srgbClr val="002060"/>
                </a:solidFill>
              </a:rPr>
              <a:t>Πελοπόννησος (κυρίως).</a:t>
            </a:r>
          </a:p>
          <a:p>
            <a:pPr eaLnBrk="1" hangingPunct="1">
              <a:lnSpc>
                <a:spcPct val="90000"/>
              </a:lnSpc>
            </a:pPr>
            <a:r>
              <a:rPr lang="el-GR" sz="2800" b="1" dirty="0" smtClean="0">
                <a:solidFill>
                  <a:srgbClr val="FF0000"/>
                </a:solidFill>
              </a:rPr>
              <a:t>Ιωνικός</a:t>
            </a:r>
            <a:r>
              <a:rPr lang="el-GR" sz="2800" b="1" dirty="0" smtClean="0"/>
              <a:t> </a:t>
            </a:r>
          </a:p>
          <a:p>
            <a:pPr eaLnBrk="1" hangingPunct="1">
              <a:lnSpc>
                <a:spcPct val="90000"/>
              </a:lnSpc>
              <a:buFontTx/>
              <a:buChar char="-"/>
            </a:pPr>
            <a:r>
              <a:rPr lang="el-GR" sz="2400" b="1" dirty="0" smtClean="0">
                <a:solidFill>
                  <a:srgbClr val="002060"/>
                </a:solidFill>
              </a:rPr>
              <a:t>κίονες</a:t>
            </a:r>
            <a:r>
              <a:rPr lang="el-GR" sz="2400" dirty="0" smtClean="0"/>
              <a:t> </a:t>
            </a:r>
            <a:r>
              <a:rPr lang="el-GR" sz="2400" b="1" dirty="0" smtClean="0">
                <a:solidFill>
                  <a:srgbClr val="002060"/>
                </a:solidFill>
              </a:rPr>
              <a:t>ψηλότεροι</a:t>
            </a:r>
          </a:p>
          <a:p>
            <a:pPr eaLnBrk="1" hangingPunct="1">
              <a:lnSpc>
                <a:spcPct val="90000"/>
              </a:lnSpc>
              <a:buFontTx/>
              <a:buChar char="-"/>
            </a:pPr>
            <a:r>
              <a:rPr lang="el-GR" sz="2400" b="1" dirty="0" smtClean="0">
                <a:solidFill>
                  <a:srgbClr val="002060"/>
                </a:solidFill>
              </a:rPr>
              <a:t>κομψότεροι</a:t>
            </a:r>
          </a:p>
          <a:p>
            <a:pPr eaLnBrk="1" hangingPunct="1">
              <a:lnSpc>
                <a:spcPct val="90000"/>
              </a:lnSpc>
              <a:buFontTx/>
              <a:buChar char="-"/>
            </a:pPr>
            <a:r>
              <a:rPr lang="el-GR" sz="2400" b="1" dirty="0" smtClean="0">
                <a:solidFill>
                  <a:srgbClr val="002060"/>
                </a:solidFill>
              </a:rPr>
              <a:t>πλούσια</a:t>
            </a:r>
            <a:r>
              <a:rPr lang="el-GR" sz="2400" dirty="0" smtClean="0"/>
              <a:t> </a:t>
            </a:r>
            <a:r>
              <a:rPr lang="el-GR" sz="2400" b="1" dirty="0" smtClean="0">
                <a:solidFill>
                  <a:srgbClr val="002060"/>
                </a:solidFill>
              </a:rPr>
              <a:t>διακόσμηση</a:t>
            </a:r>
            <a:r>
              <a:rPr lang="el-GR" sz="2400" dirty="0" smtClean="0"/>
              <a:t> με </a:t>
            </a:r>
            <a:r>
              <a:rPr lang="el-GR" sz="2400" b="1" dirty="0" smtClean="0">
                <a:solidFill>
                  <a:srgbClr val="002060"/>
                </a:solidFill>
              </a:rPr>
              <a:t>έλικες</a:t>
            </a:r>
            <a:r>
              <a:rPr lang="el-GR" sz="2400" dirty="0" smtClean="0"/>
              <a:t> στο </a:t>
            </a:r>
            <a:r>
              <a:rPr lang="el-GR" sz="2400" b="1" dirty="0" smtClean="0">
                <a:solidFill>
                  <a:srgbClr val="002060"/>
                </a:solidFill>
              </a:rPr>
              <a:t>κιονόκρανο</a:t>
            </a:r>
          </a:p>
          <a:p>
            <a:pPr eaLnBrk="1" hangingPunct="1">
              <a:lnSpc>
                <a:spcPct val="90000"/>
              </a:lnSpc>
              <a:buFontTx/>
              <a:buChar char="-"/>
            </a:pPr>
            <a:r>
              <a:rPr lang="el-GR" sz="2400" b="1" dirty="0" smtClean="0">
                <a:solidFill>
                  <a:srgbClr val="002060"/>
                </a:solidFill>
              </a:rPr>
              <a:t>Νησιά</a:t>
            </a:r>
            <a:r>
              <a:rPr lang="el-GR" sz="2400" dirty="0" smtClean="0"/>
              <a:t> </a:t>
            </a:r>
            <a:r>
              <a:rPr lang="el-GR" sz="2400" b="1" dirty="0" smtClean="0">
                <a:solidFill>
                  <a:srgbClr val="002060"/>
                </a:solidFill>
              </a:rPr>
              <a:t>Αιγαίου</a:t>
            </a:r>
            <a:r>
              <a:rPr lang="el-GR" sz="2400" dirty="0" smtClean="0"/>
              <a:t>, Μ. </a:t>
            </a:r>
            <a:r>
              <a:rPr lang="el-GR" sz="2400" b="1" dirty="0" smtClean="0">
                <a:solidFill>
                  <a:srgbClr val="002060"/>
                </a:solidFill>
              </a:rPr>
              <a:t>Ασία</a:t>
            </a:r>
            <a:r>
              <a:rPr lang="el-GR" sz="2400" dirty="0" smtClean="0"/>
              <a:t> (κυρίως).</a:t>
            </a:r>
          </a:p>
        </p:txBody>
      </p:sp>
      <p:pic>
        <p:nvPicPr>
          <p:cNvPr id="9220" name="Picture 4"/>
          <p:cNvPicPr>
            <a:picLocks noGrp="1" noChangeAspect="1" noChangeArrowheads="1"/>
          </p:cNvPicPr>
          <p:nvPr>
            <p:ph sz="quarter" idx="2"/>
          </p:nvPr>
        </p:nvPicPr>
        <p:blipFill>
          <a:blip r:embed="rId3" cstate="print">
            <a:duotone>
              <a:prstClr val="black"/>
              <a:schemeClr val="accent1">
                <a:tint val="45000"/>
                <a:satMod val="400000"/>
              </a:schemeClr>
            </a:duotone>
            <a:lum bright="-30000" contrast="40000"/>
          </a:blip>
          <a:srcRect/>
          <a:stretch>
            <a:fillRect/>
          </a:stretch>
        </p:blipFill>
        <p:spPr>
          <a:xfrm>
            <a:off x="4572000" y="152400"/>
            <a:ext cx="4572000" cy="2590800"/>
          </a:xfrm>
        </p:spPr>
      </p:pic>
      <p:pic>
        <p:nvPicPr>
          <p:cNvPr id="9221" name="Picture 5"/>
          <p:cNvPicPr>
            <a:picLocks noGrp="1" noChangeAspect="1" noChangeArrowheads="1"/>
          </p:cNvPicPr>
          <p:nvPr>
            <p:ph sz="quarter" idx="3"/>
          </p:nvPr>
        </p:nvPicPr>
        <p:blipFill>
          <a:blip r:embed="rId4" cstate="print">
            <a:duotone>
              <a:prstClr val="black"/>
              <a:schemeClr val="accent2">
                <a:tint val="45000"/>
                <a:satMod val="400000"/>
              </a:schemeClr>
            </a:duotone>
            <a:lum bright="-20000" contrast="40000"/>
          </a:blip>
          <a:srcRect/>
          <a:stretch>
            <a:fillRect/>
          </a:stretch>
        </p:blipFill>
        <p:spPr>
          <a:xfrm>
            <a:off x="4648200" y="3124200"/>
            <a:ext cx="4495800" cy="3733800"/>
          </a:xfrm>
        </p:spPr>
      </p:pic>
    </p:spTree>
  </p:cSld>
  <p:clrMapOvr>
    <a:masterClrMapping/>
  </p:clrMapOvr>
  <p:transition>
    <p:wheel/>
  </p:transition>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Προσαρμοσμένος 1">
      <a:majorFont>
        <a:latin typeface="Comic Sans MS"/>
        <a:ea typeface=""/>
        <a:cs typeface=""/>
      </a:majorFont>
      <a:minorFont>
        <a:latin typeface="Papyru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1034</TotalTime>
  <Words>1339</Words>
  <Application>Microsoft Office PowerPoint</Application>
  <PresentationFormat>Προβολή στην οθόνη (4:3)</PresentationFormat>
  <Paragraphs>179</Paragraphs>
  <Slides>57</Slides>
  <Notes>57</Notes>
  <HiddenSlides>0</HiddenSlides>
  <MMClips>0</MMClips>
  <ScaleCrop>false</ScaleCrop>
  <HeadingPairs>
    <vt:vector size="4" baseType="variant">
      <vt:variant>
        <vt:lpstr>Θέμα</vt:lpstr>
      </vt:variant>
      <vt:variant>
        <vt:i4>1</vt:i4>
      </vt:variant>
      <vt:variant>
        <vt:lpstr>Τίτλοι διαφανειών</vt:lpstr>
      </vt:variant>
      <vt:variant>
        <vt:i4>57</vt:i4>
      </vt:variant>
    </vt:vector>
  </HeadingPairs>
  <TitlesOfParts>
    <vt:vector size="58" baseType="lpstr">
      <vt:lpstr>Θέμα του Office</vt:lpstr>
      <vt:lpstr>10η Ενότητα:  Η τέχνη κατά την αρχαϊκή εποχή</vt:lpstr>
      <vt:lpstr>α. Βασικές καινοτομίες</vt:lpstr>
      <vt:lpstr>Διαφάνεια 3</vt:lpstr>
      <vt:lpstr>◄ Οι ναοί της Αρχαίας Ελλάδας θα επηρεάσουν την αρχιτεκτονική όλου του κόσμου ως τις μέρες μας. Λευκός Οίκος- Ράιχσταγκ</vt:lpstr>
      <vt:lpstr>Τμήματα του ναού</vt:lpstr>
      <vt:lpstr>Διαφάνεια 6</vt:lpstr>
      <vt:lpstr>Διαφάνεια 7</vt:lpstr>
      <vt:lpstr>Διαφάνεια 8</vt:lpstr>
      <vt:lpstr>Αρχιτεκτονικοί Ρυθμοί</vt:lpstr>
      <vt:lpstr>Διαφάνεια 10</vt:lpstr>
      <vt:lpstr>Διαφάνεια 11</vt:lpstr>
      <vt:lpstr>Διαφάνεια 12</vt:lpstr>
      <vt:lpstr>Διαφάνεια 13</vt:lpstr>
      <vt:lpstr>Ν. Ήρας στο Σελινούντα –ναός Ε</vt:lpstr>
      <vt:lpstr>Ν. Ποσειδώνα (Ποσειδωνία)</vt:lpstr>
      <vt:lpstr>2ος Ν. Ήρας (Ποσειδωνία) γύρω στο 450 π.Χ</vt:lpstr>
      <vt:lpstr>Ν. Ήρας στην Ποσειδωνία</vt:lpstr>
      <vt:lpstr>Διαφάνεια 18</vt:lpstr>
      <vt:lpstr>Διαφάνεια 19</vt:lpstr>
      <vt:lpstr>Διαφάνεια 20</vt:lpstr>
      <vt:lpstr>Ναός της Αφαίας</vt:lpstr>
      <vt:lpstr>Διαφάνεια 22</vt:lpstr>
      <vt:lpstr>Διαφάνεια 23</vt:lpstr>
      <vt:lpstr>Διαφάνεια 24</vt:lpstr>
      <vt:lpstr>Διαφάνεια 25</vt:lpstr>
      <vt:lpstr>Διαφάνεια 26</vt:lpstr>
      <vt:lpstr>Διαφάνεια 27</vt:lpstr>
      <vt:lpstr>Διαφάνεια 28</vt:lpstr>
      <vt:lpstr>γ. Αγάλματα</vt:lpstr>
      <vt:lpstr>Διαφάνεια 30</vt:lpstr>
      <vt:lpstr>Μορφές αγαλμάτων</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Οι θεϊκές μορφές</vt:lpstr>
      <vt:lpstr>δ. κεραμική</vt:lpstr>
      <vt:lpstr>Διαφάνεια 44</vt:lpstr>
      <vt:lpstr>Τεχνική</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ε. Άλλες τέχνες</vt:lpstr>
      <vt:lpstr>Διαφάνεια 57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cp:lastModifiedBy>Valued Acer Customer</cp:lastModifiedBy>
  <cp:revision>49</cp:revision>
  <dcterms:modified xsi:type="dcterms:W3CDTF">2014-01-15T15:26:52Z</dcterms:modified>
</cp:coreProperties>
</file>