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57" r:id="rId3"/>
    <p:sldId id="259" r:id="rId4"/>
    <p:sldId id="260" r:id="rId5"/>
    <p:sldId id="261" r:id="rId6"/>
    <p:sldId id="262" r:id="rId7"/>
    <p:sldId id="263" r:id="rId8"/>
    <p:sldId id="264" r:id="rId9"/>
    <p:sldId id="265" r:id="rId10"/>
    <p:sldId id="266" r:id="rId11"/>
    <p:sldId id="296" r:id="rId12"/>
    <p:sldId id="297" r:id="rId13"/>
    <p:sldId id="298" r:id="rId14"/>
    <p:sldId id="299" r:id="rId15"/>
    <p:sldId id="300" r:id="rId16"/>
    <p:sldId id="301" r:id="rId17"/>
    <p:sldId id="302" r:id="rId18"/>
    <p:sldId id="303" r:id="rId19"/>
    <p:sldId id="304" r:id="rId20"/>
    <p:sldId id="325" r:id="rId21"/>
    <p:sldId id="305" r:id="rId22"/>
    <p:sldId id="306" r:id="rId23"/>
    <p:sldId id="307" r:id="rId24"/>
    <p:sldId id="308" r:id="rId25"/>
    <p:sldId id="326" r:id="rId26"/>
    <p:sldId id="327" r:id="rId27"/>
    <p:sldId id="309" r:id="rId28"/>
    <p:sldId id="324" r:id="rId29"/>
    <p:sldId id="310" r:id="rId30"/>
    <p:sldId id="311" r:id="rId31"/>
    <p:sldId id="312" r:id="rId32"/>
    <p:sldId id="316" r:id="rId33"/>
    <p:sldId id="313" r:id="rId34"/>
    <p:sldId id="314" r:id="rId35"/>
    <p:sldId id="315" r:id="rId36"/>
    <p:sldId id="317" r:id="rId37"/>
    <p:sldId id="318" r:id="rId38"/>
    <p:sldId id="319" r:id="rId39"/>
    <p:sldId id="320" r:id="rId40"/>
    <p:sldId id="321" r:id="rId41"/>
    <p:sldId id="322" r:id="rId42"/>
    <p:sldId id="323" r:id="rId43"/>
    <p:sldId id="295" r:id="rId44"/>
    <p:sldId id="282" r:id="rId45"/>
    <p:sldId id="328" r:id="rId46"/>
    <p:sldId id="32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9" autoAdjust="0"/>
    <p:restoredTop sz="96327"/>
  </p:normalViewPr>
  <p:slideViewPr>
    <p:cSldViewPr snapToGrid="0">
      <p:cViewPr varScale="1">
        <p:scale>
          <a:sx n="147" d="100"/>
          <a:sy n="147" d="100"/>
        </p:scale>
        <p:origin x="13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12/30/2024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49241193"/>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12/30/2024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2704897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12/30/2024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862052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12/30/2024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63081965"/>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12/30/2024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52489612"/>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12/30/2024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42949368"/>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12/30/2024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60978392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12/30/2024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2299464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12/30/2024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63625437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12/30/2024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37659010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12/30/2024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860176370"/>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12/30/2024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1372723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6EC327C-DC9D-0DED-E5B2-4F3702B00680}"/>
              </a:ext>
            </a:extLst>
          </p:cNvPr>
          <p:cNvSpPr>
            <a:spLocks noGrp="1"/>
          </p:cNvSpPr>
          <p:nvPr>
            <p:ph type="ctrTitle"/>
          </p:nvPr>
        </p:nvSpPr>
        <p:spPr>
          <a:xfrm>
            <a:off x="693755" y="251341"/>
            <a:ext cx="5066231" cy="5890046"/>
          </a:xfrm>
        </p:spPr>
        <p:txBody>
          <a:bodyPr>
            <a:noAutofit/>
          </a:bodyPr>
          <a:lstStyle/>
          <a:p>
            <a:pPr algn="ctr">
              <a:lnSpc>
                <a:spcPct val="90000"/>
              </a:lnSpc>
            </a:pPr>
            <a:br>
              <a:rPr lang="el-GR" sz="2400" b="1" dirty="0"/>
            </a:br>
            <a:br>
              <a:rPr lang="el-GR" sz="2400" b="1" dirty="0"/>
            </a:br>
            <a:br>
              <a:rPr lang="el-GR" sz="2400" b="1" dirty="0"/>
            </a:br>
            <a:br>
              <a:rPr lang="el-GR" sz="2400" b="1" dirty="0"/>
            </a:br>
            <a:r>
              <a:rPr lang="en-US" sz="2400" b="1" dirty="0"/>
              <a:t>4</a:t>
            </a:r>
            <a:r>
              <a:rPr lang="el-GR" sz="2400" b="1" baseline="30000" dirty="0"/>
              <a:t>ο  </a:t>
            </a:r>
            <a:r>
              <a:rPr lang="el-GR" sz="2400" b="1" dirty="0"/>
              <a:t>Ευρωπαϊκό μαθητικό συνέδριο ΕΛΕΜΑΣΥΝ</a:t>
            </a:r>
            <a:br>
              <a:rPr lang="el-GR" sz="2400" b="1" dirty="0"/>
            </a:br>
            <a:br>
              <a:rPr lang="el-GR" sz="2400" b="1" dirty="0"/>
            </a:br>
            <a:r>
              <a:rPr lang="el-GR" sz="2400" b="1" dirty="0"/>
              <a:t>Π</a:t>
            </a:r>
            <a:r>
              <a:rPr lang="en-US" sz="2400" b="1" dirty="0"/>
              <a:t>ANTOBA</a:t>
            </a:r>
            <a:r>
              <a:rPr lang="el-GR" sz="2400" b="1" dirty="0"/>
              <a:t> 202</a:t>
            </a:r>
            <a:r>
              <a:rPr lang="en-US" sz="2400" b="1" dirty="0"/>
              <a:t>5</a:t>
            </a:r>
            <a:br>
              <a:rPr lang="el-GR" sz="2400" b="1" dirty="0"/>
            </a:br>
            <a:br>
              <a:rPr lang="el-GR" sz="2400" b="1" dirty="0"/>
            </a:br>
            <a:r>
              <a:rPr lang="el-GR" sz="2400" b="1" dirty="0">
                <a:cs typeface="APPLE CHANCERY" panose="03020702040506060504" pitchFamily="66" charset="-79"/>
              </a:rPr>
              <a:t>«Ο Σαίξπηρ στην </a:t>
            </a:r>
            <a:r>
              <a:rPr lang="el-GR" sz="2400" b="1" dirty="0" err="1">
                <a:cs typeface="APPLE CHANCERY" panose="03020702040506060504" pitchFamily="66" charset="-79"/>
              </a:rPr>
              <a:t>Πάντοβα</a:t>
            </a:r>
            <a:r>
              <a:rPr lang="el-GR" sz="2400" b="1" dirty="0">
                <a:cs typeface="APPLE CHANCERY" panose="03020702040506060504" pitchFamily="66" charset="-79"/>
              </a:rPr>
              <a:t> και το ημέρωμα της στρίγγλας»</a:t>
            </a:r>
            <a:br>
              <a:rPr lang="en-US" sz="2400" b="1" dirty="0">
                <a:cs typeface="APPLE CHANCERY" panose="03020702040506060504" pitchFamily="66" charset="-79"/>
              </a:rPr>
            </a:br>
            <a:br>
              <a:rPr lang="el-GR" sz="2400" b="1" dirty="0">
                <a:cs typeface="APPLE CHANCERY" panose="03020702040506060504" pitchFamily="66" charset="-79"/>
              </a:rPr>
            </a:br>
            <a:r>
              <a:rPr lang="en-US" sz="2400" b="1" dirty="0">
                <a:solidFill>
                  <a:srgbClr val="9A3A3A"/>
                </a:solidFill>
                <a:cs typeface="APPLE CHANCERY" panose="03020702040506060504" pitchFamily="66" charset="-79"/>
              </a:rPr>
              <a:t>“</a:t>
            </a:r>
            <a:r>
              <a:rPr lang="en-US" sz="2400" b="1" dirty="0">
                <a:solidFill>
                  <a:srgbClr val="9A3A3A"/>
                </a:solidFill>
                <a:latin typeface="APPLE CHANCERY" panose="03020702040506060504" pitchFamily="66" charset="-79"/>
                <a:cs typeface="APPLE CHANCERY" panose="03020702040506060504" pitchFamily="66" charset="-79"/>
              </a:rPr>
              <a:t>Shakespeare in the city of Padua and the taming of the Shrew</a:t>
            </a:r>
            <a:r>
              <a:rPr lang="en-GB" sz="2400" b="1" dirty="0">
                <a:solidFill>
                  <a:srgbClr val="9A3A3A"/>
                </a:solidFill>
                <a:latin typeface="APPLE CHANCERY" panose="03020702040506060504" pitchFamily="66" charset="-79"/>
                <a:cs typeface="APPLE CHANCERY" panose="03020702040506060504" pitchFamily="66" charset="-79"/>
              </a:rPr>
              <a:t> </a:t>
            </a:r>
            <a:r>
              <a:rPr lang="en-GB" sz="2400" b="1" dirty="0">
                <a:solidFill>
                  <a:srgbClr val="9A3A3A"/>
                </a:solidFill>
              </a:rPr>
              <a:t>"</a:t>
            </a:r>
            <a:br>
              <a:rPr lang="en-GB" sz="2400" b="1" dirty="0">
                <a:solidFill>
                  <a:srgbClr val="9A3A3A"/>
                </a:solidFill>
              </a:rPr>
            </a:br>
            <a:br>
              <a:rPr lang="el-GR" sz="2400" b="1" dirty="0"/>
            </a:br>
            <a:br>
              <a:rPr lang="el-GR" sz="2400" b="1" dirty="0"/>
            </a:br>
            <a:br>
              <a:rPr lang="el-GR" sz="2400" b="1" dirty="0"/>
            </a:br>
            <a:br>
              <a:rPr lang="el-GR" sz="2400" b="1" dirty="0"/>
            </a:br>
            <a:endParaRPr lang="en-GR" sz="2400" dirty="0"/>
          </a:p>
        </p:txBody>
      </p:sp>
      <p:sp>
        <p:nvSpPr>
          <p:cNvPr id="3" name="Subtitle 2">
            <a:extLst>
              <a:ext uri="{FF2B5EF4-FFF2-40B4-BE49-F238E27FC236}">
                <a16:creationId xmlns:a16="http://schemas.microsoft.com/office/drawing/2014/main" id="{7B3969CA-50A6-789D-4FEE-95CFABDF7E65}"/>
              </a:ext>
            </a:extLst>
          </p:cNvPr>
          <p:cNvSpPr>
            <a:spLocks noGrp="1"/>
          </p:cNvSpPr>
          <p:nvPr>
            <p:ph type="subTitle" idx="1"/>
          </p:nvPr>
        </p:nvSpPr>
        <p:spPr>
          <a:xfrm>
            <a:off x="784629" y="5554640"/>
            <a:ext cx="4884481" cy="586747"/>
          </a:xfrm>
        </p:spPr>
        <p:txBody>
          <a:bodyPr>
            <a:noAutofit/>
          </a:bodyPr>
          <a:lstStyle/>
          <a:p>
            <a:pPr algn="ctr"/>
            <a:r>
              <a:rPr lang="el-GR" altLang="en-GR" sz="1200" b="1" dirty="0"/>
              <a:t>1</a:t>
            </a:r>
            <a:r>
              <a:rPr lang="el-GR" altLang="en-GR" sz="1200" b="1" baseline="30000" dirty="0"/>
              <a:t>ο</a:t>
            </a:r>
            <a:r>
              <a:rPr lang="el-GR" altLang="en-GR" sz="1200" b="1" dirty="0"/>
              <a:t> ΓΥΜΝΑΣΙΟ ΠΕΥΚΗΣ</a:t>
            </a:r>
            <a:endParaRPr lang="en-US" altLang="en-GR" sz="1200" b="1" dirty="0"/>
          </a:p>
          <a:p>
            <a:pPr algn="ctr"/>
            <a:r>
              <a:rPr lang="en-US" sz="1200" b="1" dirty="0"/>
              <a:t>1</a:t>
            </a:r>
            <a:r>
              <a:rPr lang="en-US" sz="1200" b="1" baseline="30000" dirty="0"/>
              <a:t>st</a:t>
            </a:r>
            <a:r>
              <a:rPr lang="en-US" sz="1200" b="1" dirty="0"/>
              <a:t> Jr. High School of </a:t>
            </a:r>
            <a:r>
              <a:rPr lang="en-US" sz="1200" b="1" dirty="0" err="1"/>
              <a:t>Pefki</a:t>
            </a:r>
            <a:endParaRPr lang="en-GR" sz="1200" dirty="0"/>
          </a:p>
        </p:txBody>
      </p:sp>
      <p:grpSp>
        <p:nvGrpSpPr>
          <p:cNvPr id="22"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12"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9"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4"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1"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9" name="Freeform: Shape 18">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49252"/>
            <a:ext cx="886142" cy="693398"/>
            <a:chOff x="10948005" y="3379098"/>
            <a:chExt cx="868640" cy="679702"/>
          </a:xfrm>
          <a:solidFill>
            <a:schemeClr val="accent6"/>
          </a:solidFill>
        </p:grpSpPr>
        <p:sp>
          <p:nvSpPr>
            <p:cNvPr id="24" name="Freeform: Shape 23">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colorful cityscape with buildings and a boat&#10;&#10;Description automatically generated">
            <a:extLst>
              <a:ext uri="{FF2B5EF4-FFF2-40B4-BE49-F238E27FC236}">
                <a16:creationId xmlns:a16="http://schemas.microsoft.com/office/drawing/2014/main" id="{53BA4E24-AF8C-8BD2-A8AF-6C996C972B50}"/>
              </a:ext>
            </a:extLst>
          </p:cNvPr>
          <p:cNvPicPr>
            <a:picLocks noChangeAspect="1"/>
          </p:cNvPicPr>
          <p:nvPr/>
        </p:nvPicPr>
        <p:blipFill>
          <a:blip r:embed="rId2"/>
          <a:stretch>
            <a:fillRect/>
          </a:stretch>
        </p:blipFill>
        <p:spPr>
          <a:xfrm>
            <a:off x="6644930" y="0"/>
            <a:ext cx="5547070" cy="6891045"/>
          </a:xfrm>
          <a:prstGeom prst="rect">
            <a:avLst/>
          </a:prstGeom>
        </p:spPr>
      </p:pic>
    </p:spTree>
    <p:extLst>
      <p:ext uri="{BB962C8B-B14F-4D97-AF65-F5344CB8AC3E}">
        <p14:creationId xmlns:p14="http://schemas.microsoft.com/office/powerpoint/2010/main" val="206900245"/>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4667-50E1-A186-F423-4B227355D4D2}"/>
              </a:ext>
            </a:extLst>
          </p:cNvPr>
          <p:cNvSpPr>
            <a:spLocks noGrp="1"/>
          </p:cNvSpPr>
          <p:nvPr>
            <p:ph type="title"/>
          </p:nvPr>
        </p:nvSpPr>
        <p:spPr>
          <a:xfrm>
            <a:off x="491884" y="712600"/>
            <a:ext cx="10951165" cy="2895585"/>
          </a:xfrm>
        </p:spPr>
        <p:txBody>
          <a:bodyPr>
            <a:noAutofit/>
          </a:bodyPr>
          <a:lstStyle/>
          <a:p>
            <a:pPr>
              <a:spcBef>
                <a:spcPts val="0"/>
              </a:spcBef>
            </a:pPr>
            <a:br>
              <a:rPr lang="en-GB" sz="2500" dirty="0"/>
            </a:br>
            <a:r>
              <a:rPr lang="el-GR" sz="2500" dirty="0"/>
              <a:t>Β: Δεν είναι σίγουρο αν είχε πάει, αλλά αποτελεί σκηνικό σε πολλά από τα έργα του Σαίξπηρ όπως άλλωστε η Βερόνα και η Βενετία…</a:t>
            </a:r>
            <a:br>
              <a:rPr lang="el-GR" sz="2500" i="0" dirty="0">
                <a:solidFill>
                  <a:srgbClr val="000000"/>
                </a:solidFill>
              </a:rPr>
            </a:br>
            <a:r>
              <a:rPr lang="el-GR" sz="2500" dirty="0"/>
              <a:t>Α: Α μάλιστα…</a:t>
            </a:r>
            <a:br>
              <a:rPr lang="en-US" sz="2500" dirty="0"/>
            </a:br>
            <a:br>
              <a:rPr lang="en-US" sz="2500" kern="100" dirty="0">
                <a:ea typeface="Aptos" panose="020B0004020202020204" pitchFamily="34" charset="0"/>
                <a:cs typeface="Times New Roman" panose="02020603050405020304" pitchFamily="18" charset="0"/>
              </a:rPr>
            </a:br>
            <a:r>
              <a:rPr lang="en-US" sz="2500" kern="100" dirty="0">
                <a:solidFill>
                  <a:srgbClr val="9A3A3A"/>
                </a:solidFill>
                <a:ea typeface="Aptos" panose="020B0004020202020204" pitchFamily="34" charset="0"/>
                <a:cs typeface="Times New Roman" panose="02020603050405020304" pitchFamily="18" charset="0"/>
              </a:rPr>
              <a:t>B: "It’s not certain if he had, but Padua is the backdrop for many of his plays, just like Verona and Venice."</a:t>
            </a:r>
            <a:br>
              <a:rPr lang="el-GR" sz="2500" dirty="0">
                <a:solidFill>
                  <a:srgbClr val="9A3A3A"/>
                </a:solidFill>
              </a:rPr>
            </a:br>
            <a:r>
              <a:rPr lang="el-GR" sz="2500" dirty="0">
                <a:solidFill>
                  <a:srgbClr val="9A3A3A"/>
                </a:solidFill>
              </a:rPr>
              <a:t>Α:</a:t>
            </a:r>
            <a:r>
              <a:rPr lang="en-US" sz="2500" kern="100" dirty="0">
                <a:solidFill>
                  <a:srgbClr val="9A3A3A"/>
                </a:solidFill>
                <a:ea typeface="Aptos" panose="020B0004020202020204" pitchFamily="34" charset="0"/>
                <a:cs typeface="Times New Roman" panose="02020603050405020304" pitchFamily="18" charset="0"/>
              </a:rPr>
              <a:t> "Oh, I see…"</a:t>
            </a:r>
            <a:endParaRPr lang="en-GR" sz="2500" dirty="0">
              <a:solidFill>
                <a:srgbClr val="9A3A3A"/>
              </a:solidFill>
            </a:endParaRPr>
          </a:p>
        </p:txBody>
      </p:sp>
      <p:pic>
        <p:nvPicPr>
          <p:cNvPr id="5" name="Εικόνα 4">
            <a:extLst>
              <a:ext uri="{FF2B5EF4-FFF2-40B4-BE49-F238E27FC236}">
                <a16:creationId xmlns:a16="http://schemas.microsoft.com/office/drawing/2014/main" id="{DAA383A5-8FCD-F9E7-569C-5633D0BE1EE9}"/>
              </a:ext>
            </a:extLst>
          </p:cNvPr>
          <p:cNvPicPr>
            <a:picLocks noChangeAspect="1"/>
          </p:cNvPicPr>
          <p:nvPr/>
        </p:nvPicPr>
        <p:blipFill>
          <a:blip r:embed="rId2"/>
          <a:stretch>
            <a:fillRect/>
          </a:stretch>
        </p:blipFill>
        <p:spPr>
          <a:xfrm>
            <a:off x="748951" y="3530581"/>
            <a:ext cx="10583573" cy="3703503"/>
          </a:xfrm>
          <a:prstGeom prst="rect">
            <a:avLst/>
          </a:prstGeom>
        </p:spPr>
      </p:pic>
    </p:spTree>
    <p:extLst>
      <p:ext uri="{BB962C8B-B14F-4D97-AF65-F5344CB8AC3E}">
        <p14:creationId xmlns:p14="http://schemas.microsoft.com/office/powerpoint/2010/main" val="1467286521"/>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797C-8939-018A-6F94-995431D26514}"/>
              </a:ext>
            </a:extLst>
          </p:cNvPr>
          <p:cNvSpPr>
            <a:spLocks noGrp="1"/>
          </p:cNvSpPr>
          <p:nvPr>
            <p:ph type="title"/>
          </p:nvPr>
        </p:nvSpPr>
        <p:spPr>
          <a:xfrm>
            <a:off x="475975" y="889175"/>
            <a:ext cx="10499365" cy="2697572"/>
          </a:xfrm>
        </p:spPr>
        <p:txBody>
          <a:bodyPr>
            <a:normAutofit fontScale="90000"/>
          </a:bodyPr>
          <a:lstStyle/>
          <a:p>
            <a:br>
              <a:rPr lang="el-GR" dirty="0"/>
            </a:br>
            <a:br>
              <a:rPr lang="el-GR" dirty="0"/>
            </a:br>
            <a:br>
              <a:rPr lang="el-GR" dirty="0"/>
            </a:br>
            <a:r>
              <a:rPr lang="el-GR" sz="2800" dirty="0"/>
              <a:t>Α:</a:t>
            </a:r>
            <a:r>
              <a:rPr lang="en-US" sz="2800" dirty="0"/>
              <a:t> </a:t>
            </a:r>
            <a:r>
              <a:rPr lang="el-GR" sz="2800" dirty="0"/>
              <a:t>Και συ που ξέρεις τα πολλά …για πες μου…τι γνωρίζεις για την υπόθεσή της;</a:t>
            </a:r>
            <a:br>
              <a:rPr lang="el-GR" sz="2800" dirty="0"/>
            </a:br>
            <a:r>
              <a:rPr lang="el-GR" sz="2800" dirty="0"/>
              <a:t>Β: Για την υπόθεσή της; ΄</a:t>
            </a:r>
            <a:r>
              <a:rPr lang="el-GR" sz="2800" dirty="0" err="1"/>
              <a:t>Ακου</a:t>
            </a:r>
            <a:r>
              <a:rPr lang="el-GR" sz="2800" dirty="0"/>
              <a:t>, λοιπόν…</a:t>
            </a:r>
            <a:br>
              <a:rPr lang="en-US" sz="2800" dirty="0"/>
            </a:br>
            <a:br>
              <a:rPr lang="en-US" sz="2800" dirty="0"/>
            </a:br>
            <a:r>
              <a:rPr lang="en-US" sz="2800" kern="100" dirty="0">
                <a:solidFill>
                  <a:srgbClr val="9A3A3A"/>
                </a:solidFill>
                <a:effectLst/>
                <a:ea typeface="Aptos" panose="020B0004020202020204" pitchFamily="34" charset="0"/>
                <a:cs typeface="Times New Roman" panose="02020603050405020304" pitchFamily="18" charset="0"/>
              </a:rPr>
              <a:t>A: "So, since you seem to know so much… tell me, what’s the plot about?"</a:t>
            </a:r>
            <a:br>
              <a:rPr lang="el-GR" sz="2800" dirty="0">
                <a:solidFill>
                  <a:srgbClr val="9A3A3A"/>
                </a:solidFill>
              </a:rPr>
            </a:br>
            <a:r>
              <a:rPr lang="en-US" sz="2800" kern="100" dirty="0">
                <a:solidFill>
                  <a:srgbClr val="9A3A3A"/>
                </a:solidFill>
                <a:effectLst/>
                <a:ea typeface="Aptos" panose="020B0004020202020204" pitchFamily="34" charset="0"/>
                <a:cs typeface="Times New Roman" panose="02020603050405020304" pitchFamily="18" charset="0"/>
              </a:rPr>
              <a:t>B: "The plot? All right, listen …"</a:t>
            </a:r>
            <a:endParaRPr lang="en-GR" sz="2800" dirty="0">
              <a:solidFill>
                <a:srgbClr val="9A3A3A"/>
              </a:solidFill>
            </a:endParaRPr>
          </a:p>
        </p:txBody>
      </p:sp>
      <p:pic>
        <p:nvPicPr>
          <p:cNvPr id="6" name="Εικόνα 5">
            <a:extLst>
              <a:ext uri="{FF2B5EF4-FFF2-40B4-BE49-F238E27FC236}">
                <a16:creationId xmlns:a16="http://schemas.microsoft.com/office/drawing/2014/main" id="{9A063D9B-DEC2-2532-F122-F1E2B37A6080}"/>
              </a:ext>
            </a:extLst>
          </p:cNvPr>
          <p:cNvPicPr>
            <a:picLocks noChangeAspect="1"/>
          </p:cNvPicPr>
          <p:nvPr/>
        </p:nvPicPr>
        <p:blipFill>
          <a:blip r:embed="rId2"/>
          <a:stretch>
            <a:fillRect/>
          </a:stretch>
        </p:blipFill>
        <p:spPr>
          <a:xfrm>
            <a:off x="804213" y="3429001"/>
            <a:ext cx="10583573" cy="3908322"/>
          </a:xfrm>
          <a:prstGeom prst="rect">
            <a:avLst/>
          </a:prstGeom>
        </p:spPr>
      </p:pic>
    </p:spTree>
    <p:extLst>
      <p:ext uri="{BB962C8B-B14F-4D97-AF65-F5344CB8AC3E}">
        <p14:creationId xmlns:p14="http://schemas.microsoft.com/office/powerpoint/2010/main" val="112004761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DD26-AD7D-D2B7-3FB0-D1D5243B5F06}"/>
              </a:ext>
            </a:extLst>
          </p:cNvPr>
          <p:cNvSpPr>
            <a:spLocks noGrp="1"/>
          </p:cNvSpPr>
          <p:nvPr>
            <p:ph type="title"/>
          </p:nvPr>
        </p:nvSpPr>
        <p:spPr>
          <a:xfrm>
            <a:off x="525717" y="317558"/>
            <a:ext cx="10077557" cy="2936630"/>
          </a:xfrm>
        </p:spPr>
        <p:txBody>
          <a:bodyPr>
            <a:normAutofit/>
          </a:bodyPr>
          <a:lstStyle/>
          <a:p>
            <a:r>
              <a:rPr lang="el-GR" sz="2500" dirty="0"/>
              <a:t>Β: Η ιστορία, όπως σου είπα, διαδραματίζεται στην πόλη της </a:t>
            </a:r>
            <a:r>
              <a:rPr lang="el-GR" sz="2500" dirty="0" err="1"/>
              <a:t>Πάντοβα</a:t>
            </a:r>
            <a:r>
              <a:rPr lang="el-GR" sz="2500" dirty="0"/>
              <a:t>, στην Ιταλία και επικεντρώνεται σε δύο αδερφές, την Κατερίνα και τη </a:t>
            </a:r>
            <a:r>
              <a:rPr lang="el-GR" sz="2500" dirty="0" err="1"/>
              <a:t>Μπιάνκα</a:t>
            </a:r>
            <a:r>
              <a:rPr lang="el-GR" sz="2500" dirty="0"/>
              <a:t>…</a:t>
            </a:r>
            <a:br>
              <a:rPr lang="el-GR" sz="2500" dirty="0"/>
            </a:br>
            <a:br>
              <a:rPr lang="en-US" sz="2500" dirty="0"/>
            </a:br>
            <a:r>
              <a:rPr lang="en-US" sz="2500" dirty="0">
                <a:solidFill>
                  <a:srgbClr val="9A3A3A"/>
                </a:solidFill>
              </a:rPr>
              <a:t>B</a:t>
            </a:r>
            <a:r>
              <a:rPr lang="el-GR" sz="2500" dirty="0">
                <a:solidFill>
                  <a:srgbClr val="9A3A3A"/>
                </a:solidFill>
              </a:rPr>
              <a:t>: </a:t>
            </a:r>
            <a:r>
              <a:rPr lang="en-US" sz="2500" dirty="0">
                <a:solidFill>
                  <a:srgbClr val="9A3A3A"/>
                </a:solidFill>
              </a:rPr>
              <a:t>As I told you, the story takes place in the city of Padua, Italy, and focuses on two sisters, Katherina and Bianca.</a:t>
            </a:r>
            <a:endParaRPr lang="en-GR" sz="2500" dirty="0">
              <a:solidFill>
                <a:srgbClr val="9A3A3A"/>
              </a:solidFill>
            </a:endParaRPr>
          </a:p>
        </p:txBody>
      </p:sp>
      <p:pic>
        <p:nvPicPr>
          <p:cNvPr id="6" name="Εικόνα 5">
            <a:extLst>
              <a:ext uri="{FF2B5EF4-FFF2-40B4-BE49-F238E27FC236}">
                <a16:creationId xmlns:a16="http://schemas.microsoft.com/office/drawing/2014/main" id="{67A2869C-D4F7-F2B2-DF4A-6E4A292E6A1F}"/>
              </a:ext>
            </a:extLst>
          </p:cNvPr>
          <p:cNvPicPr>
            <a:picLocks noChangeAspect="1"/>
          </p:cNvPicPr>
          <p:nvPr/>
        </p:nvPicPr>
        <p:blipFill>
          <a:blip r:embed="rId2"/>
          <a:stretch>
            <a:fillRect/>
          </a:stretch>
        </p:blipFill>
        <p:spPr>
          <a:xfrm>
            <a:off x="804213" y="3110252"/>
            <a:ext cx="10583573" cy="4206605"/>
          </a:xfrm>
          <a:prstGeom prst="rect">
            <a:avLst/>
          </a:prstGeom>
        </p:spPr>
      </p:pic>
    </p:spTree>
    <p:extLst>
      <p:ext uri="{BB962C8B-B14F-4D97-AF65-F5344CB8AC3E}">
        <p14:creationId xmlns:p14="http://schemas.microsoft.com/office/powerpoint/2010/main" val="128169461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C9EB-8B20-6E75-EE5C-D439AB78088E}"/>
              </a:ext>
            </a:extLst>
          </p:cNvPr>
          <p:cNvSpPr>
            <a:spLocks noGrp="1"/>
          </p:cNvSpPr>
          <p:nvPr>
            <p:ph type="title"/>
          </p:nvPr>
        </p:nvSpPr>
        <p:spPr>
          <a:xfrm>
            <a:off x="445739" y="643234"/>
            <a:ext cx="11300522" cy="3350959"/>
          </a:xfrm>
        </p:spPr>
        <p:txBody>
          <a:bodyPr>
            <a:noAutofit/>
          </a:bodyPr>
          <a:lstStyle/>
          <a:p>
            <a:r>
              <a:rPr lang="el-GR" sz="2400" dirty="0"/>
              <a:t>Β: Η Κατερίνα είναι γνωστή για την έντονη και δύστροπη προσωπικότητά της, ενώ η </a:t>
            </a:r>
            <a:r>
              <a:rPr lang="el-GR" sz="2400" dirty="0" err="1"/>
              <a:t>Μπιάνκα</a:t>
            </a:r>
            <a:r>
              <a:rPr lang="el-GR" sz="2400" dirty="0"/>
              <a:t> είναι γλυκιά και ευγενική. Ο πατέρας τους ο Μπατίστα αποφασίζει ότι η </a:t>
            </a:r>
            <a:r>
              <a:rPr lang="el-GR" sz="2400" dirty="0" err="1"/>
              <a:t>Μπιάνκα</a:t>
            </a:r>
            <a:r>
              <a:rPr lang="el-GR" sz="2400" dirty="0"/>
              <a:t> δεν μπορεί να παντρευτεί μέχρι να βρει σύζυγο η </a:t>
            </a:r>
            <a:r>
              <a:rPr lang="el-GR" sz="2400" dirty="0" err="1"/>
              <a:t>Κατερ</a:t>
            </a:r>
            <a:r>
              <a:rPr lang="en-US" sz="2400" dirty="0" err="1"/>
              <a:t>ί</a:t>
            </a:r>
            <a:r>
              <a:rPr lang="el-GR" sz="2400" dirty="0"/>
              <a:t>να…</a:t>
            </a:r>
            <a:br>
              <a:rPr lang="en-US" sz="2400" dirty="0"/>
            </a:br>
            <a:br>
              <a:rPr lang="en-US" sz="2400" dirty="0"/>
            </a:br>
            <a:r>
              <a:rPr lang="en-US" sz="2400" kern="100" dirty="0">
                <a:solidFill>
                  <a:srgbClr val="9A3A3A"/>
                </a:solidFill>
                <a:effectLst/>
                <a:ea typeface="Aptos" panose="020B0004020202020204" pitchFamily="34" charset="0"/>
                <a:cs typeface="Times New Roman" panose="02020603050405020304" pitchFamily="18" charset="0"/>
              </a:rPr>
              <a:t>B: "Katherina is known for her strong and difficult personality, while Bianca is sweet and gentle. Their father, Baptista, decides that Bianca cannot marry until Katherina finds a husband first..." </a:t>
            </a:r>
            <a:br>
              <a:rPr lang="en-US" sz="2400" dirty="0">
                <a:solidFill>
                  <a:srgbClr val="9A3A3A"/>
                </a:solidFill>
              </a:rPr>
            </a:br>
            <a:endParaRPr lang="en-GR" sz="2400" dirty="0">
              <a:solidFill>
                <a:srgbClr val="9A3A3A"/>
              </a:solidFill>
            </a:endParaRPr>
          </a:p>
        </p:txBody>
      </p:sp>
      <p:pic>
        <p:nvPicPr>
          <p:cNvPr id="6" name="Εικόνα 5">
            <a:extLst>
              <a:ext uri="{FF2B5EF4-FFF2-40B4-BE49-F238E27FC236}">
                <a16:creationId xmlns:a16="http://schemas.microsoft.com/office/drawing/2014/main" id="{466B4961-1D02-FC57-0362-BE666529D4CC}"/>
              </a:ext>
            </a:extLst>
          </p:cNvPr>
          <p:cNvPicPr>
            <a:picLocks noChangeAspect="1"/>
          </p:cNvPicPr>
          <p:nvPr/>
        </p:nvPicPr>
        <p:blipFill>
          <a:blip r:embed="rId2"/>
          <a:stretch>
            <a:fillRect/>
          </a:stretch>
        </p:blipFill>
        <p:spPr>
          <a:xfrm>
            <a:off x="804213" y="3502742"/>
            <a:ext cx="10583573" cy="3849329"/>
          </a:xfrm>
          <a:prstGeom prst="rect">
            <a:avLst/>
          </a:prstGeom>
        </p:spPr>
      </p:pic>
    </p:spTree>
    <p:extLst>
      <p:ext uri="{BB962C8B-B14F-4D97-AF65-F5344CB8AC3E}">
        <p14:creationId xmlns:p14="http://schemas.microsoft.com/office/powerpoint/2010/main" val="142537708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D78-918F-35D3-F43C-CB4B0F1A65F3}"/>
              </a:ext>
            </a:extLst>
          </p:cNvPr>
          <p:cNvSpPr>
            <a:spLocks noGrp="1"/>
          </p:cNvSpPr>
          <p:nvPr>
            <p:ph type="title"/>
          </p:nvPr>
        </p:nvSpPr>
        <p:spPr>
          <a:xfrm>
            <a:off x="487880" y="113511"/>
            <a:ext cx="10077557" cy="4146889"/>
          </a:xfrm>
        </p:spPr>
        <p:txBody>
          <a:bodyPr>
            <a:normAutofit/>
          </a:bodyPr>
          <a:lstStyle/>
          <a:p>
            <a:r>
              <a:rPr lang="el-GR" sz="2500" dirty="0"/>
              <a:t>Α: Έλα…</a:t>
            </a:r>
            <a:br>
              <a:rPr lang="el-GR" sz="2500" dirty="0"/>
            </a:br>
            <a:r>
              <a:rPr lang="el-GR" sz="2500" dirty="0"/>
              <a:t>Β:  Ναι, ναι έτσι ακριβώς! Και… όπως καταλαβαίνεις…αυτό δημιουργεί ένα πρόβλημα, καθώς πολλοί άνδρες ενδιαφέρονται για την </a:t>
            </a:r>
            <a:r>
              <a:rPr lang="el-GR" sz="2500" dirty="0" err="1"/>
              <a:t>Μπιάνκα</a:t>
            </a:r>
            <a:r>
              <a:rPr lang="el-GR" sz="2500" dirty="0"/>
              <a:t>, αλλά κανείς δεν τολμά να πλησιάσει την Κατερίνα…</a:t>
            </a:r>
            <a:br>
              <a:rPr lang="en-US" sz="2500" dirty="0"/>
            </a:br>
            <a:br>
              <a:rPr lang="en-US" sz="2500" dirty="0"/>
            </a:br>
            <a: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A: "Go on..."</a:t>
            </a:r>
            <a:b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br>
            <a: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B:  "Yeah, exactly! And…as you can imagine… this creates a problem because many men are interested in Bianca, but no one dares to approach Katherina."</a:t>
            </a:r>
            <a:endParaRPr lang="en-GR" sz="2500" dirty="0">
              <a:solidFill>
                <a:srgbClr val="9A3A3A"/>
              </a:solidFill>
            </a:endParaRPr>
          </a:p>
        </p:txBody>
      </p:sp>
    </p:spTree>
    <p:extLst>
      <p:ext uri="{BB962C8B-B14F-4D97-AF65-F5344CB8AC3E}">
        <p14:creationId xmlns:p14="http://schemas.microsoft.com/office/powerpoint/2010/main" val="72607859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9353-B685-65AA-C6F5-F101F2A2E3BD}"/>
              </a:ext>
            </a:extLst>
          </p:cNvPr>
          <p:cNvSpPr>
            <a:spLocks noGrp="1"/>
          </p:cNvSpPr>
          <p:nvPr>
            <p:ph type="title"/>
          </p:nvPr>
        </p:nvSpPr>
        <p:spPr>
          <a:xfrm>
            <a:off x="468963" y="1236016"/>
            <a:ext cx="11115540" cy="2411861"/>
          </a:xfrm>
        </p:spPr>
        <p:txBody>
          <a:bodyPr>
            <a:normAutofit/>
          </a:bodyPr>
          <a:lstStyle/>
          <a:p>
            <a:r>
              <a:rPr lang="el-GR" sz="2500" dirty="0"/>
              <a:t>Α: Πολύ στριμμένη πρέπει να ήτανε…</a:t>
            </a:r>
            <a:br>
              <a:rPr lang="el-GR" sz="2500" dirty="0"/>
            </a:br>
            <a:r>
              <a:rPr lang="el-GR" sz="2500" dirty="0"/>
              <a:t>Β: Αν ήταν λέει…αλλά άκου και τη συνέχεια…</a:t>
            </a:r>
            <a:br>
              <a:rPr lang="el-GR" sz="2500" dirty="0"/>
            </a:br>
            <a:br>
              <a:rPr kumimoji="0" lang="en-US" sz="2500" b="0" i="1" u="none" strike="noStrike" kern="100" cap="none" spc="0" normalizeH="0" baseline="0" noProof="0" dirty="0">
                <a:ln>
                  <a:noFill/>
                </a:ln>
                <a:solidFill>
                  <a:srgbClr val="FF0000"/>
                </a:solidFill>
                <a:effectLst/>
                <a:uLnTx/>
                <a:uFillTx/>
                <a:ea typeface="Aptos" panose="020B0004020202020204" pitchFamily="34" charset="0"/>
                <a:cs typeface="Times New Roman" panose="02020603050405020304" pitchFamily="18" charset="0"/>
              </a:rPr>
            </a:br>
            <a: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A: "She must’ve been really tough, huh?"</a:t>
            </a:r>
            <a:b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br>
            <a:r>
              <a:rPr kumimoji="0" lang="en-US" sz="25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B: "Oh, tough doesn’t even begin to describe it… but listen to what happens next…"</a:t>
            </a:r>
            <a:endParaRPr lang="en-GR" sz="2500" dirty="0">
              <a:solidFill>
                <a:srgbClr val="9A3A3A"/>
              </a:solidFill>
            </a:endParaRPr>
          </a:p>
        </p:txBody>
      </p:sp>
      <p:pic>
        <p:nvPicPr>
          <p:cNvPr id="6" name="Εικόνα 5">
            <a:extLst>
              <a:ext uri="{FF2B5EF4-FFF2-40B4-BE49-F238E27FC236}">
                <a16:creationId xmlns:a16="http://schemas.microsoft.com/office/drawing/2014/main" id="{C2890C59-F6EA-0C13-B930-5C189F361EAA}"/>
              </a:ext>
            </a:extLst>
          </p:cNvPr>
          <p:cNvPicPr>
            <a:picLocks noChangeAspect="1"/>
          </p:cNvPicPr>
          <p:nvPr/>
        </p:nvPicPr>
        <p:blipFill>
          <a:blip r:embed="rId2"/>
          <a:stretch>
            <a:fillRect/>
          </a:stretch>
        </p:blipFill>
        <p:spPr>
          <a:xfrm>
            <a:off x="734946" y="3518682"/>
            <a:ext cx="10583573" cy="3892384"/>
          </a:xfrm>
          <a:prstGeom prst="rect">
            <a:avLst/>
          </a:prstGeom>
        </p:spPr>
      </p:pic>
    </p:spTree>
    <p:extLst>
      <p:ext uri="{BB962C8B-B14F-4D97-AF65-F5344CB8AC3E}">
        <p14:creationId xmlns:p14="http://schemas.microsoft.com/office/powerpoint/2010/main" val="173625497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172E-A383-AB23-6062-C812D498F85B}"/>
              </a:ext>
            </a:extLst>
          </p:cNvPr>
          <p:cNvSpPr>
            <a:spLocks noGrp="1"/>
          </p:cNvSpPr>
          <p:nvPr>
            <p:ph type="title"/>
          </p:nvPr>
        </p:nvSpPr>
        <p:spPr>
          <a:xfrm>
            <a:off x="460354" y="573865"/>
            <a:ext cx="10897126" cy="2710092"/>
          </a:xfrm>
        </p:spPr>
        <p:txBody>
          <a:bodyPr>
            <a:normAutofit/>
          </a:bodyPr>
          <a:lstStyle/>
          <a:p>
            <a:r>
              <a:rPr lang="el-GR" sz="2500" dirty="0"/>
              <a:t>Β: Εδώ έρχεται ο </a:t>
            </a:r>
            <a:r>
              <a:rPr lang="el-GR" sz="2500" dirty="0" err="1"/>
              <a:t>Πετρούκιο</a:t>
            </a:r>
            <a:r>
              <a:rPr lang="el-GR" sz="2500" dirty="0"/>
              <a:t>, ένας άντρας από τη Βερόνα, που αποφασίζει να παντρευτεί την Κατερίνα και προσπαθεί να </a:t>
            </a:r>
            <a:r>
              <a:rPr lang="el-GR" sz="2500" dirty="0" err="1"/>
              <a:t>διορθ</a:t>
            </a:r>
            <a:r>
              <a:rPr lang="en-US" sz="2500" dirty="0" err="1"/>
              <a:t>ώ</a:t>
            </a:r>
            <a:r>
              <a:rPr lang="el-GR" sz="2500" dirty="0" err="1"/>
              <a:t>σει</a:t>
            </a:r>
            <a:r>
              <a:rPr lang="el-GR" sz="2500" dirty="0"/>
              <a:t> το δύστροπο χαρακτήρα της... </a:t>
            </a:r>
            <a:br>
              <a:rPr lang="en-US" sz="2500" dirty="0"/>
            </a:br>
            <a:br>
              <a:rPr lang="el-GR" sz="2500" dirty="0"/>
            </a:br>
            <a:r>
              <a:rPr lang="en-US" sz="2500" kern="100" dirty="0">
                <a:solidFill>
                  <a:srgbClr val="9A3A3A"/>
                </a:solidFill>
                <a:effectLst/>
                <a:ea typeface="Aptos" panose="020B0004020202020204" pitchFamily="34" charset="0"/>
                <a:cs typeface="Times New Roman" panose="02020603050405020304" pitchFamily="18" charset="0"/>
              </a:rPr>
              <a:t>B: "This is where Petruchio comes in, a man from Verona, who decides to marry Katherina and attempts  to  ‘tame’ her."</a:t>
            </a:r>
            <a:endParaRPr lang="en-GR" sz="2500" dirty="0">
              <a:solidFill>
                <a:srgbClr val="9A3A3A"/>
              </a:solidFill>
            </a:endParaRPr>
          </a:p>
        </p:txBody>
      </p:sp>
      <p:pic>
        <p:nvPicPr>
          <p:cNvPr id="6" name="Εικόνα 5">
            <a:extLst>
              <a:ext uri="{FF2B5EF4-FFF2-40B4-BE49-F238E27FC236}">
                <a16:creationId xmlns:a16="http://schemas.microsoft.com/office/drawing/2014/main" id="{A845552B-3618-B498-0540-9A6B656871C9}"/>
              </a:ext>
            </a:extLst>
          </p:cNvPr>
          <p:cNvPicPr>
            <a:picLocks noChangeAspect="1"/>
          </p:cNvPicPr>
          <p:nvPr/>
        </p:nvPicPr>
        <p:blipFill>
          <a:blip r:embed="rId2"/>
          <a:stretch>
            <a:fillRect/>
          </a:stretch>
        </p:blipFill>
        <p:spPr>
          <a:xfrm>
            <a:off x="617130" y="3139748"/>
            <a:ext cx="10583573" cy="4206605"/>
          </a:xfrm>
          <a:prstGeom prst="rect">
            <a:avLst/>
          </a:prstGeom>
        </p:spPr>
      </p:pic>
    </p:spTree>
    <p:extLst>
      <p:ext uri="{BB962C8B-B14F-4D97-AF65-F5344CB8AC3E}">
        <p14:creationId xmlns:p14="http://schemas.microsoft.com/office/powerpoint/2010/main" val="1056003002"/>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58BC-ED12-242D-4E4C-CDF25337D6D9}"/>
              </a:ext>
            </a:extLst>
          </p:cNvPr>
          <p:cNvSpPr>
            <a:spLocks noGrp="1"/>
          </p:cNvSpPr>
          <p:nvPr>
            <p:ph type="title"/>
          </p:nvPr>
        </p:nvSpPr>
        <p:spPr>
          <a:xfrm>
            <a:off x="422515" y="91684"/>
            <a:ext cx="11420541" cy="4499237"/>
          </a:xfrm>
        </p:spPr>
        <p:txBody>
          <a:bodyPr>
            <a:normAutofit fontScale="90000"/>
          </a:bodyPr>
          <a:lstStyle/>
          <a:p>
            <a:r>
              <a:rPr lang="el-GR" sz="2700" dirty="0"/>
              <a:t>Β: Και …μέσα από μια σειρά από κωμικές και συχνά ακραίες καταστάσεις, ο </a:t>
            </a:r>
            <a:r>
              <a:rPr lang="el-GR" sz="2700" dirty="0" err="1"/>
              <a:t>Πετρούκιο</a:t>
            </a:r>
            <a:r>
              <a:rPr lang="el-GR" sz="2700" dirty="0"/>
              <a:t> προσπαθεί ν’ αλλάξει τη συμπεριφορά της Κατερίνας. Η Κατερίνα φαίνεται να υποχωρεί και να αποδέχεται τον </a:t>
            </a:r>
            <a:r>
              <a:rPr lang="el-GR" sz="2700" dirty="0" err="1"/>
              <a:t>Πετρούκιο</a:t>
            </a:r>
            <a:r>
              <a:rPr lang="el-GR" sz="2700" dirty="0"/>
              <a:t> ως σύζυγό της, αν και… το αν πραγματικά ‘άλλαξε’ ή απλώς παίζει το ρόλο της …είναι θέμα συζήτησης…</a:t>
            </a:r>
            <a:br>
              <a:rPr lang="en-US" sz="2700" dirty="0"/>
            </a:br>
            <a:br>
              <a:rPr lang="el-GR" sz="2700" dirty="0"/>
            </a:br>
            <a:r>
              <a:rPr lang="en-US" sz="2700" kern="100" dirty="0">
                <a:solidFill>
                  <a:srgbClr val="9A3A3A"/>
                </a:solidFill>
                <a:effectLst/>
                <a:ea typeface="Aptos" panose="020B0004020202020204" pitchFamily="34" charset="0"/>
                <a:cs typeface="Times New Roman" panose="02020603050405020304" pitchFamily="18" charset="0"/>
              </a:rPr>
              <a:t>B: "And… through a series of comic and often extreme situations, Petruchio tries to change Katherina’s </a:t>
            </a:r>
            <a:r>
              <a:rPr lang="en-US" sz="2700" kern="100" dirty="0" err="1">
                <a:solidFill>
                  <a:srgbClr val="9A3A3A"/>
                </a:solidFill>
                <a:effectLst/>
                <a:ea typeface="Aptos" panose="020B0004020202020204" pitchFamily="34" charset="0"/>
                <a:cs typeface="Times New Roman" panose="02020603050405020304" pitchFamily="18" charset="0"/>
              </a:rPr>
              <a:t>behaviour</a:t>
            </a:r>
            <a:r>
              <a:rPr lang="en-US" sz="2700" kern="100" dirty="0">
                <a:solidFill>
                  <a:srgbClr val="9A3A3A"/>
                </a:solidFill>
                <a:effectLst/>
                <a:ea typeface="Aptos" panose="020B0004020202020204" pitchFamily="34" charset="0"/>
                <a:cs typeface="Times New Roman" panose="02020603050405020304" pitchFamily="18" charset="0"/>
              </a:rPr>
              <a:t>. She seems to give in and accept Petruchio as her husband, though whether she’s truly ‘tamed’ or just playing along… well, that’s up for debate."</a:t>
            </a:r>
            <a:br>
              <a:rPr lang="en-US" sz="3200" kern="100" dirty="0">
                <a:solidFill>
                  <a:srgbClr val="9A3A3A"/>
                </a:solidFill>
                <a:effectLst/>
                <a:latin typeface="Aptos" panose="020B0004020202020204" pitchFamily="34" charset="0"/>
                <a:ea typeface="Aptos" panose="020B0004020202020204" pitchFamily="34" charset="0"/>
                <a:cs typeface="Times New Roman" panose="02020603050405020304" pitchFamily="18" charset="0"/>
              </a:rPr>
            </a:br>
            <a:endParaRPr lang="en-GR" dirty="0">
              <a:solidFill>
                <a:srgbClr val="9A3A3A"/>
              </a:solidFill>
            </a:endParaRPr>
          </a:p>
        </p:txBody>
      </p:sp>
    </p:spTree>
    <p:extLst>
      <p:ext uri="{BB962C8B-B14F-4D97-AF65-F5344CB8AC3E}">
        <p14:creationId xmlns:p14="http://schemas.microsoft.com/office/powerpoint/2010/main" val="3529843433"/>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8515-3D5D-0B31-57F8-28E76C0CE37A}"/>
              </a:ext>
            </a:extLst>
          </p:cNvPr>
          <p:cNvSpPr>
            <a:spLocks noGrp="1"/>
          </p:cNvSpPr>
          <p:nvPr>
            <p:ph type="title"/>
          </p:nvPr>
        </p:nvSpPr>
        <p:spPr>
          <a:xfrm>
            <a:off x="481573" y="724905"/>
            <a:ext cx="10077557" cy="2564781"/>
          </a:xfrm>
        </p:spPr>
        <p:txBody>
          <a:bodyPr>
            <a:normAutofit/>
          </a:bodyPr>
          <a:lstStyle/>
          <a:p>
            <a:r>
              <a:rPr lang="el-GR" sz="2400" dirty="0"/>
              <a:t>Α: Μια χαρά τα ξέρεις! Μωρέ μπράβο!...</a:t>
            </a:r>
            <a:br>
              <a:rPr lang="el-GR" sz="2400" dirty="0"/>
            </a:br>
            <a:r>
              <a:rPr lang="el-GR" sz="2400" dirty="0"/>
              <a:t>Β: Πες μου τώρα γιατί η εργασία σας είναι </a:t>
            </a:r>
            <a:br>
              <a:rPr lang="el-GR" sz="2400" dirty="0"/>
            </a:br>
            <a:r>
              <a:rPr lang="el-GR" sz="2400" dirty="0"/>
              <a:t>τόσο απαιτητική;</a:t>
            </a:r>
            <a:br>
              <a:rPr lang="en-US" sz="2400" dirty="0"/>
            </a:br>
            <a:br>
              <a:rPr lang="en-US" sz="2400" dirty="0"/>
            </a:br>
            <a:r>
              <a:rPr lang="en-US" sz="2400" kern="100" dirty="0">
                <a:solidFill>
                  <a:srgbClr val="9A3A3A"/>
                </a:solidFill>
                <a:ea typeface="Aptos" panose="020B0004020202020204" pitchFamily="34" charset="0"/>
                <a:cs typeface="Times New Roman" panose="02020603050405020304" pitchFamily="18" charset="0"/>
              </a:rPr>
              <a:t>A: "You really know all about it! I’m impressed!”</a:t>
            </a:r>
            <a:br>
              <a:rPr lang="en-US" sz="2400" kern="100" dirty="0">
                <a:solidFill>
                  <a:srgbClr val="9A3A3A"/>
                </a:solidFill>
                <a:effectLst/>
                <a:ea typeface="Aptos" panose="020B0004020202020204" pitchFamily="34" charset="0"/>
                <a:cs typeface="Times New Roman" panose="02020603050405020304" pitchFamily="18" charset="0"/>
              </a:rPr>
            </a:br>
            <a:r>
              <a:rPr lang="en-US" sz="2400" kern="100" dirty="0">
                <a:solidFill>
                  <a:srgbClr val="9A3A3A"/>
                </a:solidFill>
                <a:effectLst/>
                <a:ea typeface="Aptos" panose="020B0004020202020204" pitchFamily="34" charset="0"/>
                <a:cs typeface="Times New Roman" panose="02020603050405020304" pitchFamily="18" charset="0"/>
              </a:rPr>
              <a:t>B: "Now tell me, why is your project so </a:t>
            </a:r>
            <a:r>
              <a:rPr lang="en-US" sz="2400" kern="100" dirty="0">
                <a:solidFill>
                  <a:srgbClr val="9A3A3A"/>
                </a:solidFill>
                <a:ea typeface="Aptos" panose="020B0004020202020204" pitchFamily="34" charset="0"/>
                <a:cs typeface="Times New Roman" panose="02020603050405020304" pitchFamily="18" charset="0"/>
              </a:rPr>
              <a:t>demanding?”</a:t>
            </a:r>
            <a:endParaRPr lang="en-GR" sz="2400" dirty="0">
              <a:solidFill>
                <a:srgbClr val="9A3A3A"/>
              </a:solidFill>
            </a:endParaRPr>
          </a:p>
        </p:txBody>
      </p:sp>
      <p:pic>
        <p:nvPicPr>
          <p:cNvPr id="6" name="Εικόνα 5">
            <a:extLst>
              <a:ext uri="{FF2B5EF4-FFF2-40B4-BE49-F238E27FC236}">
                <a16:creationId xmlns:a16="http://schemas.microsoft.com/office/drawing/2014/main" id="{877BA622-2C85-CB06-1E7B-F0BF580D2E5B}"/>
              </a:ext>
            </a:extLst>
          </p:cNvPr>
          <p:cNvPicPr>
            <a:picLocks noChangeAspect="1"/>
          </p:cNvPicPr>
          <p:nvPr/>
        </p:nvPicPr>
        <p:blipFill>
          <a:blip r:embed="rId2"/>
          <a:stretch>
            <a:fillRect/>
          </a:stretch>
        </p:blipFill>
        <p:spPr>
          <a:xfrm>
            <a:off x="804213" y="3147123"/>
            <a:ext cx="10583573" cy="4206605"/>
          </a:xfrm>
          <a:prstGeom prst="rect">
            <a:avLst/>
          </a:prstGeom>
        </p:spPr>
      </p:pic>
    </p:spTree>
    <p:extLst>
      <p:ext uri="{BB962C8B-B14F-4D97-AF65-F5344CB8AC3E}">
        <p14:creationId xmlns:p14="http://schemas.microsoft.com/office/powerpoint/2010/main" val="304462454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7680-7F71-7DFE-6B7E-BFC20C9A22B5}"/>
              </a:ext>
            </a:extLst>
          </p:cNvPr>
          <p:cNvSpPr>
            <a:spLocks noGrp="1"/>
          </p:cNvSpPr>
          <p:nvPr>
            <p:ph type="title"/>
          </p:nvPr>
        </p:nvSpPr>
        <p:spPr>
          <a:xfrm>
            <a:off x="525717" y="239634"/>
            <a:ext cx="10077557" cy="3849555"/>
          </a:xfrm>
        </p:spPr>
        <p:txBody>
          <a:bodyPr>
            <a:normAutofit/>
          </a:bodyPr>
          <a:lstStyle/>
          <a:p>
            <a:r>
              <a:rPr lang="el-GR" sz="2400" dirty="0"/>
              <a:t>Α: Να…πρέπει να μάθουμε κάποια λόγια απ’ έξω και δεν είναι εύκολο…</a:t>
            </a:r>
            <a:br>
              <a:rPr lang="el-GR" sz="2400" dirty="0"/>
            </a:br>
            <a:r>
              <a:rPr lang="el-GR" sz="2400" dirty="0"/>
              <a:t>Β: Έλα πάρε το χαρτί σου και προσπαθήστε με την… να παίξετε κάποιες από τις σημαντικότερες σκηνές… </a:t>
            </a:r>
            <a:r>
              <a:rPr lang="en-US" sz="2400" dirty="0" err="1"/>
              <a:t>Έ</a:t>
            </a:r>
            <a:r>
              <a:rPr lang="el-GR" sz="2400" dirty="0"/>
              <a:t>τσι θα τις μάθετε τέλεια…</a:t>
            </a:r>
            <a:br>
              <a:rPr lang="en-US" sz="2400" dirty="0"/>
            </a:br>
            <a:br>
              <a:rPr lang="en-US" sz="2400" kern="100" dirty="0">
                <a:solidFill>
                  <a:srgbClr val="FF0000"/>
                </a:solidFill>
                <a:effectLst/>
                <a:ea typeface="Aptos" panose="020B0004020202020204" pitchFamily="34" charset="0"/>
                <a:cs typeface="Times New Roman" panose="02020603050405020304" pitchFamily="18" charset="0"/>
              </a:rPr>
            </a:br>
            <a:r>
              <a:rPr lang="en-US" sz="2400" kern="100" dirty="0">
                <a:solidFill>
                  <a:srgbClr val="FF0000"/>
                </a:solidFill>
                <a:effectLst/>
                <a:ea typeface="Aptos" panose="020B0004020202020204" pitchFamily="34" charset="0"/>
                <a:cs typeface="Times New Roman" panose="02020603050405020304" pitchFamily="18" charset="0"/>
              </a:rPr>
              <a:t> </a:t>
            </a:r>
            <a:r>
              <a:rPr lang="en-US" sz="2400" kern="100" dirty="0">
                <a:solidFill>
                  <a:srgbClr val="9A3A3A"/>
                </a:solidFill>
                <a:effectLst/>
                <a:ea typeface="Aptos" panose="020B0004020202020204" pitchFamily="34" charset="0"/>
                <a:cs typeface="Times New Roman" panose="02020603050405020304" pitchFamily="18" charset="0"/>
              </a:rPr>
              <a:t>A: "Well, we have to memorize some lines, and it's not easy..."</a:t>
            </a:r>
            <a:br>
              <a:rPr lang="en-US" sz="2400" kern="100" dirty="0">
                <a:solidFill>
                  <a:srgbClr val="9A3A3A"/>
                </a:solidFill>
                <a:effectLst/>
                <a:ea typeface="Aptos" panose="020B0004020202020204" pitchFamily="34" charset="0"/>
                <a:cs typeface="Times New Roman" panose="02020603050405020304" pitchFamily="18" charset="0"/>
              </a:rPr>
            </a:br>
            <a:r>
              <a:rPr lang="en-US" sz="2400" kern="100" dirty="0">
                <a:solidFill>
                  <a:srgbClr val="9A3A3A"/>
                </a:solidFill>
                <a:effectLst/>
                <a:ea typeface="Aptos" panose="020B0004020202020204" pitchFamily="34" charset="0"/>
                <a:cs typeface="Times New Roman" panose="02020603050405020304" pitchFamily="18" charset="0"/>
              </a:rPr>
              <a:t>B: "Come on, get your script and try acting out some of the key scenes… That’ll help you learn them perfectly!"</a:t>
            </a:r>
            <a:br>
              <a:rPr lang="en-US" sz="2400" kern="100" dirty="0">
                <a:solidFill>
                  <a:srgbClr val="9A3A3A"/>
                </a:solidFill>
                <a:effectLst/>
                <a:ea typeface="Aptos" panose="020B0004020202020204" pitchFamily="34" charset="0"/>
                <a:cs typeface="Times New Roman" panose="02020603050405020304" pitchFamily="18" charset="0"/>
              </a:rPr>
            </a:br>
            <a:endParaRPr lang="en-GR" sz="2400" dirty="0">
              <a:solidFill>
                <a:srgbClr val="9A3A3A"/>
              </a:solidFill>
            </a:endParaRPr>
          </a:p>
        </p:txBody>
      </p:sp>
    </p:spTree>
    <p:extLst>
      <p:ext uri="{BB962C8B-B14F-4D97-AF65-F5344CB8AC3E}">
        <p14:creationId xmlns:p14="http://schemas.microsoft.com/office/powerpoint/2010/main" val="2940371728"/>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8668-6627-7131-C402-AF21636FE0B7}"/>
              </a:ext>
            </a:extLst>
          </p:cNvPr>
          <p:cNvSpPr>
            <a:spLocks noGrp="1"/>
          </p:cNvSpPr>
          <p:nvPr>
            <p:ph type="title"/>
          </p:nvPr>
        </p:nvSpPr>
        <p:spPr>
          <a:xfrm>
            <a:off x="1079357" y="364829"/>
            <a:ext cx="10077557" cy="509155"/>
          </a:xfrm>
        </p:spPr>
        <p:txBody>
          <a:bodyPr>
            <a:normAutofit fontScale="90000"/>
          </a:bodyPr>
          <a:lstStyle/>
          <a:p>
            <a:pPr algn="ctr"/>
            <a:r>
              <a:rPr lang="el-GR" dirty="0"/>
              <a:t>Θεατρικό δρώμενο</a:t>
            </a:r>
            <a:endParaRPr lang="en-GR" dirty="0"/>
          </a:p>
        </p:txBody>
      </p:sp>
      <p:pic>
        <p:nvPicPr>
          <p:cNvPr id="16" name="Content Placeholder 15" descr="A group of cartoon women in dresses&#10;&#10;Description automatically generated">
            <a:extLst>
              <a:ext uri="{FF2B5EF4-FFF2-40B4-BE49-F238E27FC236}">
                <a16:creationId xmlns:a16="http://schemas.microsoft.com/office/drawing/2014/main" id="{CFB749E3-F38E-331D-167F-4A2E57983651}"/>
              </a:ext>
            </a:extLst>
          </p:cNvPr>
          <p:cNvPicPr>
            <a:picLocks noGrp="1" noChangeAspect="1"/>
          </p:cNvPicPr>
          <p:nvPr>
            <p:ph idx="1"/>
          </p:nvPr>
        </p:nvPicPr>
        <p:blipFill>
          <a:blip r:embed="rId2"/>
          <a:stretch>
            <a:fillRect/>
          </a:stretch>
        </p:blipFill>
        <p:spPr>
          <a:xfrm>
            <a:off x="525717" y="1059873"/>
            <a:ext cx="11184838" cy="5694217"/>
          </a:xfrm>
        </p:spPr>
      </p:pic>
    </p:spTree>
    <p:extLst>
      <p:ext uri="{BB962C8B-B14F-4D97-AF65-F5344CB8AC3E}">
        <p14:creationId xmlns:p14="http://schemas.microsoft.com/office/powerpoint/2010/main" val="405037072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0C08-B050-8E19-B911-A6A00C3D88AD}"/>
              </a:ext>
            </a:extLst>
          </p:cNvPr>
          <p:cNvSpPr>
            <a:spLocks noGrp="1"/>
          </p:cNvSpPr>
          <p:nvPr>
            <p:ph type="title"/>
          </p:nvPr>
        </p:nvSpPr>
        <p:spPr>
          <a:xfrm>
            <a:off x="519411" y="408695"/>
            <a:ext cx="10077557" cy="1734817"/>
          </a:xfrm>
        </p:spPr>
        <p:txBody>
          <a:bodyPr>
            <a:normAutofit/>
          </a:bodyPr>
          <a:lstStyle/>
          <a:p>
            <a:r>
              <a:rPr lang="el-GR" sz="2400" dirty="0"/>
              <a:t>Α: Ευχαρίστως…</a:t>
            </a:r>
            <a:r>
              <a:rPr lang="el-GR" sz="2400" dirty="0" err="1"/>
              <a:t>έλατε</a:t>
            </a:r>
            <a:r>
              <a:rPr lang="el-GR" sz="2400" dirty="0"/>
              <a:t> πάμε παιδιά…</a:t>
            </a:r>
            <a:br>
              <a:rPr lang="el-GR" sz="2400" dirty="0"/>
            </a:br>
            <a:r>
              <a:rPr kumimoji="0" lang="en-US" sz="24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A: "Gladly… come on</a:t>
            </a:r>
            <a:r>
              <a:rPr kumimoji="0" lang="el-GR" sz="24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 </a:t>
            </a:r>
            <a:r>
              <a:rPr kumimoji="0" lang="en-US" sz="2400" b="0" i="1" u="none" strike="noStrike" kern="100" cap="none" spc="0" normalizeH="0" baseline="0" noProof="0" dirty="0">
                <a:ln>
                  <a:noFill/>
                </a:ln>
                <a:solidFill>
                  <a:srgbClr val="9A3A3A"/>
                </a:solidFill>
                <a:effectLst/>
                <a:uLnTx/>
                <a:uFillTx/>
                <a:ea typeface="Aptos" panose="020B0004020202020204" pitchFamily="34" charset="0"/>
                <a:cs typeface="Times New Roman" panose="02020603050405020304" pitchFamily="18" charset="0"/>
              </a:rPr>
              <a:t>guys…”</a:t>
            </a:r>
            <a:br>
              <a:rPr kumimoji="0" lang="en-US" sz="2400" b="0" i="1" u="none" strike="noStrike" kern="100" cap="none" spc="0" normalizeH="0" baseline="0" noProof="0" dirty="0">
                <a:ln>
                  <a:noFill/>
                </a:ln>
                <a:solidFill>
                  <a:srgbClr val="FF0000"/>
                </a:solidFill>
                <a:effectLst/>
                <a:uLnTx/>
                <a:uFillTx/>
                <a:ea typeface="Aptos" panose="020B0004020202020204" pitchFamily="34" charset="0"/>
                <a:cs typeface="Times New Roman" panose="02020603050405020304" pitchFamily="18" charset="0"/>
              </a:rPr>
            </a:br>
            <a:endParaRPr lang="en-GR" sz="2400" dirty="0"/>
          </a:p>
        </p:txBody>
      </p:sp>
      <p:pic>
        <p:nvPicPr>
          <p:cNvPr id="4" name="Content Placeholder 6" descr="A drawing of a house&#10;&#10;Description automatically generated">
            <a:extLst>
              <a:ext uri="{FF2B5EF4-FFF2-40B4-BE49-F238E27FC236}">
                <a16:creationId xmlns:a16="http://schemas.microsoft.com/office/drawing/2014/main" id="{054275AA-B540-9314-C923-ED3538ED95BD}"/>
              </a:ext>
            </a:extLst>
          </p:cNvPr>
          <p:cNvPicPr>
            <a:picLocks noGrp="1" noChangeAspect="1"/>
          </p:cNvPicPr>
          <p:nvPr>
            <p:ph idx="1"/>
          </p:nvPr>
        </p:nvPicPr>
        <p:blipFill>
          <a:blip r:embed="rId2"/>
          <a:stretch>
            <a:fillRect/>
          </a:stretch>
        </p:blipFill>
        <p:spPr>
          <a:xfrm>
            <a:off x="921775" y="3874932"/>
            <a:ext cx="10006781" cy="2983068"/>
          </a:xfrm>
        </p:spPr>
      </p:pic>
      <p:pic>
        <p:nvPicPr>
          <p:cNvPr id="3" name="Εικόνα 2">
            <a:extLst>
              <a:ext uri="{FF2B5EF4-FFF2-40B4-BE49-F238E27FC236}">
                <a16:creationId xmlns:a16="http://schemas.microsoft.com/office/drawing/2014/main" id="{288F57AA-76E5-B0DC-11BB-6B00E41701B2}"/>
              </a:ext>
            </a:extLst>
          </p:cNvPr>
          <p:cNvPicPr>
            <a:picLocks noChangeAspect="1"/>
          </p:cNvPicPr>
          <p:nvPr/>
        </p:nvPicPr>
        <p:blipFill>
          <a:blip r:embed="rId3"/>
          <a:stretch>
            <a:fillRect/>
          </a:stretch>
        </p:blipFill>
        <p:spPr>
          <a:xfrm>
            <a:off x="921775" y="2800536"/>
            <a:ext cx="10583573" cy="4206605"/>
          </a:xfrm>
          <a:prstGeom prst="rect">
            <a:avLst/>
          </a:prstGeom>
        </p:spPr>
      </p:pic>
    </p:spTree>
    <p:extLst>
      <p:ext uri="{BB962C8B-B14F-4D97-AF65-F5344CB8AC3E}">
        <p14:creationId xmlns:p14="http://schemas.microsoft.com/office/powerpoint/2010/main" val="3998782641"/>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D0B0FA6-357A-BFAD-0A5D-EB2A8F975DE3}"/>
              </a:ext>
            </a:extLst>
          </p:cNvPr>
          <p:cNvSpPr>
            <a:spLocks noGrp="1"/>
          </p:cNvSpPr>
          <p:nvPr>
            <p:ph type="title"/>
          </p:nvPr>
        </p:nvSpPr>
        <p:spPr>
          <a:xfrm>
            <a:off x="936194" y="925073"/>
            <a:ext cx="4170906" cy="4359964"/>
          </a:xfrm>
        </p:spPr>
        <p:txBody>
          <a:bodyPr anchor="t">
            <a:normAutofit/>
          </a:bodyPr>
          <a:lstStyle/>
          <a:p>
            <a:pPr>
              <a:lnSpc>
                <a:spcPct val="90000"/>
              </a:lnSpc>
              <a:spcBef>
                <a:spcPts val="0"/>
              </a:spcBef>
              <a:spcAft>
                <a:spcPts val="800"/>
              </a:spcAft>
              <a:defRPr/>
            </a:pPr>
            <a:br>
              <a:rPr lang="el-GR" sz="2000" dirty="0"/>
            </a:br>
            <a:r>
              <a:rPr lang="el-GR" sz="2500" dirty="0"/>
              <a:t>Γ:</a:t>
            </a:r>
            <a:r>
              <a:rPr lang="en-US" sz="2500" dirty="0"/>
              <a:t> </a:t>
            </a:r>
            <a:r>
              <a:rPr lang="el-GR" sz="2500" dirty="0"/>
              <a:t>Πράξη 1, Σκηνή 2</a:t>
            </a:r>
            <a:br>
              <a:rPr lang="el-GR" sz="2500" dirty="0"/>
            </a:br>
            <a:r>
              <a:rPr lang="el-GR" sz="2000" b="1" i="1" kern="100" dirty="0">
                <a:effectLst/>
                <a:latin typeface="Times" pitchFamily="2" charset="0"/>
                <a:ea typeface="Calibri" panose="020F0502020204030204" pitchFamily="34" charset="0"/>
                <a:cs typeface="Times New Roman" panose="02020603050405020304" pitchFamily="18" charset="0"/>
              </a:rPr>
              <a:t>ΑΦΗΓΗΤΡΙΑ Γ</a:t>
            </a:r>
            <a:br>
              <a:rPr lang="el-GR" sz="2500" dirty="0"/>
            </a:br>
            <a:br>
              <a:rPr lang="en-US" sz="2500" dirty="0"/>
            </a:br>
            <a:r>
              <a:rPr lang="el-GR" sz="2500" dirty="0"/>
              <a:t>Ο </a:t>
            </a:r>
            <a:r>
              <a:rPr lang="el-GR" sz="2500" dirty="0" err="1"/>
              <a:t>Πετρούκιος</a:t>
            </a:r>
            <a:r>
              <a:rPr lang="el-GR" sz="2500" dirty="0"/>
              <a:t> (</a:t>
            </a:r>
            <a:r>
              <a:rPr lang="en-GB" sz="2500" dirty="0"/>
              <a:t>Petruchio) </a:t>
            </a:r>
            <a:r>
              <a:rPr lang="el-GR" sz="2500" dirty="0"/>
              <a:t>καταφθάνει στην </a:t>
            </a:r>
            <a:r>
              <a:rPr lang="el-GR" sz="2500" dirty="0" err="1"/>
              <a:t>Πάντοβα</a:t>
            </a:r>
            <a:r>
              <a:rPr lang="el-GR" sz="2500" dirty="0"/>
              <a:t> και αναζητά φίλους, δηλώνοντας τον σκοπό της επίσκεψής του.</a:t>
            </a:r>
            <a:br>
              <a:rPr lang="el-GR" sz="2500" dirty="0"/>
            </a:br>
            <a:endParaRPr lang="en-GR" sz="2500" dirty="0"/>
          </a:p>
        </p:txBody>
      </p:sp>
      <p:sp>
        <p:nvSpPr>
          <p:cNvPr id="34" name="Freeform: Shape 33">
            <a:extLst>
              <a:ext uri="{FF2B5EF4-FFF2-40B4-BE49-F238E27FC236}">
                <a16:creationId xmlns:a16="http://schemas.microsoft.com/office/drawing/2014/main" id="{3AB5BF24-836F-4A13-AAE6-3EEB92256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5870" y="-1272272"/>
            <a:ext cx="1349830" cy="3894372"/>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aphic 78">
            <a:extLst>
              <a:ext uri="{FF2B5EF4-FFF2-40B4-BE49-F238E27FC236}">
                <a16:creationId xmlns:a16="http://schemas.microsoft.com/office/drawing/2014/main" id="{AFA309B8-3551-4D00-8F72-F8224F39C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14577" y="1628048"/>
            <a:ext cx="972241" cy="45718"/>
            <a:chOff x="4886325" y="3371754"/>
            <a:chExt cx="2418492" cy="113728"/>
          </a:xfrm>
          <a:solidFill>
            <a:schemeClr val="accent1"/>
          </a:solidFill>
        </p:grpSpPr>
        <p:sp>
          <p:nvSpPr>
            <p:cNvPr id="37" name="Graphic 78">
              <a:extLst>
                <a:ext uri="{FF2B5EF4-FFF2-40B4-BE49-F238E27FC236}">
                  <a16:creationId xmlns:a16="http://schemas.microsoft.com/office/drawing/2014/main" id="{8C5ABE74-2784-4339-960F-DE0743356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8" name="Graphic 78">
              <a:extLst>
                <a:ext uri="{FF2B5EF4-FFF2-40B4-BE49-F238E27FC236}">
                  <a16:creationId xmlns:a16="http://schemas.microsoft.com/office/drawing/2014/main" id="{9B02DBFF-C7B0-4205-8D48-C39852D943B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9" name="Graphic 78">
                <a:extLst>
                  <a:ext uri="{FF2B5EF4-FFF2-40B4-BE49-F238E27FC236}">
                    <a16:creationId xmlns:a16="http://schemas.microsoft.com/office/drawing/2014/main" id="{0AE5FE2D-F4EC-428F-94E7-AAE776221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BA1B0A68-AF93-4CFA-A1EE-324301A9B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4F9EB863-21D4-401D-9E61-1D25B48C9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F3093249-66A1-4C01-B378-49E15A9AB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7" name="Content Placeholder 6">
            <a:extLst>
              <a:ext uri="{FF2B5EF4-FFF2-40B4-BE49-F238E27FC236}">
                <a16:creationId xmlns:a16="http://schemas.microsoft.com/office/drawing/2014/main" id="{44C257AF-F558-BAE7-C69A-6BD4901BF5E9}"/>
              </a:ext>
            </a:extLst>
          </p:cNvPr>
          <p:cNvSpPr>
            <a:spLocks noGrp="1"/>
          </p:cNvSpPr>
          <p:nvPr>
            <p:ph idx="1"/>
          </p:nvPr>
        </p:nvSpPr>
        <p:spPr>
          <a:xfrm>
            <a:off x="6043293" y="1179008"/>
            <a:ext cx="4454307" cy="3952992"/>
          </a:xfrm>
        </p:spPr>
        <p:txBody>
          <a:bodyPr>
            <a:normAutofit/>
          </a:bodyPr>
          <a:lstStyle/>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rPr>
              <a:t>Act 1, Scene 2</a:t>
            </a:r>
            <a:endParaRPr lang="en-US" sz="2500" i="1" kern="100" dirty="0">
              <a:solidFill>
                <a:srgbClr val="9A3A3A"/>
              </a:solidFill>
              <a:latin typeface="+mj-lt"/>
              <a:ea typeface="Aptos" panose="020B000402020202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buClrTx/>
              <a:buSzTx/>
              <a:buFont typeface="Arial" panose="020B0604020202020204" pitchFamily="34" charset="0"/>
              <a:buNone/>
              <a:tabLst/>
              <a:defRPr/>
            </a:pPr>
            <a:r>
              <a:rPr lang="en-US" i="1" kern="100" dirty="0">
                <a:solidFill>
                  <a:srgbClr val="9A3A3A"/>
                </a:solidFill>
                <a:latin typeface="+mj-lt"/>
                <a:cs typeface="Times New Roman" panose="02020603050405020304" pitchFamily="18" charset="0"/>
              </a:rPr>
              <a:t>Narrator C</a:t>
            </a:r>
          </a:p>
          <a:p>
            <a:pPr marL="0" marR="0" lvl="0" indent="0" defTabSz="914400" rtl="0" eaLnBrk="1" fontAlgn="auto" latinLnBrk="0" hangingPunct="1">
              <a:spcBef>
                <a:spcPts val="0"/>
              </a:spcBef>
              <a:spcAft>
                <a:spcPts val="800"/>
              </a:spcAft>
              <a:buClrTx/>
              <a:buSzTx/>
              <a:buFont typeface="Arial" panose="020B0604020202020204" pitchFamily="34" charset="0"/>
              <a:buNone/>
              <a:tabLst/>
              <a:defRPr/>
            </a:pPr>
            <a:br>
              <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rPr>
            </a:br>
            <a:r>
              <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rPr>
              <a:t>Petruchio arrives in Padua, looking for friends and announcing his intentions.</a:t>
            </a:r>
            <a:br>
              <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rPr>
            </a:br>
            <a:endPar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endParaRPr>
          </a:p>
        </p:txBody>
      </p:sp>
      <p:sp>
        <p:nvSpPr>
          <p:cNvPr id="44" name="Freeform: Shape 43">
            <a:extLst>
              <a:ext uri="{FF2B5EF4-FFF2-40B4-BE49-F238E27FC236}">
                <a16:creationId xmlns:a16="http://schemas.microsoft.com/office/drawing/2014/main" id="{01AB72E4-85FE-4925-94E8-F8DC756A0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6" name="Group 45">
            <a:extLst>
              <a:ext uri="{FF2B5EF4-FFF2-40B4-BE49-F238E27FC236}">
                <a16:creationId xmlns:a16="http://schemas.microsoft.com/office/drawing/2014/main" id="{2B5F2BAA-9430-49D4-AFB2-873C0C5B32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lumMod val="60000"/>
              <a:lumOff val="40000"/>
            </a:schemeClr>
          </a:solidFill>
        </p:grpSpPr>
        <p:sp>
          <p:nvSpPr>
            <p:cNvPr id="47" name="Freeform: Shape 46">
              <a:extLst>
                <a:ext uri="{FF2B5EF4-FFF2-40B4-BE49-F238E27FC236}">
                  <a16:creationId xmlns:a16="http://schemas.microsoft.com/office/drawing/2014/main" id="{934902B3-2AE0-4E5A-A88A-6F2E21C69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9207F540-3EC2-4C41-BB1C-64800269E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00680360-D392-4B29-AAE9-59D48E548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Graphic 12">
              <a:extLst>
                <a:ext uri="{FF2B5EF4-FFF2-40B4-BE49-F238E27FC236}">
                  <a16:creationId xmlns:a16="http://schemas.microsoft.com/office/drawing/2014/main" id="{9E693E54-E127-4A47-A6B4-2D6169CF3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AE27342A-086B-4F33-95AE-81BCA416D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3EEBDF54-E0D8-4010-A38F-616CF8255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E4438AD-CF0A-44D7-9B3E-5C010249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Medieval Song Village Consort [No Copyright Music]">
            <a:hlinkClick r:id="" action="ppaction://media"/>
            <a:extLst>
              <a:ext uri="{FF2B5EF4-FFF2-40B4-BE49-F238E27FC236}">
                <a16:creationId xmlns:a16="http://schemas.microsoft.com/office/drawing/2014/main" id="{2F6AD09E-7626-81E9-73AF-C2D246E503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9894" y="6157140"/>
            <a:ext cx="316723" cy="316723"/>
          </a:xfrm>
          <a:prstGeom prst="rect">
            <a:avLst/>
          </a:prstGeom>
        </p:spPr>
      </p:pic>
    </p:spTree>
    <p:extLst>
      <p:ext uri="{BB962C8B-B14F-4D97-AF65-F5344CB8AC3E}">
        <p14:creationId xmlns:p14="http://schemas.microsoft.com/office/powerpoint/2010/main" val="2373353432"/>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636"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69D7C8C-98D0-AF2C-C5E7-8A695DFE6AC9}"/>
              </a:ext>
            </a:extLst>
          </p:cNvPr>
          <p:cNvSpPr>
            <a:spLocks noGrp="1"/>
          </p:cNvSpPr>
          <p:nvPr>
            <p:ph type="title"/>
          </p:nvPr>
        </p:nvSpPr>
        <p:spPr>
          <a:xfrm>
            <a:off x="659526" y="637482"/>
            <a:ext cx="5512288" cy="5868500"/>
          </a:xfrm>
        </p:spPr>
        <p:txBody>
          <a:bodyPr anchor="t">
            <a:normAutofit/>
          </a:bodyPr>
          <a:lstStyle/>
          <a:p>
            <a:r>
              <a:rPr lang="el-GR" sz="2500" b="0" dirty="0" err="1">
                <a:solidFill>
                  <a:srgbClr val="222222"/>
                </a:solidFill>
                <a:effectLst/>
              </a:rPr>
              <a:t>Πετρούκιος</a:t>
            </a:r>
            <a:r>
              <a:rPr lang="el-GR" sz="2500" b="0" dirty="0">
                <a:solidFill>
                  <a:srgbClr val="222222"/>
                </a:solidFill>
                <a:effectLst/>
              </a:rPr>
              <a:t>: </a:t>
            </a:r>
            <a:br>
              <a:rPr lang="en-US" sz="2500" b="0" dirty="0">
                <a:solidFill>
                  <a:srgbClr val="222222"/>
                </a:solidFill>
                <a:effectLst/>
              </a:rPr>
            </a:br>
            <a:br>
              <a:rPr lang="en-US" sz="2500" b="0" dirty="0">
                <a:solidFill>
                  <a:srgbClr val="222222"/>
                </a:solidFill>
                <a:effectLst/>
              </a:rPr>
            </a:br>
            <a:r>
              <a:rPr lang="el-GR" sz="2500" b="0" dirty="0">
                <a:solidFill>
                  <a:srgbClr val="222222"/>
                </a:solidFill>
                <a:effectLst/>
              </a:rPr>
              <a:t>"Βερόνα, σε αποχαιρετώ για λίγο,</a:t>
            </a:r>
            <a:br>
              <a:rPr lang="el-GR" sz="2500" dirty="0"/>
            </a:br>
            <a:r>
              <a:rPr lang="el-GR" sz="2500" b="0" dirty="0">
                <a:solidFill>
                  <a:srgbClr val="222222"/>
                </a:solidFill>
                <a:effectLst/>
              </a:rPr>
              <a:t>για να δω τους φίλους μου στην </a:t>
            </a:r>
            <a:r>
              <a:rPr lang="el-GR" sz="2500" b="0" dirty="0" err="1">
                <a:solidFill>
                  <a:srgbClr val="222222"/>
                </a:solidFill>
                <a:effectLst/>
              </a:rPr>
              <a:t>Πάντοβα</a:t>
            </a:r>
            <a:r>
              <a:rPr lang="el-GR" sz="2500" b="0" dirty="0">
                <a:solidFill>
                  <a:srgbClr val="222222"/>
                </a:solidFill>
                <a:effectLst/>
              </a:rPr>
              <a:t>· αλλά πάνω απ' όλους,</a:t>
            </a:r>
            <a:br>
              <a:rPr lang="el-GR" sz="2500" dirty="0"/>
            </a:br>
            <a:r>
              <a:rPr lang="el-GR" sz="2500" b="0" dirty="0">
                <a:solidFill>
                  <a:srgbClr val="222222"/>
                </a:solidFill>
                <a:effectLst/>
              </a:rPr>
              <a:t>τον καλύτερο και πιστότερο φίλο μου,</a:t>
            </a:r>
            <a:r>
              <a:rPr lang="en-US" sz="2500" b="0" dirty="0">
                <a:solidFill>
                  <a:srgbClr val="222222"/>
                </a:solidFill>
                <a:effectLst/>
              </a:rPr>
              <a:t> </a:t>
            </a:r>
            <a:r>
              <a:rPr lang="el-GR" sz="2500" b="0" dirty="0">
                <a:solidFill>
                  <a:srgbClr val="222222"/>
                </a:solidFill>
                <a:effectLst/>
              </a:rPr>
              <a:t>τον </a:t>
            </a:r>
            <a:r>
              <a:rPr lang="el-GR" sz="2500" b="0" dirty="0" err="1">
                <a:solidFill>
                  <a:srgbClr val="222222"/>
                </a:solidFill>
                <a:effectLst/>
              </a:rPr>
              <a:t>Ορτένσιο</a:t>
            </a:r>
            <a:r>
              <a:rPr lang="el-GR" sz="2500" b="0" dirty="0">
                <a:solidFill>
                  <a:srgbClr val="222222"/>
                </a:solidFill>
                <a:effectLst/>
              </a:rPr>
              <a:t>· </a:t>
            </a:r>
            <a:br>
              <a:rPr lang="en-US" sz="2500" b="0" dirty="0">
                <a:solidFill>
                  <a:srgbClr val="222222"/>
                </a:solidFill>
                <a:effectLst/>
              </a:rPr>
            </a:br>
            <a:r>
              <a:rPr lang="el-GR" sz="2500" b="0" dirty="0">
                <a:solidFill>
                  <a:srgbClr val="222222"/>
                </a:solidFill>
                <a:effectLst/>
              </a:rPr>
              <a:t>και νομίζω πως αυτό είναι</a:t>
            </a:r>
            <a:br>
              <a:rPr lang="en-US" sz="2500" b="0" dirty="0">
                <a:solidFill>
                  <a:srgbClr val="222222"/>
                </a:solidFill>
                <a:effectLst/>
              </a:rPr>
            </a:br>
            <a:r>
              <a:rPr lang="el-GR" sz="2500" b="0" dirty="0">
                <a:solidFill>
                  <a:srgbClr val="222222"/>
                </a:solidFill>
                <a:effectLst/>
              </a:rPr>
              <a:t>το σπίτι του.</a:t>
            </a:r>
            <a:br>
              <a:rPr lang="el-GR" sz="2500" dirty="0"/>
            </a:br>
            <a:r>
              <a:rPr lang="el-GR" sz="2500" b="0" dirty="0">
                <a:solidFill>
                  <a:srgbClr val="222222"/>
                </a:solidFill>
                <a:effectLst/>
              </a:rPr>
              <a:t>Εδώ, </a:t>
            </a:r>
            <a:r>
              <a:rPr lang="el-GR" sz="2500" b="0" dirty="0" err="1">
                <a:solidFill>
                  <a:srgbClr val="222222"/>
                </a:solidFill>
                <a:effectLst/>
              </a:rPr>
              <a:t>Γκρούμιο</a:t>
            </a:r>
            <a:r>
              <a:rPr lang="el-GR" sz="2500" b="0" dirty="0">
                <a:solidFill>
                  <a:srgbClr val="222222"/>
                </a:solidFill>
                <a:effectLst/>
              </a:rPr>
              <a:t>· χτύπα, λέω."</a:t>
            </a:r>
            <a:endParaRPr lang="en-GR" sz="25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425A5924-47DD-A496-D1CF-80188F7D26CA}"/>
              </a:ext>
            </a:extLst>
          </p:cNvPr>
          <p:cNvSpPr>
            <a:spLocks noGrp="1"/>
          </p:cNvSpPr>
          <p:nvPr>
            <p:ph idx="1"/>
          </p:nvPr>
        </p:nvSpPr>
        <p:spPr>
          <a:xfrm>
            <a:off x="6366398" y="552282"/>
            <a:ext cx="5296786" cy="5357955"/>
          </a:xfrm>
        </p:spPr>
        <p:txBody>
          <a:bodyPr>
            <a:normAutofit/>
          </a:bodyPr>
          <a:lstStyle/>
          <a:p>
            <a:r>
              <a:rPr lang="en-GB" sz="2500" i="1" dirty="0">
                <a:solidFill>
                  <a:srgbClr val="9A3A3A"/>
                </a:solidFill>
                <a:latin typeface="+mj-lt"/>
                <a:ea typeface="+mj-ea"/>
                <a:cs typeface="+mj-cs"/>
              </a:rPr>
              <a:t>Petruchio:</a:t>
            </a:r>
            <a:br>
              <a:rPr lang="en-GB" sz="2500" i="1" dirty="0">
                <a:solidFill>
                  <a:srgbClr val="9A3A3A"/>
                </a:solidFill>
                <a:latin typeface="+mj-lt"/>
                <a:ea typeface="+mj-ea"/>
                <a:cs typeface="+mj-cs"/>
              </a:rPr>
            </a:br>
            <a:br>
              <a:rPr lang="en-GB" sz="2500" i="1" dirty="0">
                <a:solidFill>
                  <a:srgbClr val="9A3A3A"/>
                </a:solidFill>
                <a:latin typeface="+mj-lt"/>
                <a:ea typeface="+mj-ea"/>
                <a:cs typeface="+mj-cs"/>
              </a:rPr>
            </a:br>
            <a:r>
              <a:rPr lang="en-GB" sz="2500" i="1" dirty="0">
                <a:solidFill>
                  <a:srgbClr val="9A3A3A"/>
                </a:solidFill>
                <a:latin typeface="+mj-lt"/>
                <a:ea typeface="+mj-ea"/>
                <a:cs typeface="+mj-cs"/>
              </a:rPr>
              <a:t>“Verona, for a while I take my leave,</a:t>
            </a:r>
            <a:br>
              <a:rPr lang="en-GB" sz="2500" i="1" dirty="0">
                <a:solidFill>
                  <a:srgbClr val="9A3A3A"/>
                </a:solidFill>
                <a:latin typeface="+mj-lt"/>
                <a:ea typeface="+mj-ea"/>
                <a:cs typeface="+mj-cs"/>
              </a:rPr>
            </a:br>
            <a:r>
              <a:rPr lang="en-GB" sz="2500" i="1" dirty="0">
                <a:solidFill>
                  <a:srgbClr val="9A3A3A"/>
                </a:solidFill>
                <a:latin typeface="+mj-lt"/>
                <a:ea typeface="+mj-ea"/>
                <a:cs typeface="+mj-cs"/>
              </a:rPr>
              <a:t>To see my friends in Padua; but of all</a:t>
            </a:r>
            <a:br>
              <a:rPr lang="en-GB" sz="2500" i="1" dirty="0">
                <a:solidFill>
                  <a:srgbClr val="9A3A3A"/>
                </a:solidFill>
                <a:latin typeface="+mj-lt"/>
                <a:ea typeface="+mj-ea"/>
                <a:cs typeface="+mj-cs"/>
              </a:rPr>
            </a:br>
            <a:r>
              <a:rPr lang="en-GB" sz="2500" i="1" dirty="0">
                <a:solidFill>
                  <a:srgbClr val="9A3A3A"/>
                </a:solidFill>
                <a:latin typeface="+mj-lt"/>
                <a:ea typeface="+mj-ea"/>
                <a:cs typeface="+mj-cs"/>
              </a:rPr>
              <a:t>My best beloved and approved friend,</a:t>
            </a:r>
            <a:br>
              <a:rPr lang="en-GB" sz="2500" i="1" dirty="0">
                <a:solidFill>
                  <a:srgbClr val="9A3A3A"/>
                </a:solidFill>
                <a:latin typeface="+mj-lt"/>
                <a:ea typeface="+mj-ea"/>
                <a:cs typeface="+mj-cs"/>
              </a:rPr>
            </a:br>
            <a:r>
              <a:rPr lang="en-GB" sz="2500" i="1" dirty="0" err="1">
                <a:solidFill>
                  <a:srgbClr val="9A3A3A"/>
                </a:solidFill>
                <a:latin typeface="+mj-lt"/>
                <a:ea typeface="+mj-ea"/>
                <a:cs typeface="+mj-cs"/>
              </a:rPr>
              <a:t>Hortensio</a:t>
            </a:r>
            <a:r>
              <a:rPr lang="en-GB" sz="2500" i="1" dirty="0">
                <a:solidFill>
                  <a:srgbClr val="9A3A3A"/>
                </a:solidFill>
                <a:latin typeface="+mj-lt"/>
                <a:ea typeface="+mj-ea"/>
                <a:cs typeface="+mj-cs"/>
              </a:rPr>
              <a:t>; and I </a:t>
            </a:r>
            <a:r>
              <a:rPr lang="en-GB" sz="2500" i="1" dirty="0" err="1">
                <a:solidFill>
                  <a:srgbClr val="9A3A3A"/>
                </a:solidFill>
                <a:latin typeface="+mj-lt"/>
                <a:ea typeface="+mj-ea"/>
                <a:cs typeface="+mj-cs"/>
              </a:rPr>
              <a:t>trow</a:t>
            </a:r>
            <a:r>
              <a:rPr lang="en-GB" sz="2500" i="1" dirty="0">
                <a:solidFill>
                  <a:srgbClr val="9A3A3A"/>
                </a:solidFill>
                <a:latin typeface="+mj-lt"/>
                <a:ea typeface="+mj-ea"/>
                <a:cs typeface="+mj-cs"/>
              </a:rPr>
              <a:t> this is his house.</a:t>
            </a:r>
            <a:br>
              <a:rPr lang="en-GB" sz="2500" i="1" dirty="0">
                <a:solidFill>
                  <a:srgbClr val="9A3A3A"/>
                </a:solidFill>
                <a:latin typeface="+mj-lt"/>
                <a:ea typeface="+mj-ea"/>
                <a:cs typeface="+mj-cs"/>
              </a:rPr>
            </a:br>
            <a:r>
              <a:rPr lang="en-GB" sz="2500" i="1" dirty="0">
                <a:solidFill>
                  <a:srgbClr val="9A3A3A"/>
                </a:solidFill>
                <a:latin typeface="+mj-lt"/>
                <a:ea typeface="+mj-ea"/>
                <a:cs typeface="+mj-cs"/>
              </a:rPr>
              <a:t>Here, sirrah </a:t>
            </a:r>
            <a:r>
              <a:rPr lang="en-GB" sz="2500" i="1" dirty="0" err="1">
                <a:solidFill>
                  <a:srgbClr val="9A3A3A"/>
                </a:solidFill>
                <a:latin typeface="+mj-lt"/>
                <a:ea typeface="+mj-ea"/>
                <a:cs typeface="+mj-cs"/>
              </a:rPr>
              <a:t>Grumio</a:t>
            </a:r>
            <a:r>
              <a:rPr lang="en-GB" sz="2500" i="1" dirty="0">
                <a:solidFill>
                  <a:srgbClr val="9A3A3A"/>
                </a:solidFill>
                <a:latin typeface="+mj-lt"/>
                <a:ea typeface="+mj-ea"/>
                <a:cs typeface="+mj-cs"/>
              </a:rPr>
              <a:t>; knock, I say.”</a:t>
            </a:r>
            <a:endParaRPr lang="en-GR" sz="2500" i="1" dirty="0">
              <a:solidFill>
                <a:srgbClr val="9A3A3A"/>
              </a:solidFill>
              <a:latin typeface="+mj-lt"/>
              <a:ea typeface="+mj-ea"/>
              <a:cs typeface="+mj-cs"/>
            </a:endParaRPr>
          </a:p>
        </p:txBody>
      </p:sp>
    </p:spTree>
    <p:extLst>
      <p:ext uri="{BB962C8B-B14F-4D97-AF65-F5344CB8AC3E}">
        <p14:creationId xmlns:p14="http://schemas.microsoft.com/office/powerpoint/2010/main" val="3623974782"/>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168B064-FA66-7B16-CC2E-6AB6CCF68057}"/>
              </a:ext>
            </a:extLst>
          </p:cNvPr>
          <p:cNvSpPr>
            <a:spLocks noGrp="1"/>
          </p:cNvSpPr>
          <p:nvPr>
            <p:ph type="title"/>
          </p:nvPr>
        </p:nvSpPr>
        <p:spPr>
          <a:xfrm>
            <a:off x="667570" y="1186527"/>
            <a:ext cx="5512288" cy="3926561"/>
          </a:xfrm>
        </p:spPr>
        <p:txBody>
          <a:bodyPr anchor="t">
            <a:normAutofit/>
          </a:bodyPr>
          <a:lstStyle/>
          <a:p>
            <a:pPr>
              <a:lnSpc>
                <a:spcPct val="90000"/>
              </a:lnSpc>
            </a:pPr>
            <a:r>
              <a:rPr lang="el-GR" sz="2500" dirty="0">
                <a:effectLst/>
              </a:rPr>
              <a:t>Πράξη 1, Σκηνή 2</a:t>
            </a:r>
            <a:br>
              <a:rPr lang="el-GR" sz="2500" dirty="0">
                <a:effectLst/>
              </a:rPr>
            </a:br>
            <a:r>
              <a:rPr lang="el-GR" sz="2000" b="1" i="1" kern="100" dirty="0">
                <a:effectLst/>
                <a:latin typeface="Times" pitchFamily="2" charset="0"/>
                <a:ea typeface="Calibri" panose="020F0502020204030204" pitchFamily="34" charset="0"/>
                <a:cs typeface="Times New Roman" panose="02020603050405020304" pitchFamily="18" charset="0"/>
              </a:rPr>
              <a:t>ΑΦΗΓΗΤΡΙΑ Γ</a:t>
            </a:r>
            <a:br>
              <a:rPr lang="en-US" sz="2000" b="1" i="1" kern="100" dirty="0">
                <a:effectLst/>
                <a:latin typeface="Times" pitchFamily="2" charset="0"/>
                <a:ea typeface="Calibri" panose="020F0502020204030204" pitchFamily="34" charset="0"/>
                <a:cs typeface="Times New Roman" panose="02020603050405020304" pitchFamily="18" charset="0"/>
              </a:rPr>
            </a:br>
            <a:br>
              <a:rPr lang="el-GR" sz="2500" dirty="0">
                <a:effectLst/>
              </a:rPr>
            </a:br>
            <a:r>
              <a:rPr lang="el-GR" sz="2500" dirty="0">
                <a:effectLst/>
              </a:rPr>
              <a:t>Ο </a:t>
            </a:r>
            <a:r>
              <a:rPr lang="el-GR" sz="2500" dirty="0" err="1">
                <a:effectLst/>
              </a:rPr>
              <a:t>Ορτένσιος</a:t>
            </a:r>
            <a:r>
              <a:rPr lang="el-GR" sz="2500" dirty="0">
                <a:effectLst/>
              </a:rPr>
              <a:t> (</a:t>
            </a:r>
            <a:r>
              <a:rPr lang="en-GB" sz="2500" dirty="0" err="1">
                <a:effectLst/>
              </a:rPr>
              <a:t>Hortensio</a:t>
            </a:r>
            <a:r>
              <a:rPr lang="en-GB" sz="2500" dirty="0">
                <a:effectLst/>
              </a:rPr>
              <a:t>) </a:t>
            </a:r>
            <a:r>
              <a:rPr lang="el-GR" sz="2500" dirty="0">
                <a:effectLst/>
              </a:rPr>
              <a:t>ρωτ</a:t>
            </a:r>
            <a:r>
              <a:rPr lang="en-US" sz="2500" dirty="0">
                <a:effectLst/>
              </a:rPr>
              <a:t>ά</a:t>
            </a:r>
            <a:r>
              <a:rPr lang="el-GR" sz="2500" dirty="0">
                <a:effectLst/>
              </a:rPr>
              <a:t>ει</a:t>
            </a:r>
            <a:br>
              <a:rPr lang="en-US" sz="2500" dirty="0">
                <a:effectLst/>
              </a:rPr>
            </a:br>
            <a:r>
              <a:rPr lang="el-GR" sz="2500" dirty="0">
                <a:effectLst/>
              </a:rPr>
              <a:t>το </a:t>
            </a:r>
            <a:r>
              <a:rPr lang="el-GR" sz="2500" dirty="0"/>
              <a:t>φ</a:t>
            </a:r>
            <a:r>
              <a:rPr lang="el-GR" sz="2500" dirty="0">
                <a:effectLst/>
              </a:rPr>
              <a:t>ίλο του τον </a:t>
            </a:r>
            <a:r>
              <a:rPr lang="el-GR" sz="2500" dirty="0" err="1">
                <a:effectLst/>
              </a:rPr>
              <a:t>Πετρούκιο</a:t>
            </a:r>
            <a:r>
              <a:rPr lang="el-GR" sz="2500" dirty="0">
                <a:effectLst/>
              </a:rPr>
              <a:t> ποιος καλός άνεμος</a:t>
            </a:r>
            <a:r>
              <a:rPr lang="en-US" sz="2500" dirty="0">
                <a:effectLst/>
              </a:rPr>
              <a:t> </a:t>
            </a:r>
            <a:r>
              <a:rPr lang="el-GR" sz="2500" dirty="0">
                <a:effectLst/>
              </a:rPr>
              <a:t>τον φέρνει</a:t>
            </a:r>
            <a:br>
              <a:rPr lang="en-US" sz="2500" dirty="0">
                <a:effectLst/>
              </a:rPr>
            </a:br>
            <a:r>
              <a:rPr lang="el-GR" sz="2500" dirty="0">
                <a:effectLst/>
              </a:rPr>
              <a:t>στην </a:t>
            </a:r>
            <a:r>
              <a:rPr lang="el-GR" sz="2500" dirty="0" err="1">
                <a:effectLst/>
              </a:rPr>
              <a:t>Πάντοβα</a:t>
            </a:r>
            <a:r>
              <a:rPr lang="el-GR" sz="2500" dirty="0">
                <a:effectLst/>
              </a:rPr>
              <a:t>.</a:t>
            </a:r>
            <a:br>
              <a:rPr lang="el-GR" sz="2500" b="0" dirty="0">
                <a:effectLst/>
              </a:rPr>
            </a:br>
            <a:br>
              <a:rPr lang="el-GR" sz="2500" b="0" dirty="0">
                <a:effectLst/>
              </a:rPr>
            </a:br>
            <a:endParaRPr lang="en-GR" sz="2500" dirty="0"/>
          </a:p>
        </p:txBody>
      </p:sp>
      <p:grpSp>
        <p:nvGrpSpPr>
          <p:cNvPr id="34"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 name="Content Placeholder 3">
            <a:extLst>
              <a:ext uri="{FF2B5EF4-FFF2-40B4-BE49-F238E27FC236}">
                <a16:creationId xmlns:a16="http://schemas.microsoft.com/office/drawing/2014/main" id="{8DA1A6D0-0ED5-A99F-E52E-19F086ABD8D6}"/>
              </a:ext>
            </a:extLst>
          </p:cNvPr>
          <p:cNvSpPr>
            <a:spLocks noGrp="1"/>
          </p:cNvSpPr>
          <p:nvPr>
            <p:ph idx="1"/>
          </p:nvPr>
        </p:nvSpPr>
        <p:spPr>
          <a:xfrm>
            <a:off x="6513408" y="1108385"/>
            <a:ext cx="4159233" cy="3498273"/>
          </a:xfrm>
        </p:spPr>
        <p:txBody>
          <a:bodyPr>
            <a:normAutofit/>
          </a:bodyPr>
          <a:lstStyle/>
          <a:p>
            <a:pPr>
              <a:lnSpc>
                <a:spcPct val="107000"/>
              </a:lnSpc>
              <a:spcBef>
                <a:spcPts val="0"/>
              </a:spcBef>
              <a:spcAft>
                <a:spcPts val="800"/>
              </a:spcAft>
              <a:defRPr/>
            </a:pPr>
            <a:r>
              <a:rPr kumimoji="0" lang="en-US"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rPr>
              <a:t>Act 1, Scene 2</a:t>
            </a:r>
            <a:br>
              <a:rPr lang="en-US" sz="2500" i="1" kern="100" noProof="0" dirty="0">
                <a:solidFill>
                  <a:srgbClr val="9A3A3A"/>
                </a:solidFill>
                <a:latin typeface="+mj-lt"/>
                <a:ea typeface="Aptos" panose="020B0004020202020204" pitchFamily="34" charset="0"/>
                <a:cs typeface="Times New Roman" panose="02020603050405020304" pitchFamily="18" charset="0"/>
              </a:rPr>
            </a:br>
            <a:r>
              <a:rPr lang="en-US" i="1" kern="100" dirty="0">
                <a:solidFill>
                  <a:srgbClr val="9A3A3A"/>
                </a:solidFill>
                <a:latin typeface="+mj-lt"/>
                <a:cs typeface="Times New Roman" panose="02020603050405020304" pitchFamily="18" charset="0"/>
              </a:rPr>
              <a:t>Narrator C</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br>
              <a:rPr lang="en-US" sz="2500" i="1" kern="100" noProof="0" dirty="0">
                <a:solidFill>
                  <a:srgbClr val="9A3A3A"/>
                </a:solidFill>
                <a:latin typeface="+mj-lt"/>
                <a:ea typeface="Aptos" panose="020B0004020202020204" pitchFamily="34" charset="0"/>
                <a:cs typeface="Times New Roman" panose="02020603050405020304" pitchFamily="18" charset="0"/>
              </a:rPr>
            </a:br>
            <a:r>
              <a:rPr kumimoji="0" lang="en-US" sz="2500" b="0" i="1" u="none" strike="noStrike" kern="100" cap="none" spc="0" normalizeH="0" baseline="0" noProof="0" dirty="0" err="1">
                <a:ln>
                  <a:noFill/>
                </a:ln>
                <a:solidFill>
                  <a:srgbClr val="9A3A3A"/>
                </a:solidFill>
                <a:effectLst/>
                <a:uLnTx/>
                <a:uFillTx/>
                <a:latin typeface="+mj-lt"/>
                <a:ea typeface="Aptos" panose="020B0004020202020204" pitchFamily="34" charset="0"/>
                <a:cs typeface="Times New Roman" panose="02020603050405020304" pitchFamily="18" charset="0"/>
              </a:rPr>
              <a:t>Hortensio</a:t>
            </a:r>
            <a:r>
              <a:rPr lang="en-US" sz="2500" i="1" kern="100" dirty="0">
                <a:solidFill>
                  <a:srgbClr val="9A3A3A"/>
                </a:solidFill>
                <a:latin typeface="+mj-lt"/>
                <a:ea typeface="Aptos" panose="020B0004020202020204" pitchFamily="34" charset="0"/>
                <a:cs typeface="Times New Roman" panose="02020603050405020304" pitchFamily="18" charset="0"/>
              </a:rPr>
              <a:t> asks his friend, Petruchio, what favorable wind brings him to Padua</a:t>
            </a:r>
            <a:endParaRPr kumimoji="0" lang="el-GR" sz="2500" b="0" i="1" u="none" strike="noStrike" kern="100" cap="none" spc="0" normalizeH="0" baseline="0" noProof="0" dirty="0">
              <a:ln>
                <a:noFill/>
              </a:ln>
              <a:solidFill>
                <a:srgbClr val="9A3A3A"/>
              </a:solidFill>
              <a:effectLst/>
              <a:uLnTx/>
              <a:uFillTx/>
              <a:latin typeface="+mj-lt"/>
              <a:ea typeface="Aptos" panose="020B0004020202020204" pitchFamily="34" charset="0"/>
              <a:cs typeface="Times New Roman" panose="02020603050405020304" pitchFamily="18" charset="0"/>
            </a:endParaRPr>
          </a:p>
          <a:p>
            <a:endParaRPr lang="en-GR" dirty="0"/>
          </a:p>
        </p:txBody>
      </p:sp>
      <p:sp>
        <p:nvSpPr>
          <p:cNvPr id="42" name="Freeform: Shape 41">
            <a:extLst>
              <a:ext uri="{FF2B5EF4-FFF2-40B4-BE49-F238E27FC236}">
                <a16:creationId xmlns:a16="http://schemas.microsoft.com/office/drawing/2014/main" id="{808D4A0C-A317-468C-ABC7-9713599D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100515"/>
            <a:ext cx="5486401" cy="175748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66D15788-48EC-465C-BB15-0E2B97EE0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364" y="4799663"/>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25CD05F5-33B9-4797-9B70-3606E7518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77568428-5E56-452D-92CF-4FEBA58E0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ADF9CDED-1081-4C5D-B9D8-E4FFA1F2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3CC9677D-E092-475D-8E7E-C43C89DDA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5AC9D903-294F-42DE-B314-62EA405CB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C6A8352-AF17-4A33-BC11-6D8E09184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427F3A2-6126-4803-9D2F-46C1F5F2B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3163710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A05A44D-0638-35E6-E158-DB565E689CCD}"/>
              </a:ext>
            </a:extLst>
          </p:cNvPr>
          <p:cNvSpPr>
            <a:spLocks noGrp="1"/>
          </p:cNvSpPr>
          <p:nvPr>
            <p:ph type="title"/>
          </p:nvPr>
        </p:nvSpPr>
        <p:spPr>
          <a:xfrm>
            <a:off x="877798" y="929516"/>
            <a:ext cx="5136045" cy="5735748"/>
          </a:xfrm>
        </p:spPr>
        <p:txBody>
          <a:bodyPr anchor="t">
            <a:normAutofit/>
          </a:bodyPr>
          <a:lstStyle/>
          <a:p>
            <a:r>
              <a:rPr lang="en-US" i="0" dirty="0">
                <a:solidFill>
                  <a:srgbClr val="222222"/>
                </a:solidFill>
                <a:latin typeface="Arial" panose="020B0604020202020204" pitchFamily="34" charset="0"/>
              </a:rPr>
              <a:t> </a:t>
            </a:r>
            <a:r>
              <a:rPr lang="el-GR" sz="2500" dirty="0" err="1">
                <a:solidFill>
                  <a:srgbClr val="222222"/>
                </a:solidFill>
              </a:rPr>
              <a:t>Ορτένσιο</a:t>
            </a:r>
            <a:r>
              <a:rPr lang="el-GR" sz="2500" dirty="0">
                <a:solidFill>
                  <a:srgbClr val="222222"/>
                </a:solidFill>
              </a:rPr>
              <a:t>:</a:t>
            </a:r>
            <a:br>
              <a:rPr lang="en-US" sz="2500" dirty="0">
                <a:solidFill>
                  <a:srgbClr val="222222"/>
                </a:solidFill>
              </a:rPr>
            </a:br>
            <a:br>
              <a:rPr lang="el-GR" sz="2500" dirty="0">
                <a:solidFill>
                  <a:srgbClr val="222222"/>
                </a:solidFill>
              </a:rPr>
            </a:br>
            <a:r>
              <a:rPr lang="el-GR" sz="2500" dirty="0">
                <a:solidFill>
                  <a:srgbClr val="222222"/>
                </a:solidFill>
              </a:rPr>
              <a:t>«…Και πες μου τώρα, φίλε μου, ποιος καλός αέρας σ’ έφερε δω στην </a:t>
            </a:r>
            <a:r>
              <a:rPr lang="el-GR" sz="2500" dirty="0" err="1">
                <a:solidFill>
                  <a:srgbClr val="222222"/>
                </a:solidFill>
              </a:rPr>
              <a:t>Πάντοβα</a:t>
            </a:r>
            <a:r>
              <a:rPr lang="el-GR" sz="2500" dirty="0">
                <a:solidFill>
                  <a:srgbClr val="222222"/>
                </a:solidFill>
              </a:rPr>
              <a:t> απ’ την παλιά Βερόνα;»</a:t>
            </a:r>
            <a:endParaRPr lang="en-GR" sz="2500" dirty="0"/>
          </a:p>
        </p:txBody>
      </p:sp>
      <p:grpSp>
        <p:nvGrpSpPr>
          <p:cNvPr id="10"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1"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2"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3"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86C3CFC6-5E1E-5EEA-ACAA-534E8B86E242}"/>
              </a:ext>
            </a:extLst>
          </p:cNvPr>
          <p:cNvSpPr>
            <a:spLocks noGrp="1"/>
          </p:cNvSpPr>
          <p:nvPr>
            <p:ph idx="1"/>
          </p:nvPr>
        </p:nvSpPr>
        <p:spPr>
          <a:xfrm>
            <a:off x="6450346" y="976100"/>
            <a:ext cx="4159233" cy="5241392"/>
          </a:xfrm>
        </p:spPr>
        <p:txBody>
          <a:bodyPr>
            <a:normAutofit/>
          </a:bodyPr>
          <a:lstStyle/>
          <a:p>
            <a:r>
              <a:rPr lang="en-GB" sz="2500" i="1" dirty="0" err="1">
                <a:solidFill>
                  <a:srgbClr val="9A3A3A"/>
                </a:solidFill>
                <a:latin typeface="+mj-lt"/>
                <a:ea typeface="+mj-ea"/>
                <a:cs typeface="+mj-cs"/>
              </a:rPr>
              <a:t>Hortensio</a:t>
            </a:r>
            <a:r>
              <a:rPr lang="en-GB" sz="2500" i="1" dirty="0">
                <a:solidFill>
                  <a:srgbClr val="9A3A3A"/>
                </a:solidFill>
                <a:latin typeface="+mj-lt"/>
                <a:ea typeface="+mj-ea"/>
                <a:cs typeface="+mj-cs"/>
              </a:rPr>
              <a:t>:</a:t>
            </a:r>
            <a:br>
              <a:rPr lang="en-US" sz="2500" i="1" dirty="0">
                <a:solidFill>
                  <a:srgbClr val="9A3A3A"/>
                </a:solidFill>
                <a:latin typeface="+mj-lt"/>
                <a:ea typeface="+mj-ea"/>
                <a:cs typeface="+mj-cs"/>
              </a:rPr>
            </a:br>
            <a:br>
              <a:rPr lang="en-US" sz="2500" i="1" dirty="0">
                <a:solidFill>
                  <a:srgbClr val="9A3A3A"/>
                </a:solidFill>
                <a:latin typeface="+mj-lt"/>
                <a:ea typeface="+mj-ea"/>
                <a:cs typeface="+mj-cs"/>
              </a:rPr>
            </a:br>
            <a:r>
              <a:rPr lang="en-GB" sz="2500" i="1" dirty="0">
                <a:solidFill>
                  <a:srgbClr val="9A3A3A"/>
                </a:solidFill>
                <a:latin typeface="+mj-lt"/>
                <a:ea typeface="+mj-ea"/>
                <a:cs typeface="+mj-cs"/>
              </a:rPr>
              <a:t>“.</a:t>
            </a:r>
            <a:r>
              <a:rPr lang="el-GR" sz="2500" i="1" dirty="0">
                <a:solidFill>
                  <a:srgbClr val="9A3A3A"/>
                </a:solidFill>
                <a:latin typeface="+mj-lt"/>
                <a:ea typeface="+mj-ea"/>
                <a:cs typeface="+mj-cs"/>
              </a:rPr>
              <a:t>..</a:t>
            </a:r>
            <a:r>
              <a:rPr lang="en-US" sz="2500" i="1" dirty="0">
                <a:solidFill>
                  <a:srgbClr val="9A3A3A"/>
                </a:solidFill>
                <a:latin typeface="+mj-lt"/>
                <a:ea typeface="+mj-ea"/>
                <a:cs typeface="+mj-cs"/>
              </a:rPr>
              <a:t>And tell me now, sweet </a:t>
            </a:r>
            <a:r>
              <a:rPr lang="en-US" sz="2500" i="1" dirty="0" err="1">
                <a:solidFill>
                  <a:srgbClr val="9A3A3A"/>
                </a:solidFill>
                <a:latin typeface="+mj-lt"/>
                <a:ea typeface="+mj-ea"/>
                <a:cs typeface="+mj-cs"/>
              </a:rPr>
              <a:t>friend,what</a:t>
            </a:r>
            <a:r>
              <a:rPr lang="en-US" sz="2500" i="1" dirty="0">
                <a:solidFill>
                  <a:srgbClr val="9A3A3A"/>
                </a:solidFill>
                <a:latin typeface="+mj-lt"/>
                <a:ea typeface="+mj-ea"/>
                <a:cs typeface="+mj-cs"/>
              </a:rPr>
              <a:t> happy gale blows you toy Padua here from old Verona?</a:t>
            </a:r>
            <a:r>
              <a:rPr lang="en-GB" sz="2500" i="1" dirty="0">
                <a:solidFill>
                  <a:srgbClr val="9A3A3A"/>
                </a:solidFill>
                <a:latin typeface="+mj-lt"/>
                <a:ea typeface="+mj-ea"/>
                <a:cs typeface="+mj-cs"/>
              </a:rPr>
              <a:t>”</a:t>
            </a:r>
          </a:p>
          <a:p>
            <a:br>
              <a:rPr lang="en-GB" dirty="0"/>
            </a:br>
            <a:endParaRPr lang="en-GR" dirty="0"/>
          </a:p>
        </p:txBody>
      </p:sp>
      <p:sp>
        <p:nvSpPr>
          <p:cNvPr id="18" name="Freeform: Shape 17">
            <a:extLst>
              <a:ext uri="{FF2B5EF4-FFF2-40B4-BE49-F238E27FC236}">
                <a16:creationId xmlns:a16="http://schemas.microsoft.com/office/drawing/2014/main" id="{808D4A0C-A317-468C-ABC7-9713599D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100515"/>
            <a:ext cx="5486401" cy="175748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66D15788-48EC-465C-BB15-0E2B97EE0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364" y="4799663"/>
            <a:ext cx="886141" cy="802496"/>
            <a:chOff x="10948005" y="3272152"/>
            <a:chExt cx="868640" cy="786648"/>
          </a:xfrm>
          <a:solidFill>
            <a:schemeClr val="accent1"/>
          </a:solidFill>
        </p:grpSpPr>
        <p:sp>
          <p:nvSpPr>
            <p:cNvPr id="21" name="Freeform: Shape 20">
              <a:extLst>
                <a:ext uri="{FF2B5EF4-FFF2-40B4-BE49-F238E27FC236}">
                  <a16:creationId xmlns:a16="http://schemas.microsoft.com/office/drawing/2014/main" id="{25CD05F5-33B9-4797-9B70-3606E7518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77568428-5E56-452D-92CF-4FEBA58E0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ADF9CDED-1081-4C5D-B9D8-E4FFA1F2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3CC9677D-E092-475D-8E7E-C43C89DDA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AC9D903-294F-42DE-B314-62EA405CB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BC6A8352-AF17-4A33-BC11-6D8E09184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427F3A2-6126-4803-9D2F-46C1F5F2B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4239831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EC24-9723-FB04-3A8F-CC9F7D394141}"/>
              </a:ext>
            </a:extLst>
          </p:cNvPr>
          <p:cNvSpPr>
            <a:spLocks noGrp="1"/>
          </p:cNvSpPr>
          <p:nvPr>
            <p:ph type="title"/>
          </p:nvPr>
        </p:nvSpPr>
        <p:spPr>
          <a:xfrm>
            <a:off x="525717" y="359454"/>
            <a:ext cx="10077557" cy="1821690"/>
          </a:xfrm>
        </p:spPr>
        <p:txBody>
          <a:bodyPr>
            <a:normAutofit/>
          </a:bodyPr>
          <a:lstStyle/>
          <a:p>
            <a:r>
              <a:rPr lang="el-GR" sz="2500" dirty="0"/>
              <a:t>Πετρο</a:t>
            </a:r>
            <a:r>
              <a:rPr lang="en-GR" sz="2500" dirty="0"/>
              <a:t>ύ</a:t>
            </a:r>
            <a:r>
              <a:rPr lang="el-GR" sz="2500" dirty="0" err="1"/>
              <a:t>κιος</a:t>
            </a:r>
            <a:r>
              <a:rPr lang="el-GR" sz="2500" dirty="0"/>
              <a:t>:</a:t>
            </a:r>
            <a:br>
              <a:rPr lang="el-GR" sz="2500" dirty="0"/>
            </a:br>
            <a:r>
              <a:rPr lang="el-GR" sz="2500" dirty="0"/>
              <a:t>«…Εν ολίγοις, σινιόρ </a:t>
            </a:r>
            <a:r>
              <a:rPr lang="el-GR" sz="2500" dirty="0" err="1"/>
              <a:t>Ορτένσιε</a:t>
            </a:r>
            <a:r>
              <a:rPr lang="el-GR" sz="2500" dirty="0"/>
              <a:t>, έτσι </a:t>
            </a:r>
            <a:r>
              <a:rPr lang="el-GR" sz="2500" dirty="0" err="1"/>
              <a:t>είν</a:t>
            </a:r>
            <a:r>
              <a:rPr lang="el-GR" sz="2500" dirty="0"/>
              <a:t>’ η δουλειά με μένα: ο Αντώνιος, ο πατέρας μου, αναπαύτηκε, κι εγώ ρίχτηκα στην περιπέτεια, μήπως και βρω γυναίκα και προκόψω όσο μπορώ…»</a:t>
            </a:r>
            <a:endParaRPr lang="en-GR" sz="2500" dirty="0"/>
          </a:p>
        </p:txBody>
      </p:sp>
      <p:sp>
        <p:nvSpPr>
          <p:cNvPr id="3" name="Content Placeholder 2">
            <a:extLst>
              <a:ext uri="{FF2B5EF4-FFF2-40B4-BE49-F238E27FC236}">
                <a16:creationId xmlns:a16="http://schemas.microsoft.com/office/drawing/2014/main" id="{5900810F-C669-BC88-796A-A2495EAE18DE}"/>
              </a:ext>
            </a:extLst>
          </p:cNvPr>
          <p:cNvSpPr>
            <a:spLocks noGrp="1"/>
          </p:cNvSpPr>
          <p:nvPr>
            <p:ph idx="1"/>
          </p:nvPr>
        </p:nvSpPr>
        <p:spPr>
          <a:xfrm>
            <a:off x="525716" y="2653337"/>
            <a:ext cx="10077557" cy="2568204"/>
          </a:xfrm>
        </p:spPr>
        <p:txBody>
          <a:bodyPr>
            <a:normAutofit/>
          </a:bodyPr>
          <a:lstStyle/>
          <a:p>
            <a:r>
              <a:rPr lang="en-GR" sz="2500" i="1" dirty="0">
                <a:solidFill>
                  <a:srgbClr val="9A3A3A"/>
                </a:solidFill>
                <a:latin typeface="+mj-lt"/>
              </a:rPr>
              <a:t>Petruchio </a:t>
            </a:r>
            <a:r>
              <a:rPr lang="el-GR" sz="2500" i="1" dirty="0">
                <a:solidFill>
                  <a:srgbClr val="9A3A3A"/>
                </a:solidFill>
                <a:latin typeface="+mj-lt"/>
              </a:rPr>
              <a:t>:</a:t>
            </a:r>
          </a:p>
          <a:p>
            <a:r>
              <a:rPr lang="en-US" sz="2500" i="1" dirty="0">
                <a:solidFill>
                  <a:srgbClr val="9A3A3A"/>
                </a:solidFill>
                <a:latin typeface="+mj-lt"/>
              </a:rPr>
              <a:t>“ …But in a few, Signior </a:t>
            </a:r>
            <a:r>
              <a:rPr lang="en-US" sz="2500" i="1" dirty="0" err="1">
                <a:solidFill>
                  <a:srgbClr val="9A3A3A"/>
                </a:solidFill>
                <a:latin typeface="+mj-lt"/>
              </a:rPr>
              <a:t>Hortensio,thus</a:t>
            </a:r>
            <a:r>
              <a:rPr lang="en-US" sz="2500" i="1" dirty="0">
                <a:solidFill>
                  <a:srgbClr val="9A3A3A"/>
                </a:solidFill>
                <a:latin typeface="+mj-lt"/>
              </a:rPr>
              <a:t> it stands with me</a:t>
            </a:r>
            <a:r>
              <a:rPr lang="el-GR" sz="2500" i="1" dirty="0">
                <a:solidFill>
                  <a:srgbClr val="9A3A3A"/>
                </a:solidFill>
                <a:latin typeface="+mj-lt"/>
              </a:rPr>
              <a:t>:</a:t>
            </a:r>
            <a:r>
              <a:rPr lang="en-US" sz="2500" i="1" dirty="0">
                <a:solidFill>
                  <a:srgbClr val="9A3A3A"/>
                </a:solidFill>
                <a:latin typeface="+mj-lt"/>
              </a:rPr>
              <a:t>Antonio, my </a:t>
            </a:r>
            <a:r>
              <a:rPr lang="en-US" sz="2500" i="1" dirty="0" err="1">
                <a:solidFill>
                  <a:srgbClr val="9A3A3A"/>
                </a:solidFill>
                <a:latin typeface="+mj-lt"/>
              </a:rPr>
              <a:t>father,is</a:t>
            </a:r>
            <a:r>
              <a:rPr lang="en-US" sz="2500" i="1" dirty="0">
                <a:solidFill>
                  <a:srgbClr val="9A3A3A"/>
                </a:solidFill>
                <a:latin typeface="+mj-lt"/>
              </a:rPr>
              <a:t> </a:t>
            </a:r>
            <a:r>
              <a:rPr lang="en-US" sz="2500" i="1" dirty="0" err="1">
                <a:solidFill>
                  <a:srgbClr val="9A3A3A"/>
                </a:solidFill>
                <a:latin typeface="+mj-lt"/>
              </a:rPr>
              <a:t>decease’d</a:t>
            </a:r>
            <a:br>
              <a:rPr lang="en-US" sz="2500" i="1" dirty="0">
                <a:solidFill>
                  <a:srgbClr val="9A3A3A"/>
                </a:solidFill>
                <a:latin typeface="+mj-lt"/>
              </a:rPr>
            </a:br>
            <a:r>
              <a:rPr lang="en-US" sz="2500" i="1" dirty="0">
                <a:solidFill>
                  <a:srgbClr val="9A3A3A"/>
                </a:solidFill>
                <a:latin typeface="+mj-lt"/>
              </a:rPr>
              <a:t>And I have thrust  myself into this maze,</a:t>
            </a:r>
            <a:br>
              <a:rPr lang="en-US" sz="2500" i="1" dirty="0">
                <a:solidFill>
                  <a:srgbClr val="9A3A3A"/>
                </a:solidFill>
                <a:latin typeface="+mj-lt"/>
              </a:rPr>
            </a:br>
            <a:r>
              <a:rPr lang="en-US" sz="2500" i="1" dirty="0">
                <a:solidFill>
                  <a:srgbClr val="9A3A3A"/>
                </a:solidFill>
                <a:latin typeface="+mj-lt"/>
              </a:rPr>
              <a:t>Haply to </a:t>
            </a:r>
            <a:r>
              <a:rPr lang="en-US" sz="2500" i="1" dirty="0" err="1">
                <a:solidFill>
                  <a:srgbClr val="9A3A3A"/>
                </a:solidFill>
                <a:latin typeface="+mj-lt"/>
              </a:rPr>
              <a:t>wiveand</a:t>
            </a:r>
            <a:r>
              <a:rPr lang="en-US" sz="2500" i="1" dirty="0">
                <a:solidFill>
                  <a:srgbClr val="9A3A3A"/>
                </a:solidFill>
                <a:latin typeface="+mj-lt"/>
              </a:rPr>
              <a:t> thrive aw best I may</a:t>
            </a:r>
            <a:r>
              <a:rPr lang="el-GR" sz="2500" i="1" dirty="0">
                <a:solidFill>
                  <a:srgbClr val="9A3A3A"/>
                </a:solidFill>
                <a:latin typeface="+mj-lt"/>
              </a:rPr>
              <a:t>;…</a:t>
            </a:r>
            <a:r>
              <a:rPr lang="en-US" sz="2500" i="1" dirty="0">
                <a:solidFill>
                  <a:srgbClr val="9A3A3A"/>
                </a:solidFill>
                <a:latin typeface="+mj-lt"/>
              </a:rPr>
              <a:t>”</a:t>
            </a:r>
            <a:endParaRPr lang="en-GR" sz="2500" i="1" dirty="0">
              <a:solidFill>
                <a:srgbClr val="9A3A3A"/>
              </a:solidFill>
              <a:latin typeface="+mj-lt"/>
            </a:endParaRPr>
          </a:p>
        </p:txBody>
      </p:sp>
    </p:spTree>
    <p:extLst>
      <p:ext uri="{BB962C8B-B14F-4D97-AF65-F5344CB8AC3E}">
        <p14:creationId xmlns:p14="http://schemas.microsoft.com/office/powerpoint/2010/main" val="38610462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B32F-A121-0C5C-39CC-ADA1981DD741}"/>
              </a:ext>
            </a:extLst>
          </p:cNvPr>
          <p:cNvSpPr>
            <a:spLocks noGrp="1"/>
          </p:cNvSpPr>
          <p:nvPr>
            <p:ph type="title"/>
          </p:nvPr>
        </p:nvSpPr>
        <p:spPr>
          <a:xfrm>
            <a:off x="525717" y="158151"/>
            <a:ext cx="10077557" cy="6409764"/>
          </a:xfrm>
        </p:spPr>
        <p:txBody>
          <a:bodyPr>
            <a:normAutofit fontScale="90000"/>
          </a:bodyPr>
          <a:lstStyle/>
          <a:p>
            <a:r>
              <a:rPr lang="en-GR" sz="2600" dirty="0"/>
              <a:t>…</a:t>
            </a:r>
            <a:br>
              <a:rPr lang="en-GR" sz="2600" dirty="0"/>
            </a:br>
            <a:r>
              <a:rPr lang="el-GR" sz="2600" dirty="0"/>
              <a:t>Ορτ</a:t>
            </a:r>
            <a:r>
              <a:rPr lang="en-GR" sz="2600" dirty="0"/>
              <a:t>έ</a:t>
            </a:r>
            <a:r>
              <a:rPr lang="el-GR" sz="2600" dirty="0" err="1"/>
              <a:t>νσιος</a:t>
            </a:r>
            <a:r>
              <a:rPr lang="el-GR" sz="2600" dirty="0"/>
              <a:t>:</a:t>
            </a:r>
            <a:br>
              <a:rPr lang="el-GR" sz="2600" dirty="0"/>
            </a:br>
            <a:r>
              <a:rPr lang="el-GR" sz="2600" dirty="0"/>
              <a:t>«…Μπορώ, </a:t>
            </a:r>
            <a:r>
              <a:rPr lang="el-GR" sz="2600" dirty="0" err="1"/>
              <a:t>Πετρούκιε</a:t>
            </a:r>
            <a:r>
              <a:rPr lang="el-GR" sz="2600" dirty="0"/>
              <a:t>, να σου βρω εγώ γυναίκα</a:t>
            </a:r>
            <a:br>
              <a:rPr lang="el-GR" sz="2600" dirty="0"/>
            </a:br>
            <a:r>
              <a:rPr lang="el-GR" sz="2600" dirty="0"/>
              <a:t>πλούσια, νέα κι όμορφη, κι αναθρεμμένη, όπως ταιριάζει σε μια αρχοντοπούλα: μα ‘χει ένα ελάττωμα – που αυτό πολύ την ελαττώνει – είναι ανυπόφορα στριμμένη, στρίγγλα, πεισματάρα, πάνω από κάθε μέτρο… πατέρας της είναι ο Μπατίστας ο </a:t>
            </a:r>
            <a:r>
              <a:rPr lang="el-GR" sz="2600" dirty="0" err="1"/>
              <a:t>Μινόλας</a:t>
            </a:r>
            <a:r>
              <a:rPr lang="el-GR" sz="2600" dirty="0"/>
              <a:t>, ένας καλόκαρδος, πολιτισμένος άρχοντας. Αυτή τη λένε Κατερίνα </a:t>
            </a:r>
            <a:r>
              <a:rPr lang="el-GR" sz="2600" dirty="0" err="1"/>
              <a:t>Μινόλα</a:t>
            </a:r>
            <a:r>
              <a:rPr lang="el-GR" sz="2600" dirty="0"/>
              <a:t>, περίφημη</a:t>
            </a:r>
            <a:br>
              <a:rPr lang="en-US" sz="2600" dirty="0"/>
            </a:br>
            <a:r>
              <a:rPr lang="el-GR" sz="2600" dirty="0"/>
              <a:t>στην Πάδοβα για την κακιά της γλώσσα»</a:t>
            </a:r>
            <a:br>
              <a:rPr lang="el-GR" sz="2600" dirty="0"/>
            </a:br>
            <a:br>
              <a:rPr lang="en-US" sz="2600" dirty="0"/>
            </a:br>
            <a:r>
              <a:rPr lang="en-US" sz="2600" dirty="0" err="1">
                <a:solidFill>
                  <a:srgbClr val="9A3A3A"/>
                </a:solidFill>
              </a:rPr>
              <a:t>Hortensio</a:t>
            </a:r>
            <a:r>
              <a:rPr lang="el-GR" sz="2600" dirty="0">
                <a:solidFill>
                  <a:srgbClr val="9A3A3A"/>
                </a:solidFill>
              </a:rPr>
              <a:t>:</a:t>
            </a:r>
            <a:br>
              <a:rPr lang="el-GR" sz="2600" dirty="0">
                <a:solidFill>
                  <a:srgbClr val="9A3A3A"/>
                </a:solidFill>
              </a:rPr>
            </a:br>
            <a:r>
              <a:rPr lang="en-US" sz="2600" dirty="0">
                <a:solidFill>
                  <a:srgbClr val="9A3A3A"/>
                </a:solidFill>
              </a:rPr>
              <a:t>”  I can, Petruchio, help thee to a wife. With wealth </a:t>
            </a:r>
            <a:r>
              <a:rPr lang="en-US" sz="2600" dirty="0" err="1">
                <a:solidFill>
                  <a:srgbClr val="9A3A3A"/>
                </a:solidFill>
              </a:rPr>
              <a:t>enouph</a:t>
            </a:r>
            <a:r>
              <a:rPr lang="en-US" sz="2600" dirty="0">
                <a:solidFill>
                  <a:srgbClr val="9A3A3A"/>
                </a:solidFill>
              </a:rPr>
              <a:t>, and young and beauteous</a:t>
            </a:r>
            <a:r>
              <a:rPr lang="el-GR" sz="2600" dirty="0">
                <a:solidFill>
                  <a:srgbClr val="9A3A3A"/>
                </a:solidFill>
              </a:rPr>
              <a:t>;</a:t>
            </a:r>
            <a:r>
              <a:rPr lang="en-US" sz="2600" dirty="0">
                <a:solidFill>
                  <a:srgbClr val="9A3A3A"/>
                </a:solidFill>
              </a:rPr>
              <a:t>brought up as best becomes a gentlewoman</a:t>
            </a:r>
            <a:r>
              <a:rPr lang="el-GR" sz="2600" dirty="0">
                <a:solidFill>
                  <a:srgbClr val="9A3A3A"/>
                </a:solidFill>
              </a:rPr>
              <a:t>: </a:t>
            </a:r>
            <a:r>
              <a:rPr lang="en-US" sz="2600" dirty="0">
                <a:solidFill>
                  <a:srgbClr val="9A3A3A"/>
                </a:solidFill>
              </a:rPr>
              <a:t>her only fault, -and that is faults </a:t>
            </a:r>
            <a:r>
              <a:rPr lang="en-US" sz="2600" dirty="0" err="1">
                <a:solidFill>
                  <a:srgbClr val="9A3A3A"/>
                </a:solidFill>
              </a:rPr>
              <a:t>enouph</a:t>
            </a:r>
            <a:r>
              <a:rPr lang="en-US" sz="2600" dirty="0">
                <a:solidFill>
                  <a:srgbClr val="9A3A3A"/>
                </a:solidFill>
              </a:rPr>
              <a:t>,- Is, that she is intolerable curst, and shrewd and froward, so beyond all </a:t>
            </a:r>
            <a:r>
              <a:rPr lang="en-US" sz="2600" dirty="0" err="1">
                <a:solidFill>
                  <a:srgbClr val="9A3A3A"/>
                </a:solidFill>
              </a:rPr>
              <a:t>mesure</a:t>
            </a:r>
            <a:r>
              <a:rPr lang="en-US" sz="2600" dirty="0">
                <a:solidFill>
                  <a:srgbClr val="9A3A3A"/>
                </a:solidFill>
              </a:rPr>
              <a:t>….her father</a:t>
            </a:r>
            <a:br>
              <a:rPr lang="en-US" sz="2600" dirty="0">
                <a:solidFill>
                  <a:srgbClr val="9A3A3A"/>
                </a:solidFill>
              </a:rPr>
            </a:br>
            <a:r>
              <a:rPr lang="en-US" sz="2600" dirty="0">
                <a:solidFill>
                  <a:srgbClr val="9A3A3A"/>
                </a:solidFill>
              </a:rPr>
              <a:t>is Batista </a:t>
            </a:r>
            <a:r>
              <a:rPr lang="en-US" sz="2600" dirty="0" err="1">
                <a:solidFill>
                  <a:srgbClr val="9A3A3A"/>
                </a:solidFill>
              </a:rPr>
              <a:t>Minola</a:t>
            </a:r>
            <a:r>
              <a:rPr lang="en-US" sz="2600" dirty="0">
                <a:solidFill>
                  <a:srgbClr val="9A3A3A"/>
                </a:solidFill>
              </a:rPr>
              <a:t>, an affable and courteous gentleman</a:t>
            </a:r>
            <a:r>
              <a:rPr lang="el-GR" sz="2600" dirty="0">
                <a:solidFill>
                  <a:srgbClr val="9A3A3A"/>
                </a:solidFill>
              </a:rPr>
              <a:t>;</a:t>
            </a:r>
            <a:r>
              <a:rPr lang="en-US" sz="2600" dirty="0">
                <a:solidFill>
                  <a:srgbClr val="9A3A3A"/>
                </a:solidFill>
              </a:rPr>
              <a:t>Her name</a:t>
            </a:r>
            <a:br>
              <a:rPr lang="en-US" sz="2600" dirty="0">
                <a:solidFill>
                  <a:srgbClr val="9A3A3A"/>
                </a:solidFill>
              </a:rPr>
            </a:br>
            <a:r>
              <a:rPr lang="en-US" sz="2600" dirty="0">
                <a:solidFill>
                  <a:srgbClr val="9A3A3A"/>
                </a:solidFill>
              </a:rPr>
              <a:t>is Katherina </a:t>
            </a:r>
            <a:r>
              <a:rPr lang="en-US" sz="2600" dirty="0" err="1">
                <a:solidFill>
                  <a:srgbClr val="9A3A3A"/>
                </a:solidFill>
              </a:rPr>
              <a:t>Minola</a:t>
            </a:r>
            <a:r>
              <a:rPr lang="en-US" sz="2600" dirty="0">
                <a:solidFill>
                  <a:srgbClr val="9A3A3A"/>
                </a:solidFill>
              </a:rPr>
              <a:t>, </a:t>
            </a:r>
            <a:r>
              <a:rPr lang="en-US" sz="2600" dirty="0" err="1">
                <a:solidFill>
                  <a:srgbClr val="9A3A3A"/>
                </a:solidFill>
              </a:rPr>
              <a:t>renown’d</a:t>
            </a:r>
            <a:r>
              <a:rPr lang="en-US" sz="2600" dirty="0">
                <a:solidFill>
                  <a:srgbClr val="9A3A3A"/>
                </a:solidFill>
              </a:rPr>
              <a:t> in Padua for her scolding tongue”</a:t>
            </a:r>
            <a:br>
              <a:rPr lang="el-GR" sz="2600" dirty="0">
                <a:solidFill>
                  <a:srgbClr val="9A3A3A"/>
                </a:solidFill>
              </a:rPr>
            </a:br>
            <a:endParaRPr lang="en-GR" sz="2600" dirty="0">
              <a:solidFill>
                <a:srgbClr val="9A3A3A"/>
              </a:solidFill>
            </a:endParaRPr>
          </a:p>
        </p:txBody>
      </p:sp>
    </p:spTree>
    <p:extLst>
      <p:ext uri="{BB962C8B-B14F-4D97-AF65-F5344CB8AC3E}">
        <p14:creationId xmlns:p14="http://schemas.microsoft.com/office/powerpoint/2010/main" val="562480591"/>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9A8229B-5E39-AB82-C8B7-E75A5F4F82A0}"/>
              </a:ext>
            </a:extLst>
          </p:cNvPr>
          <p:cNvSpPr>
            <a:spLocks noGrp="1"/>
          </p:cNvSpPr>
          <p:nvPr>
            <p:ph type="title"/>
          </p:nvPr>
        </p:nvSpPr>
        <p:spPr>
          <a:xfrm>
            <a:off x="890464" y="838662"/>
            <a:ext cx="5307523" cy="5423494"/>
          </a:xfrm>
        </p:spPr>
        <p:txBody>
          <a:bodyPr anchor="t">
            <a:normAutofit/>
          </a:bodyPr>
          <a:lstStyle/>
          <a:p>
            <a:r>
              <a:rPr lang="el-GR" sz="2500" b="1" dirty="0">
                <a:solidFill>
                  <a:srgbClr val="222222"/>
                </a:solidFill>
                <a:effectLst/>
              </a:rPr>
              <a:t>Πράξη 4, Σκηνή 1</a:t>
            </a:r>
            <a:br>
              <a:rPr lang="el-GR" sz="2500" b="1" dirty="0">
                <a:solidFill>
                  <a:srgbClr val="222222"/>
                </a:solidFill>
                <a:effectLst/>
              </a:rPr>
            </a:br>
            <a:r>
              <a:rPr lang="el-GR" sz="2000" b="1" i="1" kern="100" dirty="0">
                <a:effectLst/>
                <a:latin typeface="Times" pitchFamily="2" charset="0"/>
                <a:ea typeface="Calibri" panose="020F0502020204030204" pitchFamily="34" charset="0"/>
                <a:cs typeface="Times New Roman" panose="02020603050405020304" pitchFamily="18" charset="0"/>
              </a:rPr>
              <a:t>ΑΦΗΓΗΤΡΙΑ Γ</a:t>
            </a:r>
            <a:br>
              <a:rPr lang="el-GR" sz="2800" b="1" i="1" kern="100" dirty="0">
                <a:effectLst/>
                <a:latin typeface="Times" pitchFamily="2" charset="0"/>
                <a:ea typeface="Calibri" panose="020F0502020204030204" pitchFamily="34" charset="0"/>
                <a:cs typeface="Times New Roman" panose="02020603050405020304" pitchFamily="18" charset="0"/>
              </a:rPr>
            </a:br>
            <a:br>
              <a:rPr lang="el-GR" sz="2500" b="1" dirty="0">
                <a:solidFill>
                  <a:srgbClr val="222222"/>
                </a:solidFill>
                <a:effectLst/>
              </a:rPr>
            </a:br>
            <a:r>
              <a:rPr lang="el-GR" sz="2500" b="0" dirty="0">
                <a:solidFill>
                  <a:srgbClr val="222222"/>
                </a:solidFill>
                <a:effectLst/>
              </a:rPr>
              <a:t>Ο </a:t>
            </a:r>
            <a:r>
              <a:rPr lang="el-GR" sz="2500" b="1" dirty="0" err="1">
                <a:solidFill>
                  <a:srgbClr val="222222"/>
                </a:solidFill>
                <a:effectLst/>
              </a:rPr>
              <a:t>Πετρούκιος</a:t>
            </a:r>
            <a:r>
              <a:rPr lang="el-GR" sz="2500" b="0" dirty="0">
                <a:solidFill>
                  <a:srgbClr val="222222"/>
                </a:solidFill>
                <a:effectLst/>
              </a:rPr>
              <a:t> αργότερα </a:t>
            </a:r>
            <a:r>
              <a:rPr lang="en-GB" sz="2500" b="0" dirty="0">
                <a:solidFill>
                  <a:srgbClr val="222222"/>
                </a:solidFill>
                <a:effectLst/>
              </a:rPr>
              <a:t> </a:t>
            </a:r>
            <a:r>
              <a:rPr lang="el-GR" sz="2500" b="0" dirty="0" err="1">
                <a:solidFill>
                  <a:srgbClr val="222222"/>
                </a:solidFill>
                <a:effectLst/>
              </a:rPr>
              <a:t>αποφασ</a:t>
            </a:r>
            <a:r>
              <a:rPr lang="en-US" sz="2500" b="0" dirty="0" err="1">
                <a:solidFill>
                  <a:srgbClr val="222222"/>
                </a:solidFill>
                <a:effectLst/>
              </a:rPr>
              <a:t>ί</a:t>
            </a:r>
            <a:r>
              <a:rPr lang="el-GR" sz="2500" dirty="0">
                <a:solidFill>
                  <a:srgbClr val="222222"/>
                </a:solidFill>
              </a:rPr>
              <a:t>ζει </a:t>
            </a:r>
            <a:r>
              <a:rPr lang="el-GR" sz="2500" b="0" dirty="0">
                <a:solidFill>
                  <a:srgbClr val="222222"/>
                </a:solidFill>
                <a:effectLst/>
              </a:rPr>
              <a:t>να γνωρίσει και</a:t>
            </a:r>
            <a:br>
              <a:rPr lang="en-US" sz="2500" b="0" dirty="0">
                <a:solidFill>
                  <a:srgbClr val="222222"/>
                </a:solidFill>
                <a:effectLst/>
              </a:rPr>
            </a:br>
            <a:r>
              <a:rPr lang="el-GR" sz="2500" b="0" dirty="0">
                <a:solidFill>
                  <a:srgbClr val="222222"/>
                </a:solidFill>
                <a:effectLst/>
              </a:rPr>
              <a:t>να «ημερώσει» την Κατερίνα, χρησιμοποιώντας μεθόδους</a:t>
            </a:r>
            <a:br>
              <a:rPr lang="en-US" sz="2500" b="0" dirty="0">
                <a:solidFill>
                  <a:srgbClr val="222222"/>
                </a:solidFill>
                <a:effectLst/>
              </a:rPr>
            </a:br>
            <a:r>
              <a:rPr lang="el-GR" sz="2500" b="0" dirty="0">
                <a:solidFill>
                  <a:srgbClr val="222222"/>
                </a:solidFill>
                <a:effectLst/>
              </a:rPr>
              <a:t>που την εξαντλούν, αποστερώντας της φαγητό</a:t>
            </a:r>
            <a:br>
              <a:rPr lang="en-US" sz="2500" b="0" dirty="0">
                <a:solidFill>
                  <a:srgbClr val="222222"/>
                </a:solidFill>
                <a:effectLst/>
              </a:rPr>
            </a:br>
            <a:r>
              <a:rPr lang="el-GR" sz="2500" b="0" dirty="0">
                <a:solidFill>
                  <a:srgbClr val="222222"/>
                </a:solidFill>
                <a:effectLst/>
              </a:rPr>
              <a:t>και ύπνο.</a:t>
            </a:r>
            <a:br>
              <a:rPr lang="el-GR" sz="2500" b="0" i="0" dirty="0">
                <a:solidFill>
                  <a:srgbClr val="222222"/>
                </a:solidFill>
                <a:effectLst/>
                <a:latin typeface="Arial" panose="020B0604020202020204" pitchFamily="34" charset="0"/>
              </a:rPr>
            </a:br>
            <a:endParaRPr lang="en-GR" sz="25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26FEB356-22BA-AFA9-234E-D54F0C1618E0}"/>
              </a:ext>
            </a:extLst>
          </p:cNvPr>
          <p:cNvSpPr>
            <a:spLocks noGrp="1"/>
          </p:cNvSpPr>
          <p:nvPr>
            <p:ph idx="1"/>
          </p:nvPr>
        </p:nvSpPr>
        <p:spPr>
          <a:xfrm>
            <a:off x="6416225" y="732724"/>
            <a:ext cx="4159233" cy="4849802"/>
          </a:xfrm>
        </p:spPr>
        <p:txBody>
          <a:bodyPr>
            <a:normAutofit/>
          </a:bodyPr>
          <a:lstStyle/>
          <a:p>
            <a:r>
              <a:rPr lang="en-US" sz="2500" i="1" kern="100" dirty="0">
                <a:solidFill>
                  <a:srgbClr val="9A3A3A"/>
                </a:solidFill>
                <a:effectLst/>
                <a:latin typeface="+mj-lt"/>
                <a:ea typeface="Aptos" panose="020B0004020202020204" pitchFamily="34" charset="0"/>
                <a:cs typeface="Times New Roman" panose="02020603050405020304" pitchFamily="18" charset="0"/>
              </a:rPr>
              <a:t>Act 4, Scene 1</a:t>
            </a:r>
            <a:br>
              <a:rPr lang="en-US" sz="2500" i="1" kern="100" dirty="0">
                <a:solidFill>
                  <a:srgbClr val="9A3A3A"/>
                </a:solidFill>
                <a:effectLst/>
                <a:latin typeface="+mj-lt"/>
                <a:ea typeface="Aptos" panose="020B0004020202020204" pitchFamily="34" charset="0"/>
                <a:cs typeface="Times New Roman" panose="02020603050405020304" pitchFamily="18" charset="0"/>
              </a:rPr>
            </a:br>
            <a:r>
              <a:rPr lang="en-US" i="1" kern="100" dirty="0">
                <a:solidFill>
                  <a:srgbClr val="9A3A3A"/>
                </a:solidFill>
                <a:latin typeface="+mj-lt"/>
                <a:cs typeface="Times New Roman" panose="02020603050405020304" pitchFamily="18" charset="0"/>
              </a:rPr>
              <a:t>Narrator C</a:t>
            </a:r>
          </a:p>
          <a:p>
            <a:br>
              <a:rPr lang="en-US" sz="2500" i="1" kern="100" dirty="0">
                <a:solidFill>
                  <a:srgbClr val="9A3A3A"/>
                </a:solidFill>
                <a:effectLst/>
                <a:latin typeface="+mj-lt"/>
                <a:ea typeface="Aptos" panose="020B0004020202020204" pitchFamily="34" charset="0"/>
                <a:cs typeface="Times New Roman" panose="02020603050405020304" pitchFamily="18" charset="0"/>
              </a:rPr>
            </a:br>
            <a:r>
              <a:rPr lang="en-US" sz="2500" i="1" kern="100" dirty="0">
                <a:solidFill>
                  <a:srgbClr val="9A3A3A"/>
                </a:solidFill>
                <a:effectLst/>
                <a:latin typeface="+mj-lt"/>
                <a:ea typeface="Aptos" panose="020B0004020202020204" pitchFamily="34" charset="0"/>
                <a:cs typeface="Times New Roman" panose="02020603050405020304" pitchFamily="18" charset="0"/>
              </a:rPr>
              <a:t>Petruchio, later on </a:t>
            </a:r>
            <a:r>
              <a:rPr lang="en-US" sz="2500" i="1" kern="100" dirty="0">
                <a:solidFill>
                  <a:srgbClr val="9A3A3A"/>
                </a:solidFill>
                <a:latin typeface="+mj-lt"/>
                <a:ea typeface="Aptos" panose="020B0004020202020204" pitchFamily="34" charset="0"/>
                <a:cs typeface="Times New Roman" panose="02020603050405020304" pitchFamily="18" charset="0"/>
              </a:rPr>
              <a:t>decides to meet and </a:t>
            </a:r>
            <a:r>
              <a:rPr lang="en-US" sz="2500" i="1" kern="100" dirty="0">
                <a:solidFill>
                  <a:srgbClr val="9A3A3A"/>
                </a:solidFill>
                <a:effectLst/>
                <a:latin typeface="+mj-lt"/>
                <a:ea typeface="Aptos" panose="020B0004020202020204" pitchFamily="34" charset="0"/>
                <a:cs typeface="Times New Roman" panose="02020603050405020304" pitchFamily="18" charset="0"/>
              </a:rPr>
              <a:t>‘tame’ Katherina, using methods that exhaust her, depriving her of food and sleep.</a:t>
            </a:r>
            <a:endParaRPr lang="en-GR" sz="2500" i="1" dirty="0">
              <a:solidFill>
                <a:srgbClr val="9A3A3A"/>
              </a:solidFill>
              <a:latin typeface="+mj-lt"/>
            </a:endParaRPr>
          </a:p>
        </p:txBody>
      </p:sp>
    </p:spTree>
    <p:extLst>
      <p:ext uri="{BB962C8B-B14F-4D97-AF65-F5344CB8AC3E}">
        <p14:creationId xmlns:p14="http://schemas.microsoft.com/office/powerpoint/2010/main" val="2312703208"/>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BA6D-BA9A-94D8-D517-8BC1543682BC}"/>
              </a:ext>
            </a:extLst>
          </p:cNvPr>
          <p:cNvSpPr>
            <a:spLocks noGrp="1"/>
          </p:cNvSpPr>
          <p:nvPr>
            <p:ph type="title"/>
          </p:nvPr>
        </p:nvSpPr>
        <p:spPr>
          <a:xfrm>
            <a:off x="525717" y="667250"/>
            <a:ext cx="10077557" cy="1325563"/>
          </a:xfrm>
        </p:spPr>
        <p:txBody>
          <a:bodyPr>
            <a:normAutofit/>
          </a:bodyPr>
          <a:lstStyle/>
          <a:p>
            <a:r>
              <a:rPr lang="el-GR" sz="2800" dirty="0"/>
              <a:t>Μαθήτρια: Σοβαρολογούμε τώρα;</a:t>
            </a:r>
            <a:br>
              <a:rPr lang="en-US" sz="2800" dirty="0"/>
            </a:br>
            <a:r>
              <a:rPr lang="el-GR" sz="2800" dirty="0"/>
              <a:t>Τι ακούνε τα αυτάκια μου;</a:t>
            </a:r>
            <a:endParaRPr lang="en-GR" sz="2800" dirty="0"/>
          </a:p>
        </p:txBody>
      </p:sp>
      <p:sp>
        <p:nvSpPr>
          <p:cNvPr id="3" name="Content Placeholder 2">
            <a:extLst>
              <a:ext uri="{FF2B5EF4-FFF2-40B4-BE49-F238E27FC236}">
                <a16:creationId xmlns:a16="http://schemas.microsoft.com/office/drawing/2014/main" id="{15FCF94F-28C9-9A94-C32C-16B2D52322BA}"/>
              </a:ext>
            </a:extLst>
          </p:cNvPr>
          <p:cNvSpPr>
            <a:spLocks noGrp="1"/>
          </p:cNvSpPr>
          <p:nvPr>
            <p:ph idx="1"/>
          </p:nvPr>
        </p:nvSpPr>
        <p:spPr>
          <a:xfrm>
            <a:off x="525717" y="2600754"/>
            <a:ext cx="10077557" cy="1258645"/>
          </a:xfrm>
        </p:spPr>
        <p:txBody>
          <a:bodyPr>
            <a:normAutofit/>
          </a:bodyPr>
          <a:lstStyle/>
          <a:p>
            <a:r>
              <a:rPr lang="en-US" sz="2800" i="1" kern="100" dirty="0">
                <a:solidFill>
                  <a:srgbClr val="9A3A3A"/>
                </a:solidFill>
                <a:latin typeface="+mj-lt"/>
                <a:cs typeface="Times New Roman" panose="02020603050405020304" pitchFamily="18" charset="0"/>
              </a:rPr>
              <a:t>Student</a:t>
            </a:r>
            <a:r>
              <a:rPr lang="el-GR" sz="2800" i="1" kern="100" dirty="0">
                <a:solidFill>
                  <a:srgbClr val="9A3A3A"/>
                </a:solidFill>
                <a:latin typeface="+mj-lt"/>
                <a:cs typeface="Times New Roman" panose="02020603050405020304" pitchFamily="18" charset="0"/>
              </a:rPr>
              <a:t>: </a:t>
            </a:r>
            <a:r>
              <a:rPr lang="en-US" sz="2800" i="1" kern="100" dirty="0">
                <a:solidFill>
                  <a:srgbClr val="9A3A3A"/>
                </a:solidFill>
                <a:latin typeface="+mj-lt"/>
                <a:cs typeface="Times New Roman" panose="02020603050405020304" pitchFamily="18" charset="0"/>
              </a:rPr>
              <a:t>Are we serious now? What am I hearing?</a:t>
            </a:r>
            <a:endParaRPr lang="en-GR" sz="2800" i="1" kern="100" dirty="0">
              <a:solidFill>
                <a:srgbClr val="9A3A3A"/>
              </a:solidFill>
              <a:latin typeface="+mj-lt"/>
              <a:cs typeface="Times New Roman" panose="02020603050405020304" pitchFamily="18" charset="0"/>
            </a:endParaRPr>
          </a:p>
        </p:txBody>
      </p:sp>
    </p:spTree>
    <p:extLst>
      <p:ext uri="{BB962C8B-B14F-4D97-AF65-F5344CB8AC3E}">
        <p14:creationId xmlns:p14="http://schemas.microsoft.com/office/powerpoint/2010/main" val="270916551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B3A3F9B-95F5-0BE6-2382-1F5A3E114F9A}"/>
              </a:ext>
            </a:extLst>
          </p:cNvPr>
          <p:cNvSpPr>
            <a:spLocks noGrp="1"/>
          </p:cNvSpPr>
          <p:nvPr>
            <p:ph type="title"/>
          </p:nvPr>
        </p:nvSpPr>
        <p:spPr>
          <a:xfrm>
            <a:off x="808396" y="776109"/>
            <a:ext cx="5503016" cy="4977809"/>
          </a:xfrm>
        </p:spPr>
        <p:txBody>
          <a:bodyPr anchor="t">
            <a:noAutofit/>
          </a:bodyPr>
          <a:lstStyle/>
          <a:p>
            <a:r>
              <a:rPr lang="el-GR" sz="2400" b="0" dirty="0" err="1">
                <a:solidFill>
                  <a:srgbClr val="222222"/>
                </a:solidFill>
                <a:effectLst/>
              </a:rPr>
              <a:t>Πετρούκιος</a:t>
            </a:r>
            <a:r>
              <a:rPr lang="el-GR" sz="2400" b="0" dirty="0">
                <a:solidFill>
                  <a:srgbClr val="222222"/>
                </a:solidFill>
                <a:effectLst/>
              </a:rPr>
              <a:t>: </a:t>
            </a:r>
            <a:br>
              <a:rPr lang="el-GR" sz="2400" b="0" dirty="0">
                <a:solidFill>
                  <a:srgbClr val="222222"/>
                </a:solidFill>
                <a:effectLst/>
              </a:rPr>
            </a:br>
            <a:br>
              <a:rPr lang="el-GR" sz="2400" b="0" dirty="0">
                <a:solidFill>
                  <a:srgbClr val="222222"/>
                </a:solidFill>
                <a:effectLst/>
              </a:rPr>
            </a:br>
            <a:r>
              <a:rPr lang="el-GR" sz="2400" b="0" dirty="0">
                <a:solidFill>
                  <a:srgbClr val="222222"/>
                </a:solidFill>
                <a:effectLst/>
              </a:rPr>
              <a:t>(…)Έχω έναν άλλο τρόπο να εξημερώσω την άγρια Κατερίνα μου,</a:t>
            </a:r>
            <a:br>
              <a:rPr lang="el-GR" sz="2400" dirty="0"/>
            </a:br>
            <a:r>
              <a:rPr lang="el-GR" sz="2400" b="0" dirty="0">
                <a:solidFill>
                  <a:srgbClr val="222222"/>
                </a:solidFill>
                <a:effectLst/>
              </a:rPr>
              <a:t>να την κάνω να έρθει και να γνωρίσει το κάλεσμα του φύλακά της.</a:t>
            </a:r>
            <a:br>
              <a:rPr lang="el-GR" sz="2400" dirty="0"/>
            </a:br>
            <a:r>
              <a:rPr lang="el-GR" sz="2400" dirty="0"/>
              <a:t>(…)</a:t>
            </a:r>
            <a:r>
              <a:rPr lang="el-GR" sz="2400" b="0" dirty="0">
                <a:solidFill>
                  <a:srgbClr val="222222"/>
                </a:solidFill>
                <a:effectLst/>
              </a:rPr>
              <a:t>Δεν έφαγε τίποτα σήμερα,</a:t>
            </a:r>
            <a:br>
              <a:rPr lang="en-US" sz="2400" b="0" dirty="0">
                <a:solidFill>
                  <a:srgbClr val="222222"/>
                </a:solidFill>
                <a:effectLst/>
              </a:rPr>
            </a:br>
            <a:r>
              <a:rPr lang="el-GR" sz="2400" b="0" dirty="0">
                <a:solidFill>
                  <a:srgbClr val="222222"/>
                </a:solidFill>
                <a:effectLst/>
              </a:rPr>
              <a:t>και δεν θα φάει τίποτα·</a:t>
            </a:r>
            <a:br>
              <a:rPr lang="el-GR" sz="2400" dirty="0"/>
            </a:br>
            <a:r>
              <a:rPr lang="el-GR" sz="2400" b="0" dirty="0">
                <a:solidFill>
                  <a:srgbClr val="222222"/>
                </a:solidFill>
                <a:effectLst/>
              </a:rPr>
              <a:t>χθες το βράδυ δεν κοιμήθηκε, ούτε απόψε θα κοιμηθεί·</a:t>
            </a:r>
            <a:endParaRPr lang="en-GR" sz="2400" dirty="0"/>
          </a:p>
        </p:txBody>
      </p:sp>
      <p:grpSp>
        <p:nvGrpSpPr>
          <p:cNvPr id="10"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1"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2"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3"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3B11DFEE-7E85-E175-B0D9-8681C6840574}"/>
              </a:ext>
            </a:extLst>
          </p:cNvPr>
          <p:cNvSpPr>
            <a:spLocks noGrp="1"/>
          </p:cNvSpPr>
          <p:nvPr>
            <p:ph idx="1"/>
          </p:nvPr>
        </p:nvSpPr>
        <p:spPr>
          <a:xfrm>
            <a:off x="6636115" y="798892"/>
            <a:ext cx="4159233" cy="4773485"/>
          </a:xfrm>
        </p:spPr>
        <p:txBody>
          <a:bodyPr>
            <a:normAutofit/>
          </a:bodyPr>
          <a:lstStyle/>
          <a:p>
            <a:r>
              <a:rPr lang="en-GB" sz="2400" i="1" dirty="0">
                <a:solidFill>
                  <a:srgbClr val="9A3A3A"/>
                </a:solidFill>
                <a:latin typeface="+mj-lt"/>
                <a:ea typeface="+mj-ea"/>
                <a:cs typeface="+mj-cs"/>
              </a:rPr>
              <a:t>Petruchio:</a:t>
            </a:r>
            <a:br>
              <a:rPr lang="en-GB" sz="2400" i="1" dirty="0">
                <a:solidFill>
                  <a:srgbClr val="9A3A3A"/>
                </a:solidFill>
                <a:latin typeface="+mj-lt"/>
                <a:ea typeface="+mj-ea"/>
                <a:cs typeface="+mj-cs"/>
              </a:rPr>
            </a:br>
            <a:br>
              <a:rPr lang="en-GB" sz="2400" i="1" dirty="0">
                <a:solidFill>
                  <a:srgbClr val="9A3A3A"/>
                </a:solidFill>
                <a:latin typeface="+mj-lt"/>
                <a:ea typeface="+mj-ea"/>
                <a:cs typeface="+mj-cs"/>
              </a:rPr>
            </a:br>
            <a:r>
              <a:rPr lang="el-GR" sz="2400" i="1" dirty="0">
                <a:solidFill>
                  <a:srgbClr val="9A3A3A"/>
                </a:solidFill>
                <a:latin typeface="+mj-lt"/>
                <a:ea typeface="+mj-ea"/>
                <a:cs typeface="+mj-cs"/>
              </a:rPr>
              <a:t>(…)'</a:t>
            </a:r>
            <a:r>
              <a:rPr lang="en-GB" sz="2400" i="1" dirty="0">
                <a:solidFill>
                  <a:srgbClr val="9A3A3A"/>
                </a:solidFill>
                <a:latin typeface="+mj-lt"/>
                <a:ea typeface="+mj-ea"/>
                <a:cs typeface="+mj-cs"/>
              </a:rPr>
              <a:t>Another way I have</a:t>
            </a:r>
            <a:br>
              <a:rPr lang="en-GB" sz="2400" i="1" dirty="0">
                <a:solidFill>
                  <a:srgbClr val="9A3A3A"/>
                </a:solidFill>
                <a:latin typeface="+mj-lt"/>
                <a:ea typeface="+mj-ea"/>
                <a:cs typeface="+mj-cs"/>
              </a:rPr>
            </a:br>
            <a:r>
              <a:rPr lang="en-GB" sz="2400" i="1" dirty="0">
                <a:solidFill>
                  <a:srgbClr val="9A3A3A"/>
                </a:solidFill>
                <a:latin typeface="+mj-lt"/>
                <a:ea typeface="+mj-ea"/>
                <a:cs typeface="+mj-cs"/>
              </a:rPr>
              <a:t>to man my haggard,</a:t>
            </a:r>
            <a:br>
              <a:rPr lang="en-GB" sz="2400" i="1" dirty="0">
                <a:solidFill>
                  <a:srgbClr val="9A3A3A"/>
                </a:solidFill>
                <a:latin typeface="+mj-lt"/>
                <a:ea typeface="+mj-ea"/>
                <a:cs typeface="+mj-cs"/>
              </a:rPr>
            </a:br>
            <a:r>
              <a:rPr lang="en-GB" sz="2400" i="1" dirty="0">
                <a:solidFill>
                  <a:srgbClr val="9A3A3A"/>
                </a:solidFill>
                <a:latin typeface="+mj-lt"/>
                <a:ea typeface="+mj-ea"/>
                <a:cs typeface="+mj-cs"/>
              </a:rPr>
              <a:t>To make her come and know her keeper's call.</a:t>
            </a:r>
            <a:br>
              <a:rPr lang="en-GB" sz="2400" i="1" dirty="0">
                <a:solidFill>
                  <a:srgbClr val="9A3A3A"/>
                </a:solidFill>
                <a:latin typeface="+mj-lt"/>
                <a:ea typeface="+mj-ea"/>
                <a:cs typeface="+mj-cs"/>
              </a:rPr>
            </a:br>
            <a:r>
              <a:rPr lang="el-GR" sz="2400" i="1" dirty="0">
                <a:solidFill>
                  <a:srgbClr val="9A3A3A"/>
                </a:solidFill>
                <a:latin typeface="+mj-lt"/>
                <a:ea typeface="+mj-ea"/>
                <a:cs typeface="+mj-cs"/>
              </a:rPr>
              <a:t>(…)</a:t>
            </a:r>
            <a:r>
              <a:rPr lang="en-GB" sz="2400" i="1" dirty="0">
                <a:solidFill>
                  <a:srgbClr val="9A3A3A"/>
                </a:solidFill>
                <a:latin typeface="+mj-lt"/>
                <a:ea typeface="+mj-ea"/>
                <a:cs typeface="+mj-cs"/>
              </a:rPr>
              <a:t>She eat no meat today, nor none shall eat;</a:t>
            </a:r>
            <a:br>
              <a:rPr lang="en-GB" sz="2400" i="1" dirty="0">
                <a:solidFill>
                  <a:srgbClr val="9A3A3A"/>
                </a:solidFill>
                <a:latin typeface="+mj-lt"/>
                <a:ea typeface="+mj-ea"/>
                <a:cs typeface="+mj-cs"/>
              </a:rPr>
            </a:br>
            <a:r>
              <a:rPr lang="en-GB" sz="2400" i="1" dirty="0">
                <a:solidFill>
                  <a:srgbClr val="9A3A3A"/>
                </a:solidFill>
                <a:latin typeface="+mj-lt"/>
                <a:ea typeface="+mj-ea"/>
                <a:cs typeface="+mj-cs"/>
              </a:rPr>
              <a:t>Last night she slept not, nor to-night she shall not;</a:t>
            </a:r>
            <a:r>
              <a:rPr lang="el-GR" sz="2400" i="1" dirty="0">
                <a:solidFill>
                  <a:srgbClr val="9A3A3A"/>
                </a:solidFill>
                <a:latin typeface="+mj-lt"/>
                <a:ea typeface="+mj-ea"/>
                <a:cs typeface="+mj-cs"/>
              </a:rPr>
              <a:t>’</a:t>
            </a:r>
            <a:endParaRPr lang="en-GR" sz="2400" i="1" dirty="0">
              <a:solidFill>
                <a:srgbClr val="9A3A3A"/>
              </a:solidFill>
              <a:latin typeface="+mj-lt"/>
              <a:ea typeface="+mj-ea"/>
              <a:cs typeface="+mj-cs"/>
            </a:endParaRPr>
          </a:p>
        </p:txBody>
      </p:sp>
      <p:sp>
        <p:nvSpPr>
          <p:cNvPr id="18" name="Freeform: Shape 17">
            <a:extLst>
              <a:ext uri="{FF2B5EF4-FFF2-40B4-BE49-F238E27FC236}">
                <a16:creationId xmlns:a16="http://schemas.microsoft.com/office/drawing/2014/main" id="{808D4A0C-A317-468C-ABC7-9713599D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100515"/>
            <a:ext cx="5486401" cy="175748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66D15788-48EC-465C-BB15-0E2B97EE0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364" y="4799663"/>
            <a:ext cx="886141" cy="802496"/>
            <a:chOff x="10948005" y="3272152"/>
            <a:chExt cx="868640" cy="786648"/>
          </a:xfrm>
          <a:solidFill>
            <a:schemeClr val="accent1"/>
          </a:solidFill>
        </p:grpSpPr>
        <p:sp>
          <p:nvSpPr>
            <p:cNvPr id="21" name="Freeform: Shape 20">
              <a:extLst>
                <a:ext uri="{FF2B5EF4-FFF2-40B4-BE49-F238E27FC236}">
                  <a16:creationId xmlns:a16="http://schemas.microsoft.com/office/drawing/2014/main" id="{25CD05F5-33B9-4797-9B70-3606E7518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77568428-5E56-452D-92CF-4FEBA58E0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ADF9CDED-1081-4C5D-B9D8-E4FFA1F2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3CC9677D-E092-475D-8E7E-C43C89DDA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AC9D903-294F-42DE-B314-62EA405CB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BC6A8352-AF17-4A33-BC11-6D8E09184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427F3A2-6126-4803-9D2F-46C1F5F2B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3861951"/>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C3FE-6257-834C-C3D6-77F715BFC8C8}"/>
              </a:ext>
            </a:extLst>
          </p:cNvPr>
          <p:cNvSpPr>
            <a:spLocks noGrp="1"/>
          </p:cNvSpPr>
          <p:nvPr>
            <p:ph type="title"/>
          </p:nvPr>
        </p:nvSpPr>
        <p:spPr>
          <a:xfrm>
            <a:off x="525717" y="255402"/>
            <a:ext cx="11140566" cy="3962400"/>
          </a:xfrm>
        </p:spPr>
        <p:txBody>
          <a:bodyPr>
            <a:normAutofit fontScale="90000"/>
          </a:bodyPr>
          <a:lstStyle/>
          <a:p>
            <a:pPr>
              <a:spcBef>
                <a:spcPts val="0"/>
              </a:spcBef>
            </a:pP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l-GR" sz="2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200" kern="100" dirty="0">
                <a:latin typeface="Calibri" panose="020F0502020204030204" pitchFamily="34" charset="0"/>
                <a:ea typeface="Calibri" panose="020F0502020204030204" pitchFamily="34" charset="0"/>
                <a:cs typeface="Times New Roman" panose="02020603050405020304" pitchFamily="18" charset="0"/>
              </a:rPr>
            </a:br>
            <a:br>
              <a:rPr lang="en-US" kern="100" dirty="0">
                <a:latin typeface="Calibri" panose="020F0502020204030204" pitchFamily="34" charset="0"/>
                <a:ea typeface="Calibri" panose="020F0502020204030204" pitchFamily="34" charset="0"/>
                <a:cs typeface="Times New Roman" panose="02020603050405020304" pitchFamily="18" charset="0"/>
              </a:rPr>
            </a:br>
            <a:r>
              <a:rPr lang="el-GR" sz="2800" kern="100" dirty="0">
                <a:ea typeface="Calibri" panose="020F0502020204030204" pitchFamily="34" charset="0"/>
                <a:cs typeface="Times New Roman" panose="02020603050405020304" pitchFamily="18" charset="0"/>
              </a:rPr>
              <a:t>Βόλτα στο κέντρο της Αθήνας…στην Πλάκα…</a:t>
            </a:r>
            <a:br>
              <a:rPr lang="el-GR" sz="2800" kern="100" dirty="0">
                <a:ea typeface="Calibri" panose="020F0502020204030204" pitchFamily="34" charset="0"/>
                <a:cs typeface="Times New Roman" panose="02020603050405020304" pitchFamily="18" charset="0"/>
              </a:rPr>
            </a:br>
            <a:r>
              <a:rPr lang="en-US" sz="2800" dirty="0"/>
              <a:t>A</a:t>
            </a:r>
            <a:r>
              <a:rPr lang="el-GR" sz="2800" kern="100" dirty="0">
                <a:effectLst/>
                <a:ea typeface="Calibri" panose="020F0502020204030204" pitchFamily="34" charset="0"/>
                <a:cs typeface="Times New Roman" panose="02020603050405020304" pitchFamily="18" charset="0"/>
              </a:rPr>
              <a:t>: </a:t>
            </a:r>
            <a:r>
              <a:rPr lang="en-US" sz="2800" kern="100" dirty="0" err="1">
                <a:ea typeface="Calibri" panose="020F0502020204030204" pitchFamily="34" charset="0"/>
                <a:cs typeface="Times New Roman" panose="02020603050405020304" pitchFamily="18" charset="0"/>
              </a:rPr>
              <a:t>Ά</a:t>
            </a:r>
            <a:r>
              <a:rPr lang="el-GR" sz="2800" kern="100" dirty="0">
                <a:ea typeface="Calibri" panose="020F0502020204030204" pitchFamily="34" charset="0"/>
                <a:cs typeface="Times New Roman" panose="02020603050405020304" pitchFamily="18" charset="0"/>
              </a:rPr>
              <a:t>ντε πάλι προετοιμασίες!...</a:t>
            </a:r>
            <a:r>
              <a:rPr lang="el-GR" sz="2800" kern="100" dirty="0" err="1">
                <a:ea typeface="Calibri" panose="020F0502020204030204" pitchFamily="34" charset="0"/>
                <a:cs typeface="Times New Roman" panose="02020603050405020304" pitchFamily="18" charset="0"/>
              </a:rPr>
              <a:t>ουφ</a:t>
            </a:r>
            <a:r>
              <a:rPr lang="el-GR" sz="2800" kern="100" dirty="0">
                <a:ea typeface="Calibri" panose="020F0502020204030204" pitchFamily="34" charset="0"/>
                <a:cs typeface="Times New Roman" panose="02020603050405020304" pitchFamily="18" charset="0"/>
              </a:rPr>
              <a:t>!</a:t>
            </a:r>
            <a:br>
              <a:rPr lang="el-GR" sz="2800" kern="100" dirty="0">
                <a:ea typeface="Calibri" panose="020F0502020204030204" pitchFamily="34" charset="0"/>
                <a:cs typeface="Times New Roman" panose="02020603050405020304" pitchFamily="18" charset="0"/>
              </a:rPr>
            </a:br>
            <a:r>
              <a:rPr lang="en-GB" sz="2800" dirty="0">
                <a:solidFill>
                  <a:srgbClr val="9A3A3A"/>
                </a:solidFill>
              </a:rPr>
              <a:t>A</a:t>
            </a:r>
            <a:r>
              <a:rPr lang="el-GR" sz="2800" dirty="0">
                <a:solidFill>
                  <a:srgbClr val="9A3A3A"/>
                </a:solidFill>
              </a:rPr>
              <a:t>:</a:t>
            </a:r>
            <a:r>
              <a:rPr lang="en-US" sz="2800" dirty="0">
                <a:solidFill>
                  <a:srgbClr val="9A3A3A"/>
                </a:solidFill>
                <a:cs typeface="Times New Roman" panose="02020603050405020304" pitchFamily="18" charset="0"/>
              </a:rPr>
              <a:t>A walk around the center of Athens... in </a:t>
            </a:r>
            <a:r>
              <a:rPr lang="en-US" sz="2800" dirty="0" err="1">
                <a:solidFill>
                  <a:srgbClr val="9A3A3A"/>
                </a:solidFill>
                <a:cs typeface="Times New Roman" panose="02020603050405020304" pitchFamily="18" charset="0"/>
              </a:rPr>
              <a:t>Plaka</a:t>
            </a:r>
            <a:r>
              <a:rPr lang="en-US" sz="2800" dirty="0">
                <a:solidFill>
                  <a:srgbClr val="9A3A3A"/>
                </a:solidFill>
                <a:cs typeface="Times New Roman" panose="02020603050405020304" pitchFamily="18" charset="0"/>
              </a:rPr>
              <a:t>...</a:t>
            </a:r>
            <a:br>
              <a:rPr lang="en-US" sz="2800" dirty="0">
                <a:solidFill>
                  <a:srgbClr val="9A3A3A"/>
                </a:solidFill>
                <a:cs typeface="Times New Roman" panose="02020603050405020304" pitchFamily="18" charset="0"/>
              </a:rPr>
            </a:br>
            <a:r>
              <a:rPr lang="en-US" sz="2800" dirty="0">
                <a:solidFill>
                  <a:srgbClr val="9A3A3A"/>
                </a:solidFill>
                <a:cs typeface="Times New Roman" panose="02020603050405020304" pitchFamily="18" charset="0"/>
              </a:rPr>
              <a:t>A: "Here we go again with the preparations! Ugh!"</a:t>
            </a:r>
            <a:br>
              <a:rPr lang="en-US" sz="2800" dirty="0">
                <a:cs typeface="Times New Roman" panose="02020603050405020304" pitchFamily="18" charset="0"/>
              </a:rPr>
            </a:br>
            <a:br>
              <a:rPr lang="en-US" sz="2800" dirty="0">
                <a:cs typeface="Times New Roman" panose="02020603050405020304" pitchFamily="18" charset="0"/>
              </a:rPr>
            </a:br>
            <a:br>
              <a:rPr lang="en-US" dirty="0"/>
            </a:br>
            <a:br>
              <a:rPr lang="en-GB" sz="3600" b="0" dirty="0">
                <a:effectLst/>
              </a:rPr>
            </a:br>
            <a:endParaRPr lang="en-GR" dirty="0"/>
          </a:p>
        </p:txBody>
      </p:sp>
      <p:pic>
        <p:nvPicPr>
          <p:cNvPr id="9" name="Εικόνα 8">
            <a:extLst>
              <a:ext uri="{FF2B5EF4-FFF2-40B4-BE49-F238E27FC236}">
                <a16:creationId xmlns:a16="http://schemas.microsoft.com/office/drawing/2014/main" id="{C556AA02-24A5-660E-9B48-4EF6E32D2EF5}"/>
              </a:ext>
            </a:extLst>
          </p:cNvPr>
          <p:cNvPicPr>
            <a:picLocks noChangeAspect="1"/>
          </p:cNvPicPr>
          <p:nvPr/>
        </p:nvPicPr>
        <p:blipFill>
          <a:blip r:embed="rId2"/>
          <a:stretch>
            <a:fillRect/>
          </a:stretch>
        </p:blipFill>
        <p:spPr>
          <a:xfrm>
            <a:off x="804708" y="2713704"/>
            <a:ext cx="10582583" cy="4203290"/>
          </a:xfrm>
          <a:prstGeom prst="rect">
            <a:avLst/>
          </a:prstGeom>
          <a:ln>
            <a:noFill/>
          </a:ln>
          <a:effectLst>
            <a:softEdge rad="112500"/>
          </a:effectLst>
        </p:spPr>
      </p:pic>
    </p:spTree>
    <p:extLst>
      <p:ext uri="{BB962C8B-B14F-4D97-AF65-F5344CB8AC3E}">
        <p14:creationId xmlns:p14="http://schemas.microsoft.com/office/powerpoint/2010/main" val="1957092940"/>
      </p:ext>
    </p:extLst>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F85196D-D347-FFA0-4C04-91EDCB762BE7}"/>
              </a:ext>
            </a:extLst>
          </p:cNvPr>
          <p:cNvSpPr>
            <a:spLocks noGrp="1"/>
          </p:cNvSpPr>
          <p:nvPr>
            <p:ph type="title"/>
          </p:nvPr>
        </p:nvSpPr>
        <p:spPr>
          <a:xfrm>
            <a:off x="562706" y="626828"/>
            <a:ext cx="5512288" cy="5906401"/>
          </a:xfrm>
        </p:spPr>
        <p:txBody>
          <a:bodyPr anchor="t">
            <a:noAutofit/>
          </a:bodyPr>
          <a:lstStyle/>
          <a:p>
            <a:r>
              <a:rPr lang="el-GR" sz="1800" b="0" dirty="0" err="1">
                <a:solidFill>
                  <a:srgbClr val="222222"/>
                </a:solidFill>
                <a:effectLst/>
              </a:rPr>
              <a:t>Πετρούκιος</a:t>
            </a:r>
            <a:r>
              <a:rPr lang="el-GR" sz="1800" b="0" dirty="0">
                <a:solidFill>
                  <a:srgbClr val="222222"/>
                </a:solidFill>
                <a:effectLst/>
              </a:rPr>
              <a:t>:</a:t>
            </a:r>
            <a:br>
              <a:rPr lang="el-GR" sz="1800" b="0" dirty="0">
                <a:solidFill>
                  <a:srgbClr val="222222"/>
                </a:solidFill>
                <a:effectLst/>
              </a:rPr>
            </a:br>
            <a:br>
              <a:rPr lang="el-GR" sz="1800" b="0" dirty="0">
                <a:solidFill>
                  <a:srgbClr val="222222"/>
                </a:solidFill>
                <a:effectLst/>
              </a:rPr>
            </a:br>
            <a:r>
              <a:rPr lang="el-GR" sz="1800" b="0" dirty="0">
                <a:solidFill>
                  <a:srgbClr val="222222"/>
                </a:solidFill>
                <a:effectLst/>
              </a:rPr>
              <a:t>…Όπως με το φαγητό, κάποιο αδικαιολόγητο λάθος</a:t>
            </a:r>
            <a:br>
              <a:rPr lang="el-GR" sz="1800" dirty="0"/>
            </a:br>
            <a:r>
              <a:rPr lang="el-GR" sz="1800" b="0" dirty="0">
                <a:solidFill>
                  <a:srgbClr val="222222"/>
                </a:solidFill>
                <a:effectLst/>
              </a:rPr>
              <a:t>θα βρω στην τακτοποίηση του κρεβατιού·</a:t>
            </a:r>
            <a:br>
              <a:rPr lang="el-GR" sz="1800" dirty="0"/>
            </a:br>
            <a:r>
              <a:rPr lang="el-GR" sz="1800" b="0" dirty="0">
                <a:solidFill>
                  <a:srgbClr val="222222"/>
                </a:solidFill>
                <a:effectLst/>
              </a:rPr>
              <a:t>κι εδώ θα πετάξω το μαξιλάρι, εκεί τον υποστήριγμα,</a:t>
            </a:r>
            <a:br>
              <a:rPr lang="el-GR" sz="1800" dirty="0"/>
            </a:br>
            <a:r>
              <a:rPr lang="el-GR" sz="1800" b="0" dirty="0">
                <a:solidFill>
                  <a:srgbClr val="222222"/>
                </a:solidFill>
                <a:effectLst/>
              </a:rPr>
              <a:t>προς τα εδώ το κάλυμμα, αλλού τα σεντόνια:</a:t>
            </a:r>
            <a:br>
              <a:rPr lang="el-GR" sz="1800" dirty="0"/>
            </a:br>
            <a:r>
              <a:rPr lang="el-GR" sz="1800" b="0" dirty="0">
                <a:solidFill>
                  <a:srgbClr val="222222"/>
                </a:solidFill>
                <a:effectLst/>
              </a:rPr>
              <a:t>Ναι, και μέσα σε αυτή την αναταραχή σκοπεύω</a:t>
            </a:r>
            <a:br>
              <a:rPr lang="el-GR" sz="1800" dirty="0"/>
            </a:br>
            <a:r>
              <a:rPr lang="el-GR" sz="1800" b="0" dirty="0">
                <a:solidFill>
                  <a:srgbClr val="222222"/>
                </a:solidFill>
                <a:effectLst/>
              </a:rPr>
              <a:t>να το κάνω σαν να νοιάζομαι υπερβολικά για αυτήν·</a:t>
            </a:r>
            <a:br>
              <a:rPr lang="el-GR" sz="1800" dirty="0"/>
            </a:br>
            <a:r>
              <a:rPr lang="el-GR" sz="1800" b="0" dirty="0">
                <a:solidFill>
                  <a:srgbClr val="222222"/>
                </a:solidFill>
                <a:effectLst/>
              </a:rPr>
              <a:t>Και τελικά θα μείνει ξύπνια όλη τη νύχτα:</a:t>
            </a:r>
            <a:br>
              <a:rPr lang="el-GR" sz="1800" dirty="0"/>
            </a:br>
            <a:r>
              <a:rPr lang="el-GR" sz="1800" b="0" dirty="0">
                <a:solidFill>
                  <a:srgbClr val="222222"/>
                </a:solidFill>
                <a:effectLst/>
              </a:rPr>
              <a:t>Και αν τύχει να γλαρώσει, θα φωνάζω και</a:t>
            </a:r>
            <a:br>
              <a:rPr lang="en-US" sz="1800" b="0" dirty="0">
                <a:solidFill>
                  <a:srgbClr val="222222"/>
                </a:solidFill>
                <a:effectLst/>
              </a:rPr>
            </a:br>
            <a:r>
              <a:rPr lang="el-GR" sz="1800" b="0" dirty="0">
                <a:solidFill>
                  <a:srgbClr val="222222"/>
                </a:solidFill>
                <a:effectLst/>
              </a:rPr>
              <a:t>θα μαλώνω</a:t>
            </a:r>
            <a:br>
              <a:rPr lang="el-GR" sz="1800" dirty="0"/>
            </a:br>
            <a:r>
              <a:rPr lang="el-GR" sz="1800" b="0" dirty="0">
                <a:solidFill>
                  <a:srgbClr val="222222"/>
                </a:solidFill>
                <a:effectLst/>
              </a:rPr>
              <a:t>και με τον θόρυβο θα την κρατάω ξύπνια.</a:t>
            </a:r>
            <a:br>
              <a:rPr lang="el-GR" sz="1800" dirty="0"/>
            </a:br>
            <a:r>
              <a:rPr lang="el-GR" sz="1800" dirty="0">
                <a:solidFill>
                  <a:srgbClr val="222222"/>
                </a:solidFill>
              </a:rPr>
              <a:t>(...) </a:t>
            </a:r>
            <a:r>
              <a:rPr lang="el-GR" sz="1800" b="0" dirty="0">
                <a:solidFill>
                  <a:srgbClr val="222222"/>
                </a:solidFill>
                <a:effectLst/>
              </a:rPr>
              <a:t>κι έτσι θα περιορίσω το τρελό και ισχυρογνώμονά της χαρακτήρα.</a:t>
            </a:r>
            <a:br>
              <a:rPr lang="el-GR" sz="1800" dirty="0"/>
            </a:br>
            <a:r>
              <a:rPr lang="el-GR" sz="1800" b="0" dirty="0">
                <a:solidFill>
                  <a:srgbClr val="222222"/>
                </a:solidFill>
                <a:effectLst/>
              </a:rPr>
              <a:t>Όποιος ξέρει καλύτερο τρόπο να ημερώσει μια στρίγγλα,</a:t>
            </a:r>
            <a:r>
              <a:rPr lang="en-US" sz="1800" b="0" dirty="0">
                <a:solidFill>
                  <a:srgbClr val="222222"/>
                </a:solidFill>
                <a:effectLst/>
              </a:rPr>
              <a:t> </a:t>
            </a:r>
            <a:r>
              <a:rPr lang="el-GR" sz="1800" b="0" dirty="0">
                <a:solidFill>
                  <a:srgbClr val="222222"/>
                </a:solidFill>
                <a:effectLst/>
              </a:rPr>
              <a:t>ας μιλήσει τώρα: είναι φιλανθρωπία</a:t>
            </a:r>
            <a:br>
              <a:rPr lang="en-US" sz="1800" b="0" dirty="0">
                <a:solidFill>
                  <a:srgbClr val="222222"/>
                </a:solidFill>
                <a:effectLst/>
              </a:rPr>
            </a:br>
            <a:r>
              <a:rPr lang="el-GR" sz="1800" b="0" dirty="0">
                <a:solidFill>
                  <a:srgbClr val="222222"/>
                </a:solidFill>
                <a:effectLst/>
              </a:rPr>
              <a:t>να το δείξει."</a:t>
            </a:r>
            <a:endParaRPr lang="en-GR" sz="18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83561549-AC1C-5228-4693-90C1BEB5E7E8}"/>
              </a:ext>
            </a:extLst>
          </p:cNvPr>
          <p:cNvSpPr>
            <a:spLocks noGrp="1"/>
          </p:cNvSpPr>
          <p:nvPr>
            <p:ph idx="1"/>
          </p:nvPr>
        </p:nvSpPr>
        <p:spPr>
          <a:xfrm>
            <a:off x="6431427" y="713046"/>
            <a:ext cx="5197867" cy="5378749"/>
          </a:xfrm>
        </p:spPr>
        <p:txBody>
          <a:bodyPr>
            <a:normAutofit/>
          </a:bodyPr>
          <a:lstStyle/>
          <a:p>
            <a:r>
              <a:rPr lang="en-GB" sz="1800" b="1" i="1" dirty="0">
                <a:solidFill>
                  <a:srgbClr val="9A3A3A"/>
                </a:solidFill>
                <a:effectLst/>
                <a:latin typeface="+mj-lt"/>
              </a:rPr>
              <a:t>Petruchio</a:t>
            </a:r>
            <a:r>
              <a:rPr lang="en-GB" sz="1800" b="0" i="1" dirty="0">
                <a:solidFill>
                  <a:srgbClr val="9A3A3A"/>
                </a:solidFill>
                <a:effectLst/>
                <a:latin typeface="+mj-lt"/>
              </a:rPr>
              <a:t>:</a:t>
            </a:r>
            <a:endParaRPr lang="en-US" sz="1800" i="1" dirty="0">
              <a:solidFill>
                <a:srgbClr val="9A3A3A"/>
              </a:solidFill>
              <a:latin typeface="+mj-lt"/>
            </a:endParaRPr>
          </a:p>
          <a:p>
            <a:r>
              <a:rPr lang="el-GR" sz="1800" i="1" dirty="0">
                <a:solidFill>
                  <a:srgbClr val="9A3A3A"/>
                </a:solidFill>
                <a:latin typeface="+mj-lt"/>
              </a:rPr>
              <a:t>Α</a:t>
            </a:r>
            <a:r>
              <a:rPr lang="en-GB" sz="1800" b="0" i="1" dirty="0">
                <a:solidFill>
                  <a:srgbClr val="9A3A3A"/>
                </a:solidFill>
                <a:effectLst/>
                <a:latin typeface="+mj-lt"/>
              </a:rPr>
              <a:t>s with the meat, some undeserved fault</a:t>
            </a:r>
            <a:br>
              <a:rPr lang="en-GB" sz="1800" i="1" dirty="0">
                <a:solidFill>
                  <a:srgbClr val="9A3A3A"/>
                </a:solidFill>
                <a:latin typeface="+mj-lt"/>
              </a:rPr>
            </a:br>
            <a:r>
              <a:rPr lang="en-GB" sz="1800" b="0" i="1" dirty="0">
                <a:solidFill>
                  <a:srgbClr val="9A3A3A"/>
                </a:solidFill>
                <a:effectLst/>
                <a:latin typeface="+mj-lt"/>
              </a:rPr>
              <a:t>I'll find about the making of the bed;</a:t>
            </a:r>
            <a:br>
              <a:rPr lang="en-GB" sz="1800" i="1" dirty="0">
                <a:solidFill>
                  <a:srgbClr val="9A3A3A"/>
                </a:solidFill>
                <a:latin typeface="+mj-lt"/>
              </a:rPr>
            </a:br>
            <a:r>
              <a:rPr lang="en-GB" sz="1800" b="0" i="1" dirty="0">
                <a:solidFill>
                  <a:srgbClr val="9A3A3A"/>
                </a:solidFill>
                <a:effectLst/>
                <a:latin typeface="+mj-lt"/>
              </a:rPr>
              <a:t>And here I'll fling the pillow, there the bolster,</a:t>
            </a:r>
            <a:br>
              <a:rPr lang="en-GB" sz="1800" i="1" dirty="0">
                <a:solidFill>
                  <a:srgbClr val="9A3A3A"/>
                </a:solidFill>
                <a:latin typeface="+mj-lt"/>
              </a:rPr>
            </a:br>
            <a:r>
              <a:rPr lang="en-GB" sz="1800" b="0" i="1" dirty="0">
                <a:solidFill>
                  <a:srgbClr val="9A3A3A"/>
                </a:solidFill>
                <a:effectLst/>
                <a:latin typeface="+mj-lt"/>
              </a:rPr>
              <a:t>This way the coverlet, another way the sheets:</a:t>
            </a:r>
            <a:br>
              <a:rPr lang="en-GB" sz="1800" i="1" dirty="0">
                <a:solidFill>
                  <a:srgbClr val="9A3A3A"/>
                </a:solidFill>
                <a:latin typeface="+mj-lt"/>
              </a:rPr>
            </a:br>
            <a:r>
              <a:rPr lang="en-GB" sz="1800" b="0" i="1" dirty="0">
                <a:solidFill>
                  <a:srgbClr val="9A3A3A"/>
                </a:solidFill>
                <a:effectLst/>
                <a:latin typeface="+mj-lt"/>
              </a:rPr>
              <a:t>Ay, and amid this hurly I intend</a:t>
            </a:r>
            <a:br>
              <a:rPr lang="en-GB" sz="1800" i="1" dirty="0">
                <a:solidFill>
                  <a:srgbClr val="9A3A3A"/>
                </a:solidFill>
                <a:latin typeface="+mj-lt"/>
              </a:rPr>
            </a:br>
            <a:r>
              <a:rPr lang="en-GB" sz="1800" b="0" i="1" dirty="0">
                <a:solidFill>
                  <a:srgbClr val="9A3A3A"/>
                </a:solidFill>
                <a:effectLst/>
                <a:latin typeface="+mj-lt"/>
              </a:rPr>
              <a:t>That all is done in reverend care of her;</a:t>
            </a:r>
            <a:br>
              <a:rPr lang="en-GB" sz="1800" i="1" dirty="0">
                <a:solidFill>
                  <a:srgbClr val="9A3A3A"/>
                </a:solidFill>
                <a:latin typeface="+mj-lt"/>
              </a:rPr>
            </a:br>
            <a:r>
              <a:rPr lang="en-GB" sz="1800" b="0" i="1" dirty="0">
                <a:solidFill>
                  <a:srgbClr val="9A3A3A"/>
                </a:solidFill>
                <a:effectLst/>
                <a:latin typeface="+mj-lt"/>
              </a:rPr>
              <a:t>And in conclusion she shall watch all night:</a:t>
            </a:r>
            <a:br>
              <a:rPr lang="en-GB" sz="1800" i="1" dirty="0">
                <a:solidFill>
                  <a:srgbClr val="9A3A3A"/>
                </a:solidFill>
                <a:latin typeface="+mj-lt"/>
              </a:rPr>
            </a:br>
            <a:r>
              <a:rPr lang="en-GB" sz="1800" b="0" i="1" dirty="0">
                <a:solidFill>
                  <a:srgbClr val="9A3A3A"/>
                </a:solidFill>
                <a:effectLst/>
                <a:latin typeface="+mj-lt"/>
              </a:rPr>
              <a:t>And if she chance to nod I'll rail and brawl</a:t>
            </a:r>
            <a:br>
              <a:rPr lang="en-GB" sz="1800" i="1" dirty="0">
                <a:solidFill>
                  <a:srgbClr val="9A3A3A"/>
                </a:solidFill>
                <a:latin typeface="+mj-lt"/>
              </a:rPr>
            </a:br>
            <a:r>
              <a:rPr lang="en-GB" sz="1800" b="0" i="1" dirty="0">
                <a:solidFill>
                  <a:srgbClr val="9A3A3A"/>
                </a:solidFill>
                <a:effectLst/>
                <a:latin typeface="+mj-lt"/>
              </a:rPr>
              <a:t>And with the clamour keep her still awake.</a:t>
            </a:r>
            <a:br>
              <a:rPr lang="en-GB" sz="1800" i="1" dirty="0">
                <a:solidFill>
                  <a:srgbClr val="9A3A3A"/>
                </a:solidFill>
                <a:latin typeface="+mj-lt"/>
              </a:rPr>
            </a:br>
            <a:r>
              <a:rPr lang="el-GR" sz="1800" i="1" dirty="0">
                <a:solidFill>
                  <a:srgbClr val="9A3A3A"/>
                </a:solidFill>
                <a:latin typeface="+mj-lt"/>
              </a:rPr>
              <a:t>(…) </a:t>
            </a:r>
            <a:r>
              <a:rPr lang="en-GB" sz="1800" b="0" i="1" dirty="0">
                <a:solidFill>
                  <a:srgbClr val="9A3A3A"/>
                </a:solidFill>
                <a:effectLst/>
                <a:latin typeface="+mj-lt"/>
              </a:rPr>
              <a:t>And thus I'll curb her mad and headstrong humour.</a:t>
            </a:r>
            <a:br>
              <a:rPr lang="en-GB" sz="1800" i="1" dirty="0">
                <a:solidFill>
                  <a:srgbClr val="9A3A3A"/>
                </a:solidFill>
                <a:latin typeface="+mj-lt"/>
              </a:rPr>
            </a:br>
            <a:r>
              <a:rPr lang="en-GB" sz="1800" b="0" i="1" dirty="0">
                <a:solidFill>
                  <a:srgbClr val="9A3A3A"/>
                </a:solidFill>
                <a:effectLst/>
                <a:latin typeface="+mj-lt"/>
              </a:rPr>
              <a:t>He that knows better how to tame a shrew,</a:t>
            </a:r>
            <a:br>
              <a:rPr lang="en-GB" sz="1800" i="1" dirty="0">
                <a:solidFill>
                  <a:srgbClr val="9A3A3A"/>
                </a:solidFill>
                <a:latin typeface="+mj-lt"/>
              </a:rPr>
            </a:br>
            <a:r>
              <a:rPr lang="en-GB" sz="1800" b="0" i="1" dirty="0">
                <a:solidFill>
                  <a:srgbClr val="9A3A3A"/>
                </a:solidFill>
                <a:effectLst/>
                <a:latin typeface="+mj-lt"/>
              </a:rPr>
              <a:t>Now let him speak: 'tis charity to show.”</a:t>
            </a:r>
            <a:endParaRPr lang="en-GR" sz="1800" i="1" dirty="0">
              <a:solidFill>
                <a:srgbClr val="9A3A3A"/>
              </a:solidFill>
              <a:latin typeface="+mj-lt"/>
            </a:endParaRPr>
          </a:p>
        </p:txBody>
      </p:sp>
    </p:spTree>
    <p:extLst>
      <p:ext uri="{BB962C8B-B14F-4D97-AF65-F5344CB8AC3E}">
        <p14:creationId xmlns:p14="http://schemas.microsoft.com/office/powerpoint/2010/main" val="4207198815"/>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E889171-1DEF-99B5-8D74-6417E9CFEE15}"/>
              </a:ext>
            </a:extLst>
          </p:cNvPr>
          <p:cNvSpPr>
            <a:spLocks noGrp="1"/>
          </p:cNvSpPr>
          <p:nvPr>
            <p:ph type="title"/>
          </p:nvPr>
        </p:nvSpPr>
        <p:spPr>
          <a:xfrm>
            <a:off x="844318" y="963316"/>
            <a:ext cx="5328275" cy="5671072"/>
          </a:xfrm>
        </p:spPr>
        <p:txBody>
          <a:bodyPr anchor="t">
            <a:normAutofit/>
          </a:bodyPr>
          <a:lstStyle/>
          <a:p>
            <a:r>
              <a:rPr lang="el-GR" sz="2500" b="1" dirty="0">
                <a:solidFill>
                  <a:srgbClr val="222222"/>
                </a:solidFill>
                <a:effectLst/>
              </a:rPr>
              <a:t>Πράξη 4, Σκηνή 3</a:t>
            </a:r>
            <a:br>
              <a:rPr lang="el-GR" sz="2500" b="1" dirty="0">
                <a:solidFill>
                  <a:srgbClr val="222222"/>
                </a:solidFill>
                <a:effectLst/>
              </a:rPr>
            </a:br>
            <a:r>
              <a:rPr lang="el-GR" sz="2000" b="1" i="1" kern="100" dirty="0">
                <a:effectLst/>
                <a:latin typeface="Times" pitchFamily="2" charset="0"/>
                <a:ea typeface="Calibri" panose="020F0502020204030204" pitchFamily="34" charset="0"/>
                <a:cs typeface="Times New Roman" panose="02020603050405020304" pitchFamily="18" charset="0"/>
              </a:rPr>
              <a:t>ΑΦΗΓΗΤΡΙΑ Γ</a:t>
            </a:r>
            <a:br>
              <a:rPr lang="el-GR" sz="2500" b="1" dirty="0">
                <a:solidFill>
                  <a:srgbClr val="222222"/>
                </a:solidFill>
                <a:effectLst/>
              </a:rPr>
            </a:br>
            <a:br>
              <a:rPr lang="el-GR" sz="2500" b="1" dirty="0">
                <a:solidFill>
                  <a:srgbClr val="222222"/>
                </a:solidFill>
                <a:effectLst/>
              </a:rPr>
            </a:br>
            <a:r>
              <a:rPr lang="el-GR" sz="2500" b="0" dirty="0">
                <a:solidFill>
                  <a:srgbClr val="222222"/>
                </a:solidFill>
                <a:effectLst/>
              </a:rPr>
              <a:t>Η </a:t>
            </a:r>
            <a:r>
              <a:rPr lang="el-GR" sz="2500" b="1" dirty="0">
                <a:solidFill>
                  <a:srgbClr val="222222"/>
                </a:solidFill>
                <a:effectLst/>
              </a:rPr>
              <a:t>Κατερίνα</a:t>
            </a:r>
            <a:r>
              <a:rPr lang="el-GR" sz="2500" b="0" dirty="0">
                <a:solidFill>
                  <a:srgbClr val="222222"/>
                </a:solidFill>
                <a:effectLst/>
              </a:rPr>
              <a:t> (</a:t>
            </a:r>
            <a:r>
              <a:rPr lang="en-GB" sz="2500" b="0" dirty="0">
                <a:solidFill>
                  <a:srgbClr val="222222"/>
                </a:solidFill>
                <a:effectLst/>
              </a:rPr>
              <a:t>Katherine), </a:t>
            </a:r>
            <a:r>
              <a:rPr lang="el-GR" sz="2500" b="0" dirty="0">
                <a:solidFill>
                  <a:srgbClr val="222222"/>
                </a:solidFill>
                <a:effectLst/>
              </a:rPr>
              <a:t>εξαντλημένη από τις μεθόδους του </a:t>
            </a:r>
            <a:r>
              <a:rPr lang="el-GR" sz="2500" b="0" dirty="0" err="1">
                <a:solidFill>
                  <a:srgbClr val="222222"/>
                </a:solidFill>
                <a:effectLst/>
              </a:rPr>
              <a:t>Πετρούκιου</a:t>
            </a:r>
            <a:r>
              <a:rPr lang="el-GR" sz="2500" b="0" dirty="0">
                <a:solidFill>
                  <a:srgbClr val="222222"/>
                </a:solidFill>
                <a:effectLst/>
              </a:rPr>
              <a:t>, προσπαθεί να αντέξει τη σκληρότητά του, καθώς της αρνείται φαγητό και ρούχα.</a:t>
            </a:r>
            <a:br>
              <a:rPr lang="el-GR" sz="2500" b="0" dirty="0">
                <a:solidFill>
                  <a:srgbClr val="222222"/>
                </a:solidFill>
                <a:effectLst/>
              </a:rPr>
            </a:br>
            <a:endParaRPr lang="en-GR" sz="25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2F2C8CD2-EBDF-CBD1-8251-8EBB94152A81}"/>
              </a:ext>
            </a:extLst>
          </p:cNvPr>
          <p:cNvSpPr>
            <a:spLocks noGrp="1"/>
          </p:cNvSpPr>
          <p:nvPr>
            <p:ph idx="1"/>
          </p:nvPr>
        </p:nvSpPr>
        <p:spPr>
          <a:xfrm>
            <a:off x="6563624" y="963316"/>
            <a:ext cx="5058696" cy="5390637"/>
          </a:xfrm>
        </p:spPr>
        <p:txBody>
          <a:bodyPr>
            <a:normAutofit/>
          </a:bodyPr>
          <a:lstStyle/>
          <a:p>
            <a:r>
              <a:rPr lang="en-US" sz="2500" i="1" kern="100" dirty="0">
                <a:solidFill>
                  <a:srgbClr val="9A3A3A"/>
                </a:solidFill>
                <a:effectLst/>
                <a:latin typeface="+mj-lt"/>
                <a:ea typeface="Aptos" panose="020B0004020202020204" pitchFamily="34" charset="0"/>
                <a:cs typeface="Times New Roman" panose="02020603050405020304" pitchFamily="18" charset="0"/>
              </a:rPr>
              <a:t>Act 4, Scene 3</a:t>
            </a:r>
            <a:br>
              <a:rPr lang="en-US" sz="2500" i="1" kern="100" dirty="0">
                <a:solidFill>
                  <a:srgbClr val="9A3A3A"/>
                </a:solidFill>
                <a:effectLst/>
                <a:latin typeface="+mj-lt"/>
                <a:ea typeface="Aptos" panose="020B0004020202020204" pitchFamily="34" charset="0"/>
                <a:cs typeface="Times New Roman" panose="02020603050405020304" pitchFamily="18" charset="0"/>
              </a:rPr>
            </a:br>
            <a:r>
              <a:rPr lang="en-US" i="1" kern="100" dirty="0">
                <a:solidFill>
                  <a:srgbClr val="9A3A3A"/>
                </a:solidFill>
                <a:latin typeface="+mj-lt"/>
                <a:cs typeface="Times New Roman" panose="02020603050405020304" pitchFamily="18" charset="0"/>
              </a:rPr>
              <a:t>Narrator C</a:t>
            </a:r>
          </a:p>
          <a:p>
            <a:endParaRPr lang="en-US" sz="2500" i="1" kern="100" dirty="0">
              <a:solidFill>
                <a:srgbClr val="9A3A3A"/>
              </a:solidFill>
              <a:effectLst/>
              <a:latin typeface="+mj-lt"/>
              <a:ea typeface="Aptos" panose="020B0004020202020204" pitchFamily="34" charset="0"/>
              <a:cs typeface="Times New Roman" panose="02020603050405020304" pitchFamily="18" charset="0"/>
            </a:endParaRPr>
          </a:p>
          <a:p>
            <a:r>
              <a:rPr lang="en-US" sz="2500" i="1" kern="100" dirty="0">
                <a:solidFill>
                  <a:srgbClr val="9A3A3A"/>
                </a:solidFill>
                <a:effectLst/>
                <a:latin typeface="+mj-lt"/>
                <a:ea typeface="Aptos" panose="020B0004020202020204" pitchFamily="34" charset="0"/>
                <a:cs typeface="Times New Roman" panose="02020603050405020304" pitchFamily="18" charset="0"/>
              </a:rPr>
              <a:t>Katherina, worn out by Petruchio's tactics, struggles to endure his harshness as he denies her food and clothes.</a:t>
            </a:r>
            <a:br>
              <a:rPr lang="en-US" sz="2500" i="1" kern="100" dirty="0">
                <a:solidFill>
                  <a:srgbClr val="9A3A3A"/>
                </a:solidFill>
                <a:effectLst/>
                <a:latin typeface="+mj-lt"/>
                <a:ea typeface="Aptos" panose="020B0004020202020204" pitchFamily="34" charset="0"/>
                <a:cs typeface="Times New Roman" panose="02020603050405020304" pitchFamily="18" charset="0"/>
              </a:rPr>
            </a:br>
            <a:endParaRPr lang="en-GR" sz="2500" i="1" dirty="0">
              <a:solidFill>
                <a:srgbClr val="9A3A3A"/>
              </a:solidFill>
              <a:latin typeface="+mj-lt"/>
            </a:endParaRPr>
          </a:p>
        </p:txBody>
      </p:sp>
    </p:spTree>
    <p:extLst>
      <p:ext uri="{BB962C8B-B14F-4D97-AF65-F5344CB8AC3E}">
        <p14:creationId xmlns:p14="http://schemas.microsoft.com/office/powerpoint/2010/main" val="1572759132"/>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14FB-553B-DF9A-8E60-A43C2BC1E0A2}"/>
              </a:ext>
            </a:extLst>
          </p:cNvPr>
          <p:cNvSpPr>
            <a:spLocks noGrp="1"/>
          </p:cNvSpPr>
          <p:nvPr>
            <p:ph type="title"/>
          </p:nvPr>
        </p:nvSpPr>
        <p:spPr>
          <a:xfrm>
            <a:off x="525717" y="826112"/>
            <a:ext cx="10077557" cy="1196695"/>
          </a:xfrm>
        </p:spPr>
        <p:txBody>
          <a:bodyPr>
            <a:normAutofit fontScale="90000"/>
          </a:bodyPr>
          <a:lstStyle/>
          <a:p>
            <a:r>
              <a:rPr lang="el-GR" sz="2500" dirty="0"/>
              <a:t>Μαθήτρια: Αλήθεια τώρα; Πολύ αναχρονιστικό αυτό το έργο…</a:t>
            </a:r>
            <a:br>
              <a:rPr lang="en-US" sz="2500" dirty="0"/>
            </a:br>
            <a:br>
              <a:rPr lang="en-US" sz="2500" dirty="0"/>
            </a:br>
            <a:r>
              <a:rPr lang="en-US" sz="2500" dirty="0">
                <a:solidFill>
                  <a:srgbClr val="9A3A3A"/>
                </a:solidFill>
              </a:rPr>
              <a:t>Student</a:t>
            </a:r>
            <a:r>
              <a:rPr lang="el-GR" sz="2500" dirty="0">
                <a:solidFill>
                  <a:srgbClr val="9A3A3A"/>
                </a:solidFill>
              </a:rPr>
              <a:t>:</a:t>
            </a:r>
            <a:r>
              <a:rPr lang="en-US" sz="2500" dirty="0">
                <a:solidFill>
                  <a:srgbClr val="9A3A3A"/>
                </a:solidFill>
              </a:rPr>
              <a:t> Really now? the play is very obsolete</a:t>
            </a:r>
            <a:endParaRPr lang="en-GR" sz="2500" dirty="0">
              <a:solidFill>
                <a:srgbClr val="9A3A3A"/>
              </a:solidFill>
            </a:endParaRPr>
          </a:p>
        </p:txBody>
      </p:sp>
      <p:sp>
        <p:nvSpPr>
          <p:cNvPr id="3" name="Content Placeholder 2">
            <a:extLst>
              <a:ext uri="{FF2B5EF4-FFF2-40B4-BE49-F238E27FC236}">
                <a16:creationId xmlns:a16="http://schemas.microsoft.com/office/drawing/2014/main" id="{B96B2C74-57B0-3D8D-CB94-94606ECD07DF}"/>
              </a:ext>
            </a:extLst>
          </p:cNvPr>
          <p:cNvSpPr>
            <a:spLocks noGrp="1"/>
          </p:cNvSpPr>
          <p:nvPr>
            <p:ph idx="1"/>
          </p:nvPr>
        </p:nvSpPr>
        <p:spPr>
          <a:xfrm>
            <a:off x="525717" y="2724976"/>
            <a:ext cx="10077557" cy="3549045"/>
          </a:xfrm>
        </p:spPr>
        <p:txBody>
          <a:bodyPr/>
          <a:lstStyle/>
          <a:p>
            <a:r>
              <a:rPr lang="el-GR" sz="2500" i="1" dirty="0">
                <a:latin typeface="+mj-lt"/>
                <a:ea typeface="+mj-ea"/>
                <a:cs typeface="+mj-cs"/>
              </a:rPr>
              <a:t>Άλλη μαθήτρια: περίμενε ν’  ακούσουμε τι θα πει…η δόλια	…</a:t>
            </a:r>
            <a:endParaRPr lang="en-US" sz="2500" i="1" dirty="0">
              <a:latin typeface="+mj-lt"/>
              <a:ea typeface="+mj-ea"/>
              <a:cs typeface="+mj-cs"/>
            </a:endParaRPr>
          </a:p>
          <a:p>
            <a:r>
              <a:rPr lang="en-US" sz="2500" i="1" dirty="0">
                <a:solidFill>
                  <a:srgbClr val="9A3A3A"/>
                </a:solidFill>
                <a:latin typeface="+mj-lt"/>
                <a:ea typeface="+mj-ea"/>
                <a:cs typeface="+mj-cs"/>
              </a:rPr>
              <a:t>Another student</a:t>
            </a:r>
            <a:r>
              <a:rPr lang="el-GR" sz="2500" i="1" dirty="0">
                <a:solidFill>
                  <a:srgbClr val="9A3A3A"/>
                </a:solidFill>
                <a:latin typeface="+mj-lt"/>
                <a:ea typeface="+mj-ea"/>
                <a:cs typeface="+mj-cs"/>
              </a:rPr>
              <a:t>:</a:t>
            </a:r>
            <a:r>
              <a:rPr lang="en-US" sz="2500" i="1" dirty="0">
                <a:solidFill>
                  <a:srgbClr val="9A3A3A"/>
                </a:solidFill>
                <a:latin typeface="+mj-lt"/>
                <a:ea typeface="+mj-ea"/>
                <a:cs typeface="+mj-cs"/>
              </a:rPr>
              <a:t> Wait, let’s hear what the poor woman</a:t>
            </a:r>
            <a:br>
              <a:rPr lang="en-US" sz="2500" i="1" dirty="0">
                <a:solidFill>
                  <a:srgbClr val="9A3A3A"/>
                </a:solidFill>
                <a:latin typeface="+mj-lt"/>
                <a:ea typeface="+mj-ea"/>
                <a:cs typeface="+mj-cs"/>
              </a:rPr>
            </a:br>
            <a:r>
              <a:rPr lang="en-US" sz="2500" i="1" dirty="0">
                <a:solidFill>
                  <a:srgbClr val="9A3A3A"/>
                </a:solidFill>
                <a:latin typeface="+mj-lt"/>
                <a:ea typeface="+mj-ea"/>
                <a:cs typeface="+mj-cs"/>
              </a:rPr>
              <a:t>haw to say”</a:t>
            </a:r>
          </a:p>
          <a:p>
            <a:endParaRPr lang="en-GR" sz="3600" i="1" dirty="0">
              <a:latin typeface="+mj-lt"/>
              <a:ea typeface="+mj-ea"/>
              <a:cs typeface="+mj-cs"/>
            </a:endParaRPr>
          </a:p>
        </p:txBody>
      </p:sp>
    </p:spTree>
    <p:extLst>
      <p:ext uri="{BB962C8B-B14F-4D97-AF65-F5344CB8AC3E}">
        <p14:creationId xmlns:p14="http://schemas.microsoft.com/office/powerpoint/2010/main" val="351530355"/>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5A0C4E0-6953-85B0-266B-4FC0551CACE0}"/>
              </a:ext>
            </a:extLst>
          </p:cNvPr>
          <p:cNvSpPr>
            <a:spLocks noGrp="1"/>
          </p:cNvSpPr>
          <p:nvPr>
            <p:ph type="title"/>
          </p:nvPr>
        </p:nvSpPr>
        <p:spPr>
          <a:xfrm>
            <a:off x="525718" y="529937"/>
            <a:ext cx="5570282" cy="6224154"/>
          </a:xfrm>
        </p:spPr>
        <p:txBody>
          <a:bodyPr anchor="t">
            <a:noAutofit/>
          </a:bodyPr>
          <a:lstStyle/>
          <a:p>
            <a:r>
              <a:rPr lang="el-GR" sz="1800" b="0" dirty="0">
                <a:solidFill>
                  <a:srgbClr val="222222"/>
                </a:solidFill>
                <a:effectLst/>
              </a:rPr>
              <a:t>Κατερίνα: </a:t>
            </a:r>
            <a:br>
              <a:rPr lang="el-GR" sz="1800" b="0" dirty="0">
                <a:solidFill>
                  <a:srgbClr val="222222"/>
                </a:solidFill>
                <a:effectLst/>
              </a:rPr>
            </a:br>
            <a:br>
              <a:rPr lang="el-GR" sz="1800" b="0" dirty="0">
                <a:solidFill>
                  <a:srgbClr val="222222"/>
                </a:solidFill>
                <a:effectLst/>
              </a:rPr>
            </a:br>
            <a:r>
              <a:rPr lang="el-GR" sz="1800" b="0" dirty="0">
                <a:solidFill>
                  <a:srgbClr val="222222"/>
                </a:solidFill>
                <a:effectLst/>
              </a:rPr>
              <a:t>"Όσο περισσότερο αδικία μου κάνει, τόσο περισσότερο φαίνεται η κακία του:</a:t>
            </a:r>
            <a:br>
              <a:rPr lang="el-GR" sz="1800" dirty="0"/>
            </a:br>
            <a:r>
              <a:rPr lang="el-GR" sz="1800" b="0" dirty="0">
                <a:solidFill>
                  <a:srgbClr val="222222"/>
                </a:solidFill>
                <a:effectLst/>
              </a:rPr>
              <a:t>Τι, με παντρεύτηκε για να με αφήσει να πεθάνω από την πείνα;</a:t>
            </a:r>
            <a:br>
              <a:rPr lang="el-GR" sz="1800" dirty="0"/>
            </a:br>
            <a:r>
              <a:rPr lang="el-GR" sz="1800" b="0" dirty="0">
                <a:solidFill>
                  <a:srgbClr val="222222"/>
                </a:solidFill>
                <a:effectLst/>
              </a:rPr>
              <a:t>Οι ζητιάνοι που έρχονται στην πόρτα του πατέρα μου,</a:t>
            </a:r>
            <a:br>
              <a:rPr lang="el-GR" sz="1800" dirty="0"/>
            </a:br>
            <a:r>
              <a:rPr lang="el-GR" sz="1800" b="0" dirty="0">
                <a:solidFill>
                  <a:srgbClr val="222222"/>
                </a:solidFill>
                <a:effectLst/>
              </a:rPr>
              <a:t>παίρνουν αμέσως βοήθεια όταν τη ζητούν·</a:t>
            </a:r>
            <a:br>
              <a:rPr lang="el-GR" sz="1800" dirty="0"/>
            </a:br>
            <a:r>
              <a:rPr lang="el-GR" sz="1800" b="0" dirty="0">
                <a:solidFill>
                  <a:srgbClr val="222222"/>
                </a:solidFill>
                <a:effectLst/>
              </a:rPr>
              <a:t>αν όχι, αλλού βρίσκουν φιλανθρωπία:</a:t>
            </a:r>
            <a:br>
              <a:rPr lang="el-GR" sz="1800" dirty="0"/>
            </a:br>
            <a:r>
              <a:rPr lang="el-GR" sz="1800" b="0" dirty="0">
                <a:solidFill>
                  <a:srgbClr val="222222"/>
                </a:solidFill>
                <a:effectLst/>
              </a:rPr>
              <a:t>αλλά εγώ, που ποτέ δεν ήξερα να ζητώ,</a:t>
            </a:r>
            <a:br>
              <a:rPr lang="el-GR" sz="1800" dirty="0"/>
            </a:br>
            <a:r>
              <a:rPr lang="el-GR" sz="1800" b="0" dirty="0">
                <a:solidFill>
                  <a:srgbClr val="222222"/>
                </a:solidFill>
                <a:effectLst/>
              </a:rPr>
              <a:t>ούτε ποτέ είχα ανάγκη να ζητήσω,</a:t>
            </a:r>
            <a:br>
              <a:rPr lang="el-GR" sz="1800" dirty="0"/>
            </a:br>
            <a:r>
              <a:rPr lang="el-GR" sz="1800" b="0" dirty="0">
                <a:solidFill>
                  <a:srgbClr val="222222"/>
                </a:solidFill>
                <a:effectLst/>
              </a:rPr>
              <a:t>πεθαίνω από την πείνα, ζαλίζομαι από</a:t>
            </a:r>
            <a:br>
              <a:rPr lang="en-US" sz="1800" b="0" dirty="0">
                <a:solidFill>
                  <a:srgbClr val="222222"/>
                </a:solidFill>
                <a:effectLst/>
              </a:rPr>
            </a:br>
            <a:r>
              <a:rPr lang="el-GR" sz="1800" b="0" dirty="0">
                <a:solidFill>
                  <a:srgbClr val="222222"/>
                </a:solidFill>
                <a:effectLst/>
              </a:rPr>
              <a:t>την έλλειψη ύπνου,</a:t>
            </a:r>
            <a:br>
              <a:rPr lang="el-GR" sz="1800" dirty="0"/>
            </a:br>
            <a:r>
              <a:rPr lang="el-GR" sz="1800" b="0" dirty="0">
                <a:solidFill>
                  <a:srgbClr val="222222"/>
                </a:solidFill>
                <a:effectLst/>
              </a:rPr>
              <a:t>με ξυπνάνε με όρκους και με τρέφουν</a:t>
            </a:r>
            <a:br>
              <a:rPr lang="en-US" sz="1800" b="0" dirty="0">
                <a:solidFill>
                  <a:srgbClr val="222222"/>
                </a:solidFill>
                <a:effectLst/>
              </a:rPr>
            </a:br>
            <a:r>
              <a:rPr lang="el-GR" sz="1800" b="0" dirty="0">
                <a:solidFill>
                  <a:srgbClr val="222222"/>
                </a:solidFill>
                <a:effectLst/>
              </a:rPr>
              <a:t>με καυγάδες:</a:t>
            </a:r>
            <a:br>
              <a:rPr lang="el-GR" sz="1800" dirty="0"/>
            </a:br>
            <a:r>
              <a:rPr lang="el-GR" sz="1800" b="0" dirty="0">
                <a:solidFill>
                  <a:srgbClr val="222222"/>
                </a:solidFill>
                <a:effectLst/>
              </a:rPr>
              <a:t>Και αυτό που με πειράζει περισσότερο από όλες αυτές τις στερήσεις,</a:t>
            </a:r>
            <a:br>
              <a:rPr lang="el-GR" sz="1800" dirty="0"/>
            </a:br>
            <a:r>
              <a:rPr lang="el-GR" sz="1800" b="0" dirty="0">
                <a:solidFill>
                  <a:srgbClr val="222222"/>
                </a:solidFill>
                <a:effectLst/>
              </a:rPr>
              <a:t>είναι ότι το κάνει στο όνομα της τέλειας αγάπης·</a:t>
            </a:r>
            <a:br>
              <a:rPr lang="el-GR" sz="1800" dirty="0"/>
            </a:br>
            <a:r>
              <a:rPr lang="el-GR" sz="1800" dirty="0"/>
              <a:t>(…)</a:t>
            </a:r>
            <a:r>
              <a:rPr lang="el-GR" sz="1800" b="0" dirty="0">
                <a:solidFill>
                  <a:srgbClr val="222222"/>
                </a:solidFill>
                <a:effectLst/>
              </a:rPr>
              <a:t>."</a:t>
            </a:r>
            <a:endParaRPr lang="en-GR" sz="1800" dirty="0"/>
          </a:p>
        </p:txBody>
      </p:sp>
      <p:sp>
        <p:nvSpPr>
          <p:cNvPr id="10" name="Freeform: Shape 9">
            <a:extLst>
              <a:ext uri="{FF2B5EF4-FFF2-40B4-BE49-F238E27FC236}">
                <a16:creationId xmlns:a16="http://schemas.microsoft.com/office/drawing/2014/main" id="{3AB5BF24-836F-4A13-AAE6-3EEB92256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5870" y="-1272272"/>
            <a:ext cx="1349830" cy="3894372"/>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aphic 78">
            <a:extLst>
              <a:ext uri="{FF2B5EF4-FFF2-40B4-BE49-F238E27FC236}">
                <a16:creationId xmlns:a16="http://schemas.microsoft.com/office/drawing/2014/main" id="{AFA309B8-3551-4D00-8F72-F8224F39C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14577" y="1628048"/>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8C5ABE74-2784-4339-960F-DE0743356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9B02DBFF-C7B0-4205-8D48-C39852D943B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0AE5FE2D-F4EC-428F-94E7-AAE776221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BA1B0A68-AF93-4CFA-A1EE-324301A9B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4F9EB863-21D4-401D-9E61-1D25B48C9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F3093249-66A1-4C01-B378-49E15A9AB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26C7A5D4-75BF-94FF-BB36-4994F99D8EEA}"/>
              </a:ext>
            </a:extLst>
          </p:cNvPr>
          <p:cNvSpPr>
            <a:spLocks noGrp="1"/>
          </p:cNvSpPr>
          <p:nvPr>
            <p:ph idx="1"/>
          </p:nvPr>
        </p:nvSpPr>
        <p:spPr>
          <a:xfrm>
            <a:off x="6346721" y="529937"/>
            <a:ext cx="4997532" cy="5964381"/>
          </a:xfrm>
        </p:spPr>
        <p:txBody>
          <a:bodyPr>
            <a:normAutofit/>
          </a:bodyPr>
          <a:lstStyle/>
          <a:p>
            <a:r>
              <a:rPr lang="en-GB" sz="1800" b="1" i="1" dirty="0">
                <a:solidFill>
                  <a:srgbClr val="9A3A3A"/>
                </a:solidFill>
                <a:effectLst/>
                <a:latin typeface="+mj-lt"/>
              </a:rPr>
              <a:t>Katherine</a:t>
            </a:r>
            <a:r>
              <a:rPr lang="en-GB" sz="1800" b="0" i="1" dirty="0">
                <a:solidFill>
                  <a:srgbClr val="9A3A3A"/>
                </a:solidFill>
                <a:effectLst/>
                <a:latin typeface="+mj-lt"/>
              </a:rPr>
              <a:t>:</a:t>
            </a:r>
            <a:br>
              <a:rPr lang="en-GB" sz="1800" i="1" dirty="0">
                <a:solidFill>
                  <a:srgbClr val="9A3A3A"/>
                </a:solidFill>
                <a:latin typeface="+mj-lt"/>
              </a:rPr>
            </a:br>
            <a:endParaRPr lang="el-GR" sz="1800" i="1" dirty="0">
              <a:solidFill>
                <a:srgbClr val="9A3A3A"/>
              </a:solidFill>
              <a:latin typeface="+mj-lt"/>
            </a:endParaRPr>
          </a:p>
          <a:p>
            <a:r>
              <a:rPr lang="en-GB" sz="1800" b="0" i="1" dirty="0">
                <a:solidFill>
                  <a:srgbClr val="9A3A3A"/>
                </a:solidFill>
                <a:effectLst/>
                <a:latin typeface="+mj-lt"/>
              </a:rPr>
              <a:t>“The more my wrong, the more his spite appears:</a:t>
            </a:r>
            <a:br>
              <a:rPr lang="en-GB" sz="1800" i="1" dirty="0">
                <a:solidFill>
                  <a:srgbClr val="9A3A3A"/>
                </a:solidFill>
                <a:latin typeface="+mj-lt"/>
              </a:rPr>
            </a:br>
            <a:r>
              <a:rPr lang="en-GB" sz="1800" b="0" i="1" dirty="0">
                <a:solidFill>
                  <a:srgbClr val="9A3A3A"/>
                </a:solidFill>
                <a:effectLst/>
                <a:latin typeface="+mj-lt"/>
              </a:rPr>
              <a:t>What, did he marry me to famish me?</a:t>
            </a:r>
            <a:br>
              <a:rPr lang="en-GB" sz="1800" i="1" dirty="0">
                <a:solidFill>
                  <a:srgbClr val="9A3A3A"/>
                </a:solidFill>
                <a:latin typeface="+mj-lt"/>
              </a:rPr>
            </a:br>
            <a:r>
              <a:rPr lang="en-GB" sz="1800" b="0" i="1" dirty="0">
                <a:solidFill>
                  <a:srgbClr val="9A3A3A"/>
                </a:solidFill>
                <a:effectLst/>
                <a:latin typeface="+mj-lt"/>
              </a:rPr>
              <a:t>Beggars, that come unto my father's door,</a:t>
            </a:r>
            <a:br>
              <a:rPr lang="en-GB" sz="1800" i="1" dirty="0">
                <a:solidFill>
                  <a:srgbClr val="9A3A3A"/>
                </a:solidFill>
                <a:latin typeface="+mj-lt"/>
              </a:rPr>
            </a:br>
            <a:r>
              <a:rPr lang="en-GB" sz="1800" b="0" i="1" dirty="0">
                <a:solidFill>
                  <a:srgbClr val="9A3A3A"/>
                </a:solidFill>
                <a:effectLst/>
                <a:latin typeface="+mj-lt"/>
              </a:rPr>
              <a:t>Upon entreaty, have a present alms;</a:t>
            </a:r>
            <a:br>
              <a:rPr lang="en-GB" sz="1800" i="1" dirty="0">
                <a:solidFill>
                  <a:srgbClr val="9A3A3A"/>
                </a:solidFill>
                <a:latin typeface="+mj-lt"/>
              </a:rPr>
            </a:br>
            <a:r>
              <a:rPr lang="en-GB" sz="1800" b="0" i="1" dirty="0">
                <a:solidFill>
                  <a:srgbClr val="9A3A3A"/>
                </a:solidFill>
                <a:effectLst/>
                <a:latin typeface="+mj-lt"/>
              </a:rPr>
              <a:t>If not, elsewhere they meet with charity:</a:t>
            </a:r>
            <a:br>
              <a:rPr lang="en-GB" sz="1800" i="1" dirty="0">
                <a:solidFill>
                  <a:srgbClr val="9A3A3A"/>
                </a:solidFill>
                <a:latin typeface="+mj-lt"/>
              </a:rPr>
            </a:br>
            <a:r>
              <a:rPr lang="en-GB" sz="1800" b="0" i="1" dirty="0">
                <a:solidFill>
                  <a:srgbClr val="9A3A3A"/>
                </a:solidFill>
                <a:effectLst/>
                <a:latin typeface="+mj-lt"/>
              </a:rPr>
              <a:t>But I, who never knew how to entreat,</a:t>
            </a:r>
            <a:br>
              <a:rPr lang="en-GB" sz="1800" i="1" dirty="0">
                <a:solidFill>
                  <a:srgbClr val="9A3A3A"/>
                </a:solidFill>
                <a:latin typeface="+mj-lt"/>
              </a:rPr>
            </a:br>
            <a:r>
              <a:rPr lang="en-GB" sz="1800" b="0" i="1" dirty="0">
                <a:solidFill>
                  <a:srgbClr val="9A3A3A"/>
                </a:solidFill>
                <a:effectLst/>
                <a:latin typeface="+mj-lt"/>
              </a:rPr>
              <a:t>Nor never needed that I should entreat,</a:t>
            </a:r>
            <a:br>
              <a:rPr lang="en-GB" sz="1800" i="1" dirty="0">
                <a:solidFill>
                  <a:srgbClr val="9A3A3A"/>
                </a:solidFill>
                <a:latin typeface="+mj-lt"/>
              </a:rPr>
            </a:br>
            <a:r>
              <a:rPr lang="en-GB" sz="1800" b="0" i="1" dirty="0">
                <a:solidFill>
                  <a:srgbClr val="9A3A3A"/>
                </a:solidFill>
                <a:effectLst/>
                <a:latin typeface="+mj-lt"/>
              </a:rPr>
              <a:t>Am starved for meat, giddy for lack of sleep,</a:t>
            </a:r>
            <a:br>
              <a:rPr lang="en-GB" sz="1800" i="1" dirty="0">
                <a:solidFill>
                  <a:srgbClr val="9A3A3A"/>
                </a:solidFill>
                <a:latin typeface="+mj-lt"/>
              </a:rPr>
            </a:br>
            <a:r>
              <a:rPr lang="en-GB" sz="1800" b="0" i="1" dirty="0">
                <a:solidFill>
                  <a:srgbClr val="9A3A3A"/>
                </a:solidFill>
                <a:effectLst/>
                <a:latin typeface="+mj-lt"/>
              </a:rPr>
              <a:t>With oaths kept waking and with brawling fed:</a:t>
            </a:r>
            <a:br>
              <a:rPr lang="en-GB" sz="1800" i="1" dirty="0">
                <a:solidFill>
                  <a:srgbClr val="9A3A3A"/>
                </a:solidFill>
                <a:latin typeface="+mj-lt"/>
              </a:rPr>
            </a:br>
            <a:r>
              <a:rPr lang="en-GB" sz="1800" b="0" i="1" dirty="0">
                <a:solidFill>
                  <a:srgbClr val="9A3A3A"/>
                </a:solidFill>
                <a:effectLst/>
                <a:latin typeface="+mj-lt"/>
              </a:rPr>
              <a:t>And that which spites me more than all these wants,</a:t>
            </a:r>
            <a:br>
              <a:rPr lang="en-GB" sz="1800" i="1" dirty="0">
                <a:solidFill>
                  <a:srgbClr val="9A3A3A"/>
                </a:solidFill>
                <a:latin typeface="+mj-lt"/>
              </a:rPr>
            </a:br>
            <a:r>
              <a:rPr lang="en-GB" sz="1800" b="0" i="1" dirty="0">
                <a:solidFill>
                  <a:srgbClr val="9A3A3A"/>
                </a:solidFill>
                <a:effectLst/>
                <a:latin typeface="+mj-lt"/>
              </a:rPr>
              <a:t>He does it under name of perfect love;</a:t>
            </a:r>
            <a:br>
              <a:rPr lang="en-GB" sz="1800" i="1" dirty="0">
                <a:solidFill>
                  <a:srgbClr val="9A3A3A"/>
                </a:solidFill>
                <a:latin typeface="+mj-lt"/>
              </a:rPr>
            </a:br>
            <a:r>
              <a:rPr lang="el-GR" sz="1800" i="1" dirty="0">
                <a:solidFill>
                  <a:srgbClr val="9A3A3A"/>
                </a:solidFill>
                <a:latin typeface="+mj-lt"/>
              </a:rPr>
              <a:t>(…)</a:t>
            </a:r>
            <a:endParaRPr lang="en-GR" sz="1800" i="1" dirty="0">
              <a:solidFill>
                <a:srgbClr val="9A3A3A"/>
              </a:solidFill>
              <a:latin typeface="+mj-lt"/>
            </a:endParaRPr>
          </a:p>
        </p:txBody>
      </p:sp>
      <p:sp>
        <p:nvSpPr>
          <p:cNvPr id="20" name="Freeform: Shape 19">
            <a:extLst>
              <a:ext uri="{FF2B5EF4-FFF2-40B4-BE49-F238E27FC236}">
                <a16:creationId xmlns:a16="http://schemas.microsoft.com/office/drawing/2014/main" id="{01AB72E4-85FE-4925-94E8-F8DC756A0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2" name="Group 21">
            <a:extLst>
              <a:ext uri="{FF2B5EF4-FFF2-40B4-BE49-F238E27FC236}">
                <a16:creationId xmlns:a16="http://schemas.microsoft.com/office/drawing/2014/main" id="{2B5F2BAA-9430-49D4-AFB2-873C0C5B32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lumMod val="60000"/>
              <a:lumOff val="40000"/>
            </a:schemeClr>
          </a:solidFill>
        </p:grpSpPr>
        <p:sp>
          <p:nvSpPr>
            <p:cNvPr id="23" name="Freeform: Shape 22">
              <a:extLst>
                <a:ext uri="{FF2B5EF4-FFF2-40B4-BE49-F238E27FC236}">
                  <a16:creationId xmlns:a16="http://schemas.microsoft.com/office/drawing/2014/main" id="{934902B3-2AE0-4E5A-A88A-6F2E21C69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Freeform: Shape 23">
              <a:extLst>
                <a:ext uri="{FF2B5EF4-FFF2-40B4-BE49-F238E27FC236}">
                  <a16:creationId xmlns:a16="http://schemas.microsoft.com/office/drawing/2014/main" id="{9207F540-3EC2-4C41-BB1C-64800269E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00680360-D392-4B29-AAE9-59D48E548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2">
              <a:extLst>
                <a:ext uri="{FF2B5EF4-FFF2-40B4-BE49-F238E27FC236}">
                  <a16:creationId xmlns:a16="http://schemas.microsoft.com/office/drawing/2014/main" id="{9E693E54-E127-4A47-A6B4-2D6169CF3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AE27342A-086B-4F33-95AE-81BCA416D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3EEBDF54-E0D8-4010-A38F-616CF8255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E4438AD-CF0A-44D7-9B3E-5C010249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580527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21371BC-312F-3801-2DD2-374234EC4A0B}"/>
              </a:ext>
            </a:extLst>
          </p:cNvPr>
          <p:cNvSpPr>
            <a:spLocks noGrp="1"/>
          </p:cNvSpPr>
          <p:nvPr>
            <p:ph type="title"/>
          </p:nvPr>
        </p:nvSpPr>
        <p:spPr>
          <a:xfrm>
            <a:off x="947592" y="1241020"/>
            <a:ext cx="5222243" cy="5764608"/>
          </a:xfrm>
        </p:spPr>
        <p:txBody>
          <a:bodyPr anchor="t">
            <a:normAutofit/>
          </a:bodyPr>
          <a:lstStyle/>
          <a:p>
            <a:r>
              <a:rPr lang="el-GR" sz="2500" b="1" dirty="0">
                <a:solidFill>
                  <a:srgbClr val="222222"/>
                </a:solidFill>
                <a:effectLst/>
              </a:rPr>
              <a:t>Πράξη 5, Σκηνή 2</a:t>
            </a:r>
            <a:br>
              <a:rPr lang="el-GR" sz="2500" b="1" dirty="0">
                <a:solidFill>
                  <a:srgbClr val="222222"/>
                </a:solidFill>
                <a:effectLst/>
              </a:rPr>
            </a:br>
            <a:r>
              <a:rPr lang="el-GR" sz="2000" b="1" i="1" kern="100" dirty="0">
                <a:effectLst/>
                <a:latin typeface="Times" pitchFamily="2" charset="0"/>
                <a:ea typeface="Calibri" panose="020F0502020204030204" pitchFamily="34" charset="0"/>
                <a:cs typeface="Times New Roman" panose="02020603050405020304" pitchFamily="18" charset="0"/>
              </a:rPr>
              <a:t>ΑΦΗΓΗΤΡΙΑ Γ</a:t>
            </a:r>
            <a:br>
              <a:rPr lang="el-GR" sz="2500" b="1" dirty="0">
                <a:solidFill>
                  <a:srgbClr val="222222"/>
                </a:solidFill>
                <a:effectLst/>
              </a:rPr>
            </a:br>
            <a:br>
              <a:rPr lang="el-GR" sz="2500" b="1" dirty="0">
                <a:solidFill>
                  <a:srgbClr val="222222"/>
                </a:solidFill>
                <a:effectLst/>
              </a:rPr>
            </a:br>
            <a:r>
              <a:rPr lang="el-GR" sz="2500" b="0" dirty="0">
                <a:solidFill>
                  <a:srgbClr val="222222"/>
                </a:solidFill>
                <a:effectLst/>
              </a:rPr>
              <a:t>Στο τέλος του έργου, η </a:t>
            </a:r>
            <a:r>
              <a:rPr lang="el-GR" sz="2500" b="1" dirty="0">
                <a:solidFill>
                  <a:srgbClr val="222222"/>
                </a:solidFill>
                <a:effectLst/>
              </a:rPr>
              <a:t>Κατερίνα</a:t>
            </a:r>
            <a:r>
              <a:rPr lang="el-GR" sz="2500" b="0" dirty="0">
                <a:solidFill>
                  <a:srgbClr val="222222"/>
                </a:solidFill>
                <a:effectLst/>
              </a:rPr>
              <a:t> κάνει μια ομιλία για την υπακοή των γυναικών προς τους άνδρες τους, αφού φαίνεται να έχει </a:t>
            </a:r>
            <a:r>
              <a:rPr lang="el-GR" sz="2500" dirty="0">
                <a:solidFill>
                  <a:srgbClr val="222222"/>
                </a:solidFill>
              </a:rPr>
              <a:t>αλλάξει ο χαρακτήρας της με τις ενέργειες του </a:t>
            </a:r>
            <a:r>
              <a:rPr lang="el-GR" sz="2500" dirty="0" err="1">
                <a:solidFill>
                  <a:srgbClr val="222222"/>
                </a:solidFill>
              </a:rPr>
              <a:t>Πετρούκιου</a:t>
            </a:r>
            <a:r>
              <a:rPr lang="el-GR" sz="2500" b="0" dirty="0">
                <a:solidFill>
                  <a:srgbClr val="222222"/>
                </a:solidFill>
                <a:effectLst/>
              </a:rPr>
              <a:t>.</a:t>
            </a:r>
            <a:br>
              <a:rPr lang="el-GR" sz="2500" b="0" dirty="0">
                <a:solidFill>
                  <a:srgbClr val="222222"/>
                </a:solidFill>
                <a:effectLst/>
              </a:rPr>
            </a:br>
            <a:endParaRPr lang="en-GR" sz="25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891E30C4-F0E5-390E-F40F-903841936283}"/>
              </a:ext>
            </a:extLst>
          </p:cNvPr>
          <p:cNvSpPr>
            <a:spLocks noGrp="1"/>
          </p:cNvSpPr>
          <p:nvPr>
            <p:ph idx="1"/>
          </p:nvPr>
        </p:nvSpPr>
        <p:spPr>
          <a:xfrm>
            <a:off x="6552983" y="1124719"/>
            <a:ext cx="4159233" cy="5583843"/>
          </a:xfrm>
        </p:spPr>
        <p:txBody>
          <a:bodyPr>
            <a:normAutofit/>
          </a:bodyPr>
          <a:lstStyle/>
          <a:p>
            <a:r>
              <a:rPr lang="en-US" sz="2500" i="1" kern="100" dirty="0">
                <a:solidFill>
                  <a:srgbClr val="9A3A3A"/>
                </a:solidFill>
                <a:effectLst/>
                <a:latin typeface="+mj-lt"/>
                <a:ea typeface="Aptos" panose="020B0004020202020204" pitchFamily="34" charset="0"/>
                <a:cs typeface="Times New Roman" panose="02020603050405020304" pitchFamily="18" charset="0"/>
              </a:rPr>
              <a:t>Act 5, Scene 2</a:t>
            </a:r>
            <a:br>
              <a:rPr lang="en-US" sz="2500" i="1" kern="100" dirty="0">
                <a:solidFill>
                  <a:srgbClr val="9A3A3A"/>
                </a:solidFill>
                <a:latin typeface="+mj-lt"/>
                <a:ea typeface="Aptos" panose="020B0004020202020204" pitchFamily="34" charset="0"/>
                <a:cs typeface="Times New Roman" panose="02020603050405020304" pitchFamily="18" charset="0"/>
              </a:rPr>
            </a:br>
            <a:r>
              <a:rPr lang="en-US" i="1" kern="100" dirty="0">
                <a:solidFill>
                  <a:srgbClr val="9A3A3A"/>
                </a:solidFill>
                <a:latin typeface="+mj-lt"/>
                <a:cs typeface="Times New Roman" panose="02020603050405020304" pitchFamily="18" charset="0"/>
              </a:rPr>
              <a:t>Narrator C</a:t>
            </a:r>
            <a:endParaRPr lang="el-GR" i="1" kern="100" dirty="0">
              <a:solidFill>
                <a:srgbClr val="9A3A3A"/>
              </a:solidFill>
              <a:latin typeface="+mj-lt"/>
              <a:cs typeface="Times New Roman" panose="02020603050405020304" pitchFamily="18" charset="0"/>
            </a:endParaRPr>
          </a:p>
          <a:p>
            <a:br>
              <a:rPr lang="en-US" sz="2500" i="1" kern="100" dirty="0">
                <a:solidFill>
                  <a:srgbClr val="9A3A3A"/>
                </a:solidFill>
                <a:latin typeface="+mj-lt"/>
                <a:ea typeface="Aptos" panose="020B0004020202020204" pitchFamily="34" charset="0"/>
                <a:cs typeface="Times New Roman" panose="02020603050405020304" pitchFamily="18" charset="0"/>
              </a:rPr>
            </a:br>
            <a:r>
              <a:rPr lang="en-US" sz="2500" i="1" kern="100" dirty="0">
                <a:solidFill>
                  <a:srgbClr val="9A3A3A"/>
                </a:solidFill>
                <a:effectLst/>
                <a:latin typeface="+mj-lt"/>
                <a:ea typeface="Aptos" panose="020B0004020202020204" pitchFamily="34" charset="0"/>
                <a:cs typeface="Times New Roman" panose="02020603050405020304" pitchFamily="18" charset="0"/>
              </a:rPr>
              <a:t>At the end of the play, Katherina delivers a speech about women’s obedience to their husbands after she has been ‘tamed’ by Petruchio.</a:t>
            </a:r>
            <a:endParaRPr lang="en-GR" sz="2500" i="1" dirty="0">
              <a:solidFill>
                <a:srgbClr val="9A3A3A"/>
              </a:solidFill>
              <a:latin typeface="+mj-lt"/>
            </a:endParaRPr>
          </a:p>
        </p:txBody>
      </p:sp>
    </p:spTree>
    <p:extLst>
      <p:ext uri="{BB962C8B-B14F-4D97-AF65-F5344CB8AC3E}">
        <p14:creationId xmlns:p14="http://schemas.microsoft.com/office/powerpoint/2010/main" val="287233058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31695E3-2510-5119-76C2-7E6C43008660}"/>
              </a:ext>
            </a:extLst>
          </p:cNvPr>
          <p:cNvSpPr>
            <a:spLocks noGrp="1"/>
          </p:cNvSpPr>
          <p:nvPr>
            <p:ph type="title"/>
          </p:nvPr>
        </p:nvSpPr>
        <p:spPr>
          <a:xfrm>
            <a:off x="806072" y="662709"/>
            <a:ext cx="5108074" cy="6195291"/>
          </a:xfrm>
        </p:spPr>
        <p:txBody>
          <a:bodyPr anchor="t">
            <a:normAutofit/>
          </a:bodyPr>
          <a:lstStyle/>
          <a:p>
            <a:r>
              <a:rPr lang="el-GR" sz="1800" b="1" dirty="0" err="1">
                <a:solidFill>
                  <a:srgbClr val="222222"/>
                </a:solidFill>
              </a:rPr>
              <a:t>Κατερ</a:t>
            </a:r>
            <a:r>
              <a:rPr lang="en-US" sz="1800" b="1" dirty="0" err="1">
                <a:solidFill>
                  <a:srgbClr val="222222"/>
                </a:solidFill>
              </a:rPr>
              <a:t>ί</a:t>
            </a:r>
            <a:r>
              <a:rPr lang="el-GR" sz="1800" b="1" dirty="0">
                <a:solidFill>
                  <a:srgbClr val="222222"/>
                </a:solidFill>
              </a:rPr>
              <a:t>να: </a:t>
            </a:r>
            <a:br>
              <a:rPr lang="el-GR" sz="1800" dirty="0">
                <a:solidFill>
                  <a:srgbClr val="222222"/>
                </a:solidFill>
              </a:rPr>
            </a:br>
            <a:br>
              <a:rPr lang="el-GR" sz="1800" b="0" dirty="0">
                <a:solidFill>
                  <a:srgbClr val="222222"/>
                </a:solidFill>
                <a:effectLst/>
              </a:rPr>
            </a:br>
            <a:r>
              <a:rPr lang="el-GR" sz="1800" b="0" dirty="0">
                <a:solidFill>
                  <a:srgbClr val="222222"/>
                </a:solidFill>
                <a:effectLst/>
              </a:rPr>
              <a:t>(…)</a:t>
            </a:r>
            <a:br>
              <a:rPr lang="el-GR" sz="1800" dirty="0"/>
            </a:br>
            <a:r>
              <a:rPr lang="el-GR" sz="1800" b="0" dirty="0">
                <a:solidFill>
                  <a:srgbClr val="222222"/>
                </a:solidFill>
                <a:effectLst/>
              </a:rPr>
              <a:t>Όπως η υπακοή που οφείλει ο υπήκοος στον πρίγκιπα,</a:t>
            </a:r>
            <a:br>
              <a:rPr lang="el-GR" sz="1800" dirty="0"/>
            </a:br>
            <a:r>
              <a:rPr lang="el-GR" sz="1800" b="0" dirty="0">
                <a:solidFill>
                  <a:srgbClr val="222222"/>
                </a:solidFill>
                <a:effectLst/>
              </a:rPr>
              <a:t>έτσι και μια γυναίκα οφείλει στον άντρα της·</a:t>
            </a:r>
            <a:br>
              <a:rPr lang="el-GR" sz="1800" dirty="0"/>
            </a:br>
            <a:r>
              <a:rPr lang="el-GR" sz="1800" b="0" dirty="0">
                <a:solidFill>
                  <a:srgbClr val="222222"/>
                </a:solidFill>
                <a:effectLst/>
              </a:rPr>
              <a:t>Και όταν είναι εχθρική, κατσούφα, σκυθρωπή και ξινή,</a:t>
            </a:r>
            <a:br>
              <a:rPr lang="el-GR" sz="1800" dirty="0"/>
            </a:br>
            <a:r>
              <a:rPr lang="el-GR" sz="1800" b="0" dirty="0">
                <a:solidFill>
                  <a:srgbClr val="222222"/>
                </a:solidFill>
                <a:effectLst/>
              </a:rPr>
              <a:t>και δεν υπακούει στην έντιμη θέλησή του,</a:t>
            </a:r>
            <a:br>
              <a:rPr lang="el-GR" sz="1800" dirty="0"/>
            </a:br>
            <a:r>
              <a:rPr lang="el-GR" sz="1800" b="0" dirty="0">
                <a:solidFill>
                  <a:srgbClr val="222222"/>
                </a:solidFill>
                <a:effectLst/>
              </a:rPr>
              <a:t>τι είναι αυτή παρά μια άθλια επαναστάτρια,</a:t>
            </a:r>
            <a:br>
              <a:rPr lang="el-GR" sz="1800" dirty="0"/>
            </a:br>
            <a:r>
              <a:rPr lang="el-GR" sz="1800" b="0" dirty="0">
                <a:solidFill>
                  <a:srgbClr val="222222"/>
                </a:solidFill>
                <a:effectLst/>
              </a:rPr>
              <a:t>και μια άχαρη προδότρια στον αγαπημένο της κύριο;</a:t>
            </a:r>
            <a:br>
              <a:rPr lang="el-GR" sz="1800" dirty="0"/>
            </a:br>
            <a:r>
              <a:rPr lang="el-GR" sz="1800" b="0" dirty="0">
                <a:solidFill>
                  <a:srgbClr val="222222"/>
                </a:solidFill>
                <a:effectLst/>
              </a:rPr>
              <a:t>Ντρέπομαι που οι γυναίκες είναι τόσο ανόητες</a:t>
            </a:r>
            <a:br>
              <a:rPr lang="el-GR" sz="1800" dirty="0"/>
            </a:br>
            <a:r>
              <a:rPr lang="el-GR" sz="1800" b="0" dirty="0">
                <a:solidFill>
                  <a:srgbClr val="222222"/>
                </a:solidFill>
                <a:effectLst/>
              </a:rPr>
              <a:t>που προσφέρουν πόλεμο εκεί που θα έπρεπε να γονατίζουν για ειρήνη·</a:t>
            </a:r>
            <a:br>
              <a:rPr lang="el-GR" sz="1800" dirty="0"/>
            </a:br>
            <a:r>
              <a:rPr lang="el-GR" sz="1800" b="0" dirty="0">
                <a:solidFill>
                  <a:srgbClr val="222222"/>
                </a:solidFill>
                <a:effectLst/>
              </a:rPr>
              <a:t>ή που αναζητούν εξουσία, υπεροχή και κυριαρχία,</a:t>
            </a:r>
            <a:br>
              <a:rPr lang="el-GR" sz="1800" dirty="0"/>
            </a:br>
            <a:r>
              <a:rPr lang="el-GR" sz="1800" b="0" dirty="0">
                <a:solidFill>
                  <a:srgbClr val="222222"/>
                </a:solidFill>
                <a:effectLst/>
              </a:rPr>
              <a:t>ενώ είναι υποχρεωμένες να υπηρετούν, να αγαπούν και να υπακούν."</a:t>
            </a:r>
            <a:endParaRPr lang="en-GR" sz="1800" dirty="0"/>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6D76D7C8-1983-D50E-92AD-C0F14C079D01}"/>
              </a:ext>
            </a:extLst>
          </p:cNvPr>
          <p:cNvSpPr>
            <a:spLocks noGrp="1"/>
          </p:cNvSpPr>
          <p:nvPr>
            <p:ph idx="1"/>
          </p:nvPr>
        </p:nvSpPr>
        <p:spPr>
          <a:xfrm>
            <a:off x="6193809" y="735843"/>
            <a:ext cx="5383856" cy="5386314"/>
          </a:xfrm>
        </p:spPr>
        <p:txBody>
          <a:bodyPr>
            <a:noAutofit/>
          </a:bodyPr>
          <a:lstStyle/>
          <a:p>
            <a:r>
              <a:rPr lang="en-GB" sz="1800" b="1" i="1" dirty="0">
                <a:solidFill>
                  <a:srgbClr val="9A3A3A"/>
                </a:solidFill>
                <a:effectLst/>
                <a:latin typeface="+mj-lt"/>
              </a:rPr>
              <a:t>Katherine</a:t>
            </a:r>
            <a:r>
              <a:rPr lang="en-GB" sz="1800" b="0" i="1" dirty="0">
                <a:solidFill>
                  <a:srgbClr val="9A3A3A"/>
                </a:solidFill>
                <a:effectLst/>
                <a:latin typeface="+mj-lt"/>
              </a:rPr>
              <a:t>:</a:t>
            </a:r>
            <a:endParaRPr lang="en-US" sz="1800" i="1" dirty="0">
              <a:solidFill>
                <a:srgbClr val="9A3A3A"/>
              </a:solidFill>
              <a:latin typeface="+mj-lt"/>
            </a:endParaRPr>
          </a:p>
          <a:p>
            <a:br>
              <a:rPr lang="en-US" sz="1800" i="1" dirty="0">
                <a:solidFill>
                  <a:srgbClr val="9A3A3A"/>
                </a:solidFill>
                <a:latin typeface="+mj-lt"/>
              </a:rPr>
            </a:br>
            <a:r>
              <a:rPr lang="el-GR" sz="1800" i="1" dirty="0">
                <a:solidFill>
                  <a:srgbClr val="9A3A3A"/>
                </a:solidFill>
                <a:latin typeface="+mj-lt"/>
              </a:rPr>
              <a:t>(…)</a:t>
            </a:r>
            <a:br>
              <a:rPr lang="en-US" sz="1800" i="1" dirty="0">
                <a:solidFill>
                  <a:srgbClr val="9A3A3A"/>
                </a:solidFill>
                <a:latin typeface="+mj-lt"/>
              </a:rPr>
            </a:br>
            <a:r>
              <a:rPr lang="el-GR" sz="1800" i="1" dirty="0">
                <a:solidFill>
                  <a:srgbClr val="9A3A3A"/>
                </a:solidFill>
                <a:latin typeface="+mj-lt"/>
              </a:rPr>
              <a:t> </a:t>
            </a:r>
            <a:r>
              <a:rPr lang="en-GB" sz="1800" b="0" i="1" dirty="0">
                <a:solidFill>
                  <a:srgbClr val="9A3A3A"/>
                </a:solidFill>
                <a:effectLst/>
                <a:latin typeface="+mj-lt"/>
              </a:rPr>
              <a:t>Such duty as the subject owes the prince</a:t>
            </a:r>
            <a:br>
              <a:rPr lang="en-GB" sz="1800" i="1" dirty="0">
                <a:solidFill>
                  <a:srgbClr val="9A3A3A"/>
                </a:solidFill>
                <a:latin typeface="+mj-lt"/>
              </a:rPr>
            </a:br>
            <a:r>
              <a:rPr lang="en-GB" sz="1800" b="0" i="1" dirty="0">
                <a:solidFill>
                  <a:srgbClr val="9A3A3A"/>
                </a:solidFill>
                <a:effectLst/>
                <a:latin typeface="+mj-lt"/>
              </a:rPr>
              <a:t>Even such a woman </a:t>
            </a:r>
            <a:r>
              <a:rPr lang="en-GB" sz="1800" b="0" i="1" dirty="0" err="1">
                <a:solidFill>
                  <a:srgbClr val="9A3A3A"/>
                </a:solidFill>
                <a:effectLst/>
                <a:latin typeface="+mj-lt"/>
              </a:rPr>
              <a:t>oweth</a:t>
            </a:r>
            <a:r>
              <a:rPr lang="en-GB" sz="1800" b="0" i="1" dirty="0">
                <a:solidFill>
                  <a:srgbClr val="9A3A3A"/>
                </a:solidFill>
                <a:effectLst/>
                <a:latin typeface="+mj-lt"/>
              </a:rPr>
              <a:t> to her husband;</a:t>
            </a:r>
            <a:br>
              <a:rPr lang="en-GB" sz="1800" i="1" dirty="0">
                <a:solidFill>
                  <a:srgbClr val="9A3A3A"/>
                </a:solidFill>
                <a:latin typeface="+mj-lt"/>
              </a:rPr>
            </a:br>
            <a:r>
              <a:rPr lang="en-GB" sz="1800" b="0" i="1" dirty="0">
                <a:solidFill>
                  <a:srgbClr val="9A3A3A"/>
                </a:solidFill>
                <a:effectLst/>
                <a:latin typeface="+mj-lt"/>
              </a:rPr>
              <a:t>And when she is froward, peevish, sullen, sour,</a:t>
            </a:r>
            <a:br>
              <a:rPr lang="en-GB" sz="1800" i="1" dirty="0">
                <a:solidFill>
                  <a:srgbClr val="9A3A3A"/>
                </a:solidFill>
                <a:latin typeface="+mj-lt"/>
              </a:rPr>
            </a:br>
            <a:r>
              <a:rPr lang="en-GB" sz="1800" b="0" i="1" dirty="0">
                <a:solidFill>
                  <a:srgbClr val="9A3A3A"/>
                </a:solidFill>
                <a:effectLst/>
                <a:latin typeface="+mj-lt"/>
              </a:rPr>
              <a:t>And not obedient to his honest will,</a:t>
            </a:r>
            <a:br>
              <a:rPr lang="en-GB" sz="1800" i="1" dirty="0">
                <a:solidFill>
                  <a:srgbClr val="9A3A3A"/>
                </a:solidFill>
                <a:latin typeface="+mj-lt"/>
              </a:rPr>
            </a:br>
            <a:r>
              <a:rPr lang="en-GB" sz="1800" b="0" i="1" dirty="0">
                <a:solidFill>
                  <a:srgbClr val="9A3A3A"/>
                </a:solidFill>
                <a:effectLst/>
                <a:latin typeface="+mj-lt"/>
              </a:rPr>
              <a:t>What is she but a foul contending rebel</a:t>
            </a:r>
            <a:br>
              <a:rPr lang="en-GB" sz="1800" i="1" dirty="0">
                <a:solidFill>
                  <a:srgbClr val="9A3A3A"/>
                </a:solidFill>
                <a:latin typeface="+mj-lt"/>
              </a:rPr>
            </a:br>
            <a:r>
              <a:rPr lang="en-GB" sz="1800" b="0" i="1" dirty="0">
                <a:solidFill>
                  <a:srgbClr val="9A3A3A"/>
                </a:solidFill>
                <a:effectLst/>
                <a:latin typeface="+mj-lt"/>
              </a:rPr>
              <a:t>And graceless traitor to her loving lord?</a:t>
            </a:r>
            <a:br>
              <a:rPr lang="en-GB" sz="1800" i="1" dirty="0">
                <a:solidFill>
                  <a:srgbClr val="9A3A3A"/>
                </a:solidFill>
                <a:latin typeface="+mj-lt"/>
              </a:rPr>
            </a:br>
            <a:r>
              <a:rPr lang="en-GB" sz="1800" b="0" i="1" dirty="0">
                <a:solidFill>
                  <a:srgbClr val="9A3A3A"/>
                </a:solidFill>
                <a:effectLst/>
                <a:latin typeface="+mj-lt"/>
              </a:rPr>
              <a:t>I am ashamed that women are so simple</a:t>
            </a:r>
            <a:br>
              <a:rPr lang="en-GB" sz="1800" i="1" dirty="0">
                <a:solidFill>
                  <a:srgbClr val="9A3A3A"/>
                </a:solidFill>
                <a:latin typeface="+mj-lt"/>
              </a:rPr>
            </a:br>
            <a:r>
              <a:rPr lang="en-GB" sz="1800" b="0" i="1" dirty="0">
                <a:solidFill>
                  <a:srgbClr val="9A3A3A"/>
                </a:solidFill>
                <a:effectLst/>
                <a:latin typeface="+mj-lt"/>
              </a:rPr>
              <a:t>To offer war where they should kneel for peace;</a:t>
            </a:r>
            <a:br>
              <a:rPr lang="en-GB" sz="1800" i="1" dirty="0">
                <a:solidFill>
                  <a:srgbClr val="9A3A3A"/>
                </a:solidFill>
                <a:latin typeface="+mj-lt"/>
              </a:rPr>
            </a:br>
            <a:r>
              <a:rPr lang="en-GB" sz="1800" b="0" i="1" dirty="0">
                <a:solidFill>
                  <a:srgbClr val="9A3A3A"/>
                </a:solidFill>
                <a:effectLst/>
                <a:latin typeface="+mj-lt"/>
              </a:rPr>
              <a:t>Or seek for rule, supremacy and sway,</a:t>
            </a:r>
            <a:br>
              <a:rPr lang="en-GB" sz="1800" i="1" dirty="0">
                <a:solidFill>
                  <a:srgbClr val="9A3A3A"/>
                </a:solidFill>
                <a:latin typeface="+mj-lt"/>
              </a:rPr>
            </a:br>
            <a:r>
              <a:rPr lang="en-GB" sz="1800" b="0" i="1" dirty="0">
                <a:solidFill>
                  <a:srgbClr val="9A3A3A"/>
                </a:solidFill>
                <a:effectLst/>
                <a:latin typeface="+mj-lt"/>
              </a:rPr>
              <a:t>When they are bound to serve, love and obey.”</a:t>
            </a:r>
            <a:endParaRPr lang="en-GR" sz="1800" i="1" dirty="0">
              <a:solidFill>
                <a:srgbClr val="9A3A3A"/>
              </a:solidFill>
              <a:latin typeface="+mj-lt"/>
            </a:endParaRPr>
          </a:p>
        </p:txBody>
      </p:sp>
    </p:spTree>
    <p:extLst>
      <p:ext uri="{BB962C8B-B14F-4D97-AF65-F5344CB8AC3E}">
        <p14:creationId xmlns:p14="http://schemas.microsoft.com/office/powerpoint/2010/main" val="88869454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7F6C-D695-991E-AF5A-CB1790A4496C}"/>
              </a:ext>
            </a:extLst>
          </p:cNvPr>
          <p:cNvSpPr>
            <a:spLocks noGrp="1"/>
          </p:cNvSpPr>
          <p:nvPr>
            <p:ph type="title"/>
          </p:nvPr>
        </p:nvSpPr>
        <p:spPr/>
        <p:txBody>
          <a:bodyPr>
            <a:normAutofit/>
          </a:bodyPr>
          <a:lstStyle/>
          <a:p>
            <a:r>
              <a:rPr lang="el-GR" sz="2800" dirty="0"/>
              <a:t>Ακούγονται αποδοκιμασίες…</a:t>
            </a:r>
            <a:endParaRPr lang="en-GR" sz="2800" dirty="0"/>
          </a:p>
        </p:txBody>
      </p:sp>
      <p:sp>
        <p:nvSpPr>
          <p:cNvPr id="3" name="Content Placeholder 2">
            <a:extLst>
              <a:ext uri="{FF2B5EF4-FFF2-40B4-BE49-F238E27FC236}">
                <a16:creationId xmlns:a16="http://schemas.microsoft.com/office/drawing/2014/main" id="{E5CF0A19-549A-4A35-944A-775F58E1B0DA}"/>
              </a:ext>
            </a:extLst>
          </p:cNvPr>
          <p:cNvSpPr>
            <a:spLocks noGrp="1"/>
          </p:cNvSpPr>
          <p:nvPr>
            <p:ph idx="1"/>
          </p:nvPr>
        </p:nvSpPr>
        <p:spPr/>
        <p:txBody>
          <a:bodyPr/>
          <a:lstStyle/>
          <a:p>
            <a:r>
              <a:rPr lang="en-US" sz="2800" i="1" dirty="0">
                <a:solidFill>
                  <a:srgbClr val="9A3A3A"/>
                </a:solidFill>
                <a:latin typeface="+mj-lt"/>
                <a:cs typeface="Times New Roman" panose="02020603050405020304" pitchFamily="18" charset="0"/>
              </a:rPr>
              <a:t>Sounds of disapproval are heard...</a:t>
            </a:r>
          </a:p>
          <a:p>
            <a:endParaRPr lang="en-GR" dirty="0"/>
          </a:p>
        </p:txBody>
      </p:sp>
    </p:spTree>
    <p:extLst>
      <p:ext uri="{BB962C8B-B14F-4D97-AF65-F5344CB8AC3E}">
        <p14:creationId xmlns:p14="http://schemas.microsoft.com/office/powerpoint/2010/main" val="1595338181"/>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5ADD-066E-5544-9872-899F10B4DDE9}"/>
              </a:ext>
            </a:extLst>
          </p:cNvPr>
          <p:cNvSpPr>
            <a:spLocks noGrp="1"/>
          </p:cNvSpPr>
          <p:nvPr>
            <p:ph type="title"/>
          </p:nvPr>
        </p:nvSpPr>
        <p:spPr>
          <a:xfrm>
            <a:off x="481575" y="189184"/>
            <a:ext cx="11033560" cy="3837327"/>
          </a:xfrm>
        </p:spPr>
        <p:txBody>
          <a:bodyPr>
            <a:normAutofit/>
          </a:bodyPr>
          <a:lstStyle/>
          <a:p>
            <a:r>
              <a:rPr lang="el-GR" sz="2400" dirty="0"/>
              <a:t>Β: Έχετε δίκιο που αντιδράτε έτσι…η αλήθεια είναι ότι το έργο αυτό έχει προκαλέσει πολλές συζητήσεις σχετικά με τις σχέσεις των δύο φύλων κυρίως λόγω της φαινομενικά αναχρονιστικής προσέγγισης για τη θέση της γυναίκας μέσα στο γάμο….</a:t>
            </a:r>
            <a:br>
              <a:rPr lang="en-US" sz="2400" dirty="0"/>
            </a:br>
            <a:br>
              <a:rPr lang="el-GR" sz="2400" dirty="0"/>
            </a:br>
            <a:r>
              <a:rPr lang="en-US" sz="2400" b="1" dirty="0">
                <a:solidFill>
                  <a:srgbClr val="9A3A3A"/>
                </a:solidFill>
                <a:cs typeface="Times New Roman" panose="02020603050405020304" pitchFamily="18" charset="0"/>
              </a:rPr>
              <a:t>B: </a:t>
            </a:r>
            <a:r>
              <a:rPr lang="en-US" sz="2400" dirty="0">
                <a:solidFill>
                  <a:srgbClr val="9A3A3A"/>
                </a:solidFill>
                <a:cs typeface="Times New Roman" panose="02020603050405020304" pitchFamily="18" charset="0"/>
              </a:rPr>
              <a:t>I understand why you're reacting this way... The truth is, this play</a:t>
            </a:r>
            <a:br>
              <a:rPr lang="en-US" sz="2400" dirty="0">
                <a:solidFill>
                  <a:srgbClr val="9A3A3A"/>
                </a:solidFill>
                <a:cs typeface="Times New Roman" panose="02020603050405020304" pitchFamily="18" charset="0"/>
              </a:rPr>
            </a:br>
            <a:r>
              <a:rPr lang="en-US" sz="2400" dirty="0">
                <a:solidFill>
                  <a:srgbClr val="9A3A3A"/>
                </a:solidFill>
                <a:cs typeface="Times New Roman" panose="02020603050405020304" pitchFamily="18" charset="0"/>
              </a:rPr>
              <a:t>has stirred a lot of conversations about gender roles, especially</a:t>
            </a:r>
            <a:br>
              <a:rPr lang="en-US" sz="2400" dirty="0">
                <a:solidFill>
                  <a:srgbClr val="9A3A3A"/>
                </a:solidFill>
                <a:cs typeface="Times New Roman" panose="02020603050405020304" pitchFamily="18" charset="0"/>
              </a:rPr>
            </a:br>
            <a:r>
              <a:rPr lang="en-US" sz="2400" dirty="0">
                <a:solidFill>
                  <a:srgbClr val="9A3A3A"/>
                </a:solidFill>
                <a:cs typeface="Times New Roman" panose="02020603050405020304" pitchFamily="18" charset="0"/>
              </a:rPr>
              <a:t>because of its old-fashioned ideas about a woman's place in marriage...  </a:t>
            </a:r>
            <a:br>
              <a:rPr lang="en-US" sz="2400" dirty="0">
                <a:solidFill>
                  <a:srgbClr val="9A3A3A"/>
                </a:solidFill>
                <a:cs typeface="Times New Roman" panose="02020603050405020304" pitchFamily="18" charset="0"/>
              </a:rPr>
            </a:br>
            <a:endParaRPr lang="en-GR" sz="2400" dirty="0">
              <a:solidFill>
                <a:srgbClr val="9A3A3A"/>
              </a:solidFill>
            </a:endParaRPr>
          </a:p>
        </p:txBody>
      </p:sp>
    </p:spTree>
    <p:extLst>
      <p:ext uri="{BB962C8B-B14F-4D97-AF65-F5344CB8AC3E}">
        <p14:creationId xmlns:p14="http://schemas.microsoft.com/office/powerpoint/2010/main" val="380347836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1" name="Freeform: Shape 10">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2" name="Freeform: Shape 11">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29" name="Rectangle 2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Freeform: Shape 30">
            <a:extLst>
              <a:ext uri="{FF2B5EF4-FFF2-40B4-BE49-F238E27FC236}">
                <a16:creationId xmlns:a16="http://schemas.microsoft.com/office/drawing/2014/main" id="{8972B65B-8AFA-4B5C-BFC6-E443F377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6B0E02C-80FB-47F9-D8D6-82BFFBE1667F}"/>
              </a:ext>
            </a:extLst>
          </p:cNvPr>
          <p:cNvSpPr>
            <a:spLocks noGrp="1"/>
          </p:cNvSpPr>
          <p:nvPr>
            <p:ph type="title"/>
          </p:nvPr>
        </p:nvSpPr>
        <p:spPr>
          <a:xfrm>
            <a:off x="530225" y="1004800"/>
            <a:ext cx="10072922" cy="2285634"/>
          </a:xfrm>
        </p:spPr>
        <p:txBody>
          <a:bodyPr vert="horz" lIns="91440" tIns="45720" rIns="91440" bIns="45720" rtlCol="0" anchor="b">
            <a:normAutofit/>
          </a:bodyPr>
          <a:lstStyle/>
          <a:p>
            <a:r>
              <a:rPr lang="el-GR" sz="2800" dirty="0"/>
              <a:t>Μαθητής: Σήμερα, όμως, οι σχέσεις των δύο φίλων είναι βασισμένες στην ισότητα, το σεβασμό και την αμοιβαία συνεργασία… δεν είναι έτσι;</a:t>
            </a:r>
            <a:br>
              <a:rPr lang="el-GR" sz="2800" dirty="0"/>
            </a:br>
            <a:endParaRPr lang="en-US" sz="2800" dirty="0"/>
          </a:p>
        </p:txBody>
      </p:sp>
      <p:grpSp>
        <p:nvGrpSpPr>
          <p:cNvPr id="33" name="Graphic 78">
            <a:extLst>
              <a:ext uri="{FF2B5EF4-FFF2-40B4-BE49-F238E27FC236}">
                <a16:creationId xmlns:a16="http://schemas.microsoft.com/office/drawing/2014/main" id="{8B32F32D-2578-47BA-A8C8-B9CC3F8A09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4" name="Graphic 78">
              <a:extLst>
                <a:ext uri="{FF2B5EF4-FFF2-40B4-BE49-F238E27FC236}">
                  <a16:creationId xmlns:a16="http://schemas.microsoft.com/office/drawing/2014/main" id="{FE39C5A6-D000-4F68-8942-DD0D6D6F8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5" name="Graphic 78">
              <a:extLst>
                <a:ext uri="{FF2B5EF4-FFF2-40B4-BE49-F238E27FC236}">
                  <a16:creationId xmlns:a16="http://schemas.microsoft.com/office/drawing/2014/main" id="{E89890B6-1232-480B-A1E4-4EE4897F64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6" name="Graphic 78">
                <a:extLst>
                  <a:ext uri="{FF2B5EF4-FFF2-40B4-BE49-F238E27FC236}">
                    <a16:creationId xmlns:a16="http://schemas.microsoft.com/office/drawing/2014/main" id="{AA2A92B4-DD5E-4659-876C-CEF27D8A3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CB3716F9-57FA-4E55-B926-D141DFDE7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6E65CA48-F624-4AAA-B08C-4D030E798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5AB96607-3A57-4F71-87E5-C0D546FEB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1" name="Freeform: Shape 40">
            <a:extLst>
              <a:ext uri="{FF2B5EF4-FFF2-40B4-BE49-F238E27FC236}">
                <a16:creationId xmlns:a16="http://schemas.microsoft.com/office/drawing/2014/main" id="{286E5E1D-FD49-448F-83C8-E06466BE5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94598" y="4164981"/>
            <a:ext cx="5997401" cy="2693020"/>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82E7BA0-A7BA-4C61-9D6F-5345A54056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89755" y="4632160"/>
            <a:ext cx="886141" cy="802496"/>
            <a:chOff x="10948005" y="3272152"/>
            <a:chExt cx="868640" cy="786648"/>
          </a:xfrm>
          <a:solidFill>
            <a:schemeClr val="accent6"/>
          </a:solidFill>
        </p:grpSpPr>
        <p:sp>
          <p:nvSpPr>
            <p:cNvPr id="44" name="Freeform: Shape 43">
              <a:extLst>
                <a:ext uri="{FF2B5EF4-FFF2-40B4-BE49-F238E27FC236}">
                  <a16:creationId xmlns:a16="http://schemas.microsoft.com/office/drawing/2014/main" id="{B5369E81-3115-4284-995E-F753EB421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5" name="Freeform: Shape 44">
              <a:extLst>
                <a:ext uri="{FF2B5EF4-FFF2-40B4-BE49-F238E27FC236}">
                  <a16:creationId xmlns:a16="http://schemas.microsoft.com/office/drawing/2014/main" id="{44729589-1C6A-4995-83DB-3C8AC2B8D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7A966D0D-0B99-4534-8150-ECA25F804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Graphic 12">
              <a:extLst>
                <a:ext uri="{FF2B5EF4-FFF2-40B4-BE49-F238E27FC236}">
                  <a16:creationId xmlns:a16="http://schemas.microsoft.com/office/drawing/2014/main" id="{7DC8EDF8-9492-4A6B-8050-A6B44F11B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8" name="Graphic 15">
              <a:extLst>
                <a:ext uri="{FF2B5EF4-FFF2-40B4-BE49-F238E27FC236}">
                  <a16:creationId xmlns:a16="http://schemas.microsoft.com/office/drawing/2014/main" id="{13B4EDF3-5414-4F6E-8824-4FDC7BFD5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6CE204CE-5738-4712-8E02-CF746C01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2369023-4235-4E1E-A424-EA0EA83DE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A71D20A-205F-CC08-501A-56E6289C1ECB}"/>
              </a:ext>
            </a:extLst>
          </p:cNvPr>
          <p:cNvSpPr txBox="1"/>
          <p:nvPr/>
        </p:nvSpPr>
        <p:spPr>
          <a:xfrm>
            <a:off x="530225" y="3544621"/>
            <a:ext cx="8613775" cy="1384995"/>
          </a:xfrm>
          <a:prstGeom prst="rect">
            <a:avLst/>
          </a:prstGeom>
          <a:noFill/>
        </p:spPr>
        <p:txBody>
          <a:bodyPr wrap="square">
            <a:spAutoFit/>
          </a:bodyPr>
          <a:lstStyle/>
          <a:p>
            <a:r>
              <a:rPr lang="en-US" sz="2800" i="1" dirty="0">
                <a:solidFill>
                  <a:srgbClr val="9A3A3A"/>
                </a:solidFill>
                <a:latin typeface="+mj-lt"/>
                <a:cs typeface="Times New Roman" panose="02020603050405020304" pitchFamily="18" charset="0"/>
              </a:rPr>
              <a:t>But nowadays, relationships between men and women are built on equality, respect, and working together… right?  </a:t>
            </a:r>
          </a:p>
        </p:txBody>
      </p:sp>
    </p:spTree>
    <p:extLst>
      <p:ext uri="{BB962C8B-B14F-4D97-AF65-F5344CB8AC3E}">
        <p14:creationId xmlns:p14="http://schemas.microsoft.com/office/powerpoint/2010/main" val="1665386610"/>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4EB6-9385-17AE-97B8-57DBF8024E56}"/>
              </a:ext>
            </a:extLst>
          </p:cNvPr>
          <p:cNvSpPr>
            <a:spLocks noGrp="1"/>
          </p:cNvSpPr>
          <p:nvPr>
            <p:ph type="title"/>
          </p:nvPr>
        </p:nvSpPr>
        <p:spPr>
          <a:xfrm>
            <a:off x="456348" y="-56757"/>
            <a:ext cx="10077557" cy="2212509"/>
          </a:xfrm>
        </p:spPr>
        <p:txBody>
          <a:bodyPr>
            <a:normAutofit/>
          </a:bodyPr>
          <a:lstStyle/>
          <a:p>
            <a:r>
              <a:rPr lang="el-GR" sz="2500" dirty="0"/>
              <a:t>Β: Ασφαλώς! Ωστόσο, αν και έχει σημειωθεί σημαντική πρόοδος σε θέματα ισότητας, οι παραδοσιακές και πατριαρχικές αντιλήψεις, όπως αυτές που συναντάμε στο έργο του Σ</a:t>
            </a:r>
            <a:r>
              <a:rPr lang="en-US" sz="2500" dirty="0" err="1"/>
              <a:t>aί</a:t>
            </a:r>
            <a:r>
              <a:rPr lang="el-GR" sz="2500" dirty="0" err="1"/>
              <a:t>ξπηρ</a:t>
            </a:r>
            <a:r>
              <a:rPr lang="el-GR" sz="2500" dirty="0"/>
              <a:t> εξακολουθούν να εμφανίζονται σε διάφορες μορφές…</a:t>
            </a:r>
            <a:endParaRPr lang="en-GR" sz="2500" dirty="0"/>
          </a:p>
        </p:txBody>
      </p:sp>
      <p:sp>
        <p:nvSpPr>
          <p:cNvPr id="3" name="Content Placeholder 2">
            <a:extLst>
              <a:ext uri="{FF2B5EF4-FFF2-40B4-BE49-F238E27FC236}">
                <a16:creationId xmlns:a16="http://schemas.microsoft.com/office/drawing/2014/main" id="{65FE508B-7A57-E991-9DEF-49C31B1D66BD}"/>
              </a:ext>
            </a:extLst>
          </p:cNvPr>
          <p:cNvSpPr>
            <a:spLocks noGrp="1"/>
          </p:cNvSpPr>
          <p:nvPr>
            <p:ph idx="1"/>
          </p:nvPr>
        </p:nvSpPr>
        <p:spPr>
          <a:xfrm>
            <a:off x="456348" y="2733497"/>
            <a:ext cx="9911055" cy="2074986"/>
          </a:xfrm>
        </p:spPr>
        <p:txBody>
          <a:bodyPr>
            <a:normAutofit/>
          </a:bodyPr>
          <a:lstStyle/>
          <a:p>
            <a:r>
              <a:rPr lang="en-US" sz="2500" b="1" i="1" dirty="0">
                <a:solidFill>
                  <a:srgbClr val="9A3A3A"/>
                </a:solidFill>
                <a:latin typeface="+mj-lt"/>
                <a:cs typeface="Times New Roman" panose="02020603050405020304" pitchFamily="18" charset="0"/>
              </a:rPr>
              <a:t>B</a:t>
            </a:r>
            <a:r>
              <a:rPr lang="en-US" sz="2500" i="1" dirty="0">
                <a:solidFill>
                  <a:srgbClr val="9A3A3A"/>
                </a:solidFill>
                <a:latin typeface="+mj-lt"/>
                <a:cs typeface="Times New Roman" panose="02020603050405020304" pitchFamily="18" charset="0"/>
              </a:rPr>
              <a:t>: Definitely! Although we've made a lot of progress toward But nowadays, relationships between men and women are built on equality, respect, and working together… right?  </a:t>
            </a:r>
          </a:p>
          <a:p>
            <a:endParaRPr lang="en-GR" dirty="0"/>
          </a:p>
        </p:txBody>
      </p:sp>
    </p:spTree>
    <p:extLst>
      <p:ext uri="{BB962C8B-B14F-4D97-AF65-F5344CB8AC3E}">
        <p14:creationId xmlns:p14="http://schemas.microsoft.com/office/powerpoint/2010/main" val="194985491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53CA-B371-AFF0-0CFC-82C9339632CA}"/>
              </a:ext>
            </a:extLst>
          </p:cNvPr>
          <p:cNvSpPr>
            <a:spLocks noGrp="1"/>
          </p:cNvSpPr>
          <p:nvPr>
            <p:ph type="title"/>
          </p:nvPr>
        </p:nvSpPr>
        <p:spPr>
          <a:xfrm>
            <a:off x="838200" y="381000"/>
            <a:ext cx="11353800" cy="4152900"/>
          </a:xfrm>
        </p:spPr>
        <p:txBody>
          <a:bodyPr>
            <a:normAutofit fontScale="90000"/>
          </a:bodyPr>
          <a:lstStyle/>
          <a:p>
            <a:pPr>
              <a:spcBef>
                <a:spcPts val="0"/>
              </a:spcBef>
            </a:pPr>
            <a:br>
              <a:rPr lang="en-GB" dirty="0"/>
            </a:br>
            <a:br>
              <a:rPr lang="en-GB" dirty="0"/>
            </a:br>
            <a:r>
              <a:rPr lang="en-US" sz="2800" i="0" dirty="0"/>
              <a:t>B</a:t>
            </a:r>
            <a:r>
              <a:rPr lang="el-GR" sz="2800" i="0" dirty="0"/>
              <a:t>:</a:t>
            </a:r>
            <a:r>
              <a:rPr lang="el-GR" sz="2800" i="0" dirty="0">
                <a:solidFill>
                  <a:srgbClr val="000000"/>
                </a:solidFill>
              </a:rPr>
              <a:t> Τι ξεφυσάς; Για ποιες προετοιμασίες λες;</a:t>
            </a:r>
            <a:br>
              <a:rPr lang="el-GR" sz="2800" b="0" i="0" u="none" strike="noStrike" dirty="0">
                <a:solidFill>
                  <a:srgbClr val="000000"/>
                </a:solidFill>
                <a:effectLst/>
              </a:rPr>
            </a:br>
            <a:br>
              <a:rPr lang="en-US" sz="2800" i="0" dirty="0">
                <a:solidFill>
                  <a:srgbClr val="000000"/>
                </a:solidFill>
              </a:rPr>
            </a:br>
            <a:r>
              <a:rPr lang="en-US" sz="2800" dirty="0">
                <a:solidFill>
                  <a:srgbClr val="9A3A3A"/>
                </a:solidFill>
              </a:rPr>
              <a:t>B</a:t>
            </a:r>
            <a:r>
              <a:rPr lang="el-GR" sz="2800" dirty="0">
                <a:solidFill>
                  <a:srgbClr val="9A3A3A"/>
                </a:solidFill>
              </a:rPr>
              <a:t>:</a:t>
            </a:r>
            <a:r>
              <a:rPr lang="en-US" sz="2800" dirty="0">
                <a:solidFill>
                  <a:srgbClr val="9A3A3A"/>
                </a:solidFill>
                <a:cs typeface="Times New Roman" panose="02020603050405020304" pitchFamily="18" charset="0"/>
              </a:rPr>
              <a:t>"Why the sigh? What preparations are you talking about?"</a:t>
            </a:r>
            <a:br>
              <a:rPr lang="en-US" dirty="0">
                <a:solidFill>
                  <a:srgbClr val="9A3A3A"/>
                </a:solidFill>
                <a:latin typeface="Times New Roman" panose="02020603050405020304" pitchFamily="18" charset="0"/>
                <a:cs typeface="Times New Roman" panose="02020603050405020304" pitchFamily="18" charset="0"/>
              </a:rPr>
            </a:br>
            <a:br>
              <a:rPr lang="el-GR" dirty="0">
                <a:solidFill>
                  <a:srgbClr val="9A3A3A"/>
                </a:solidFill>
                <a:latin typeface="Times New Roman" panose="02020603050405020304" pitchFamily="18" charset="0"/>
                <a:cs typeface="Times New Roman" panose="02020603050405020304" pitchFamily="18" charset="0"/>
              </a:rPr>
            </a:br>
            <a:br>
              <a:rPr lang="el-GR" i="0" dirty="0">
                <a:solidFill>
                  <a:srgbClr val="000000"/>
                </a:solidFill>
                <a:latin typeface="Times New Roman" panose="02020603050405020304" pitchFamily="18" charset="0"/>
                <a:cs typeface="Times New Roman" panose="02020603050405020304" pitchFamily="18" charset="0"/>
              </a:rPr>
            </a:br>
            <a:br>
              <a:rPr lang="en-GB" b="0" dirty="0">
                <a:effectLst/>
              </a:rPr>
            </a:br>
            <a:br>
              <a:rPr lang="en-GB" dirty="0"/>
            </a:br>
            <a:endParaRPr lang="en-GR" dirty="0"/>
          </a:p>
        </p:txBody>
      </p:sp>
      <p:pic>
        <p:nvPicPr>
          <p:cNvPr id="5" name="Εικόνα 4">
            <a:extLst>
              <a:ext uri="{FF2B5EF4-FFF2-40B4-BE49-F238E27FC236}">
                <a16:creationId xmlns:a16="http://schemas.microsoft.com/office/drawing/2014/main" id="{C84A9823-ABFF-0B70-6A13-84B776DD54C6}"/>
              </a:ext>
            </a:extLst>
          </p:cNvPr>
          <p:cNvPicPr>
            <a:picLocks noChangeAspect="1"/>
          </p:cNvPicPr>
          <p:nvPr/>
        </p:nvPicPr>
        <p:blipFill>
          <a:blip r:embed="rId2"/>
          <a:stretch>
            <a:fillRect/>
          </a:stretch>
        </p:blipFill>
        <p:spPr>
          <a:xfrm>
            <a:off x="770227" y="2651395"/>
            <a:ext cx="10583573" cy="4206605"/>
          </a:xfrm>
          <a:prstGeom prst="rect">
            <a:avLst/>
          </a:prstGeom>
        </p:spPr>
      </p:pic>
    </p:spTree>
    <p:extLst>
      <p:ext uri="{BB962C8B-B14F-4D97-AF65-F5344CB8AC3E}">
        <p14:creationId xmlns:p14="http://schemas.microsoft.com/office/powerpoint/2010/main" val="3432074722"/>
      </p:ext>
    </p:extLst>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34FB-9D84-840C-A851-2521DC9C46B1}"/>
              </a:ext>
            </a:extLst>
          </p:cNvPr>
          <p:cNvSpPr>
            <a:spLocks noGrp="1"/>
          </p:cNvSpPr>
          <p:nvPr>
            <p:ph type="title"/>
          </p:nvPr>
        </p:nvSpPr>
        <p:spPr>
          <a:xfrm>
            <a:off x="462655" y="315310"/>
            <a:ext cx="10077557" cy="1740027"/>
          </a:xfrm>
        </p:spPr>
        <p:txBody>
          <a:bodyPr>
            <a:normAutofit/>
          </a:bodyPr>
          <a:lstStyle/>
          <a:p>
            <a:r>
              <a:rPr lang="el-GR" sz="2500" dirty="0"/>
              <a:t>Μαθήτρια: Όπως και να έχει…, παιδιά, το έργο μπορεί να λειτουργήσει ως μια αφορμή για να σκεφτούμε πώς εξελίχθηκαν οι αντιλήψεις σχετικά με το φύλο και τις εξουσιαστικές σχέσεις…</a:t>
            </a:r>
            <a:endParaRPr lang="en-GR" sz="2500" dirty="0"/>
          </a:p>
        </p:txBody>
      </p:sp>
      <p:sp>
        <p:nvSpPr>
          <p:cNvPr id="3" name="Content Placeholder 2">
            <a:extLst>
              <a:ext uri="{FF2B5EF4-FFF2-40B4-BE49-F238E27FC236}">
                <a16:creationId xmlns:a16="http://schemas.microsoft.com/office/drawing/2014/main" id="{BCB6941C-4D4F-567F-4677-C2A7FE08D1D7}"/>
              </a:ext>
            </a:extLst>
          </p:cNvPr>
          <p:cNvSpPr>
            <a:spLocks noGrp="1"/>
          </p:cNvSpPr>
          <p:nvPr>
            <p:ph idx="1"/>
          </p:nvPr>
        </p:nvSpPr>
        <p:spPr>
          <a:xfrm>
            <a:off x="462655" y="2596217"/>
            <a:ext cx="10077557" cy="1822487"/>
          </a:xfrm>
        </p:spPr>
        <p:txBody>
          <a:bodyPr>
            <a:normAutofit/>
          </a:bodyPr>
          <a:lstStyle/>
          <a:p>
            <a:r>
              <a:rPr lang="en-US" sz="2500" i="1" dirty="0">
                <a:solidFill>
                  <a:srgbClr val="9A3A3A"/>
                </a:solidFill>
                <a:latin typeface="+mj-lt"/>
                <a:cs typeface="Times New Roman" panose="02020603050405020304" pitchFamily="18" charset="0"/>
              </a:rPr>
              <a:t>Student</a:t>
            </a:r>
            <a:r>
              <a:rPr lang="el-GR" sz="2500" i="1" dirty="0">
                <a:solidFill>
                  <a:srgbClr val="9A3A3A"/>
                </a:solidFill>
                <a:latin typeface="+mj-lt"/>
                <a:cs typeface="Times New Roman" panose="02020603050405020304" pitchFamily="18" charset="0"/>
              </a:rPr>
              <a:t>: </a:t>
            </a:r>
            <a:r>
              <a:rPr lang="en-US" sz="2500" i="1" dirty="0">
                <a:solidFill>
                  <a:srgbClr val="9A3A3A"/>
                </a:solidFill>
                <a:latin typeface="+mj-lt"/>
                <a:cs typeface="Times New Roman" panose="02020603050405020304" pitchFamily="18" charset="0"/>
              </a:rPr>
              <a:t>Either way, everyone, this play can give us a chance</a:t>
            </a:r>
            <a:br>
              <a:rPr lang="en-US" sz="2500" i="1" dirty="0">
                <a:solidFill>
                  <a:srgbClr val="9A3A3A"/>
                </a:solidFill>
                <a:latin typeface="+mj-lt"/>
                <a:cs typeface="Times New Roman" panose="02020603050405020304" pitchFamily="18" charset="0"/>
              </a:rPr>
            </a:br>
            <a:r>
              <a:rPr lang="en-US" sz="2500" i="1" dirty="0">
                <a:solidFill>
                  <a:srgbClr val="9A3A3A"/>
                </a:solidFill>
                <a:latin typeface="+mj-lt"/>
                <a:cs typeface="Times New Roman" panose="02020603050405020304" pitchFamily="18" charset="0"/>
              </a:rPr>
              <a:t>to think about how views on gender and power have changed over time...</a:t>
            </a:r>
            <a:endParaRPr lang="en-GR" sz="2500" i="1" dirty="0">
              <a:solidFill>
                <a:srgbClr val="9A3A3A"/>
              </a:solidFill>
              <a:latin typeface="+mj-lt"/>
            </a:endParaRPr>
          </a:p>
        </p:txBody>
      </p:sp>
    </p:spTree>
    <p:extLst>
      <p:ext uri="{BB962C8B-B14F-4D97-AF65-F5344CB8AC3E}">
        <p14:creationId xmlns:p14="http://schemas.microsoft.com/office/powerpoint/2010/main" val="17904797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1" name="Freeform: Shape 10">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2" name="Freeform: Shape 11">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29" name="Rectangle 2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Freeform: Shape 30">
            <a:extLst>
              <a:ext uri="{FF2B5EF4-FFF2-40B4-BE49-F238E27FC236}">
                <a16:creationId xmlns:a16="http://schemas.microsoft.com/office/drawing/2014/main" id="{8972B65B-8AFA-4B5C-BFC6-E443F377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06E9DB-118C-5A8D-9D15-1D2B67AE325A}"/>
              </a:ext>
            </a:extLst>
          </p:cNvPr>
          <p:cNvSpPr>
            <a:spLocks noGrp="1"/>
          </p:cNvSpPr>
          <p:nvPr>
            <p:ph type="title"/>
          </p:nvPr>
        </p:nvSpPr>
        <p:spPr>
          <a:xfrm>
            <a:off x="530149" y="1273347"/>
            <a:ext cx="10072922" cy="3939087"/>
          </a:xfrm>
        </p:spPr>
        <p:txBody>
          <a:bodyPr vert="horz" lIns="91440" tIns="45720" rIns="91440" bIns="45720" rtlCol="0" anchor="b">
            <a:normAutofit fontScale="90000"/>
          </a:bodyPr>
          <a:lstStyle/>
          <a:p>
            <a:r>
              <a:rPr lang="en-US" sz="2500" dirty="0" err="1"/>
              <a:t>Ά</a:t>
            </a:r>
            <a:r>
              <a:rPr lang="el-GR" sz="2500" dirty="0" err="1"/>
              <a:t>λλη</a:t>
            </a:r>
            <a:r>
              <a:rPr lang="el-GR" sz="2500" dirty="0"/>
              <a:t> μαθήτρια: …Αν και η αλλαγή του χαρακτήρα μιας γυναίκας στο έργο μπορεί να θεωρηθεί ως καταπίεση, μια πιο σύγχρονη ανάγνωση θα μπορούσε να εστιάσει στο πώς η αμοιβαία κατανόηση και η επικοινωνία πρέπει να βρίσκονται στο επίκεντρο κάθε σχέσης…</a:t>
            </a:r>
            <a:br>
              <a:rPr lang="en-US" sz="2500" dirty="0"/>
            </a:br>
            <a:br>
              <a:rPr lang="en-US" sz="2500" dirty="0"/>
            </a:br>
            <a:r>
              <a:rPr lang="en-US" sz="2500" dirty="0">
                <a:solidFill>
                  <a:srgbClr val="9A3A3A"/>
                </a:solidFill>
              </a:rPr>
              <a:t>Another student</a:t>
            </a:r>
            <a:r>
              <a:rPr lang="el-GR" sz="2500" dirty="0">
                <a:solidFill>
                  <a:srgbClr val="9A3A3A"/>
                </a:solidFill>
              </a:rPr>
              <a:t>:</a:t>
            </a:r>
            <a:r>
              <a:rPr lang="en-US" sz="2500" dirty="0">
                <a:solidFill>
                  <a:srgbClr val="9A3A3A"/>
                </a:solidFill>
                <a:cs typeface="Times New Roman" panose="02020603050405020304" pitchFamily="18" charset="0"/>
              </a:rPr>
              <a:t>And while a woman’s character changing in the play might seem like oppression, a more modern view could focus on how mutual understanding and good communication should be at the </a:t>
            </a:r>
            <a:r>
              <a:rPr lang="en-US" sz="2500" dirty="0" err="1">
                <a:solidFill>
                  <a:srgbClr val="9A3A3A"/>
                </a:solidFill>
                <a:cs typeface="Times New Roman" panose="02020603050405020304" pitchFamily="18" charset="0"/>
              </a:rPr>
              <a:t>centre</a:t>
            </a:r>
            <a:r>
              <a:rPr lang="en-US" sz="2500" dirty="0">
                <a:solidFill>
                  <a:srgbClr val="9A3A3A"/>
                </a:solidFill>
                <a:cs typeface="Times New Roman" panose="02020603050405020304" pitchFamily="18" charset="0"/>
              </a:rPr>
              <a:t> of every relationship...  </a:t>
            </a:r>
            <a:br>
              <a:rPr lang="en-US" sz="2500" dirty="0">
                <a:solidFill>
                  <a:srgbClr val="9A3A3A"/>
                </a:solidFill>
                <a:cs typeface="Times New Roman" panose="02020603050405020304" pitchFamily="18" charset="0"/>
              </a:rPr>
            </a:br>
            <a:endParaRPr lang="en-US" sz="2500" dirty="0">
              <a:solidFill>
                <a:srgbClr val="9A3A3A"/>
              </a:solidFill>
            </a:endParaRPr>
          </a:p>
        </p:txBody>
      </p:sp>
      <p:grpSp>
        <p:nvGrpSpPr>
          <p:cNvPr id="33" name="Graphic 78">
            <a:extLst>
              <a:ext uri="{FF2B5EF4-FFF2-40B4-BE49-F238E27FC236}">
                <a16:creationId xmlns:a16="http://schemas.microsoft.com/office/drawing/2014/main" id="{8B32F32D-2578-47BA-A8C8-B9CC3F8A09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4" name="Graphic 78">
              <a:extLst>
                <a:ext uri="{FF2B5EF4-FFF2-40B4-BE49-F238E27FC236}">
                  <a16:creationId xmlns:a16="http://schemas.microsoft.com/office/drawing/2014/main" id="{FE39C5A6-D000-4F68-8942-DD0D6D6F8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5" name="Graphic 78">
              <a:extLst>
                <a:ext uri="{FF2B5EF4-FFF2-40B4-BE49-F238E27FC236}">
                  <a16:creationId xmlns:a16="http://schemas.microsoft.com/office/drawing/2014/main" id="{E89890B6-1232-480B-A1E4-4EE4897F64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6" name="Graphic 78">
                <a:extLst>
                  <a:ext uri="{FF2B5EF4-FFF2-40B4-BE49-F238E27FC236}">
                    <a16:creationId xmlns:a16="http://schemas.microsoft.com/office/drawing/2014/main" id="{AA2A92B4-DD5E-4659-876C-CEF27D8A3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CB3716F9-57FA-4E55-B926-D141DFDE7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6E65CA48-F624-4AAA-B08C-4D030E798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5AB96607-3A57-4F71-87E5-C0D546FEB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1" name="Freeform: Shape 40">
            <a:extLst>
              <a:ext uri="{FF2B5EF4-FFF2-40B4-BE49-F238E27FC236}">
                <a16:creationId xmlns:a16="http://schemas.microsoft.com/office/drawing/2014/main" id="{286E5E1D-FD49-448F-83C8-E06466BE5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94598" y="4164981"/>
            <a:ext cx="5997401" cy="2693020"/>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3" name="Group 42">
            <a:extLst>
              <a:ext uri="{FF2B5EF4-FFF2-40B4-BE49-F238E27FC236}">
                <a16:creationId xmlns:a16="http://schemas.microsoft.com/office/drawing/2014/main" id="{D82E7BA0-A7BA-4C61-9D6F-5345A54056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89755" y="4632160"/>
            <a:ext cx="886141" cy="802496"/>
            <a:chOff x="10948005" y="3272152"/>
            <a:chExt cx="868640" cy="786648"/>
          </a:xfrm>
          <a:solidFill>
            <a:schemeClr val="accent6"/>
          </a:solidFill>
        </p:grpSpPr>
        <p:sp>
          <p:nvSpPr>
            <p:cNvPr id="44" name="Freeform: Shape 43">
              <a:extLst>
                <a:ext uri="{FF2B5EF4-FFF2-40B4-BE49-F238E27FC236}">
                  <a16:creationId xmlns:a16="http://schemas.microsoft.com/office/drawing/2014/main" id="{B5369E81-3115-4284-995E-F753EB421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5" name="Freeform: Shape 44">
              <a:extLst>
                <a:ext uri="{FF2B5EF4-FFF2-40B4-BE49-F238E27FC236}">
                  <a16:creationId xmlns:a16="http://schemas.microsoft.com/office/drawing/2014/main" id="{44729589-1C6A-4995-83DB-3C8AC2B8D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7A966D0D-0B99-4534-8150-ECA25F804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Graphic 12">
              <a:extLst>
                <a:ext uri="{FF2B5EF4-FFF2-40B4-BE49-F238E27FC236}">
                  <a16:creationId xmlns:a16="http://schemas.microsoft.com/office/drawing/2014/main" id="{7DC8EDF8-9492-4A6B-8050-A6B44F11B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8" name="Graphic 15">
              <a:extLst>
                <a:ext uri="{FF2B5EF4-FFF2-40B4-BE49-F238E27FC236}">
                  <a16:creationId xmlns:a16="http://schemas.microsoft.com/office/drawing/2014/main" id="{13B4EDF3-5414-4F6E-8824-4FDC7BFD5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6CE204CE-5738-4712-8E02-CF746C010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2369023-4235-4E1E-A424-EA0EA83DE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301502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4BE4-3729-238C-2A44-93BEB9CDF4E3}"/>
              </a:ext>
            </a:extLst>
          </p:cNvPr>
          <p:cNvSpPr>
            <a:spLocks noGrp="1"/>
          </p:cNvSpPr>
          <p:nvPr>
            <p:ph type="title"/>
          </p:nvPr>
        </p:nvSpPr>
        <p:spPr>
          <a:xfrm>
            <a:off x="525717" y="578963"/>
            <a:ext cx="10077557" cy="1325563"/>
          </a:xfrm>
        </p:spPr>
        <p:txBody>
          <a:bodyPr>
            <a:normAutofit/>
          </a:bodyPr>
          <a:lstStyle/>
          <a:p>
            <a:r>
              <a:rPr lang="en-GR" sz="2800" dirty="0"/>
              <a:t>Ό</a:t>
            </a:r>
            <a:r>
              <a:rPr lang="el-GR" sz="2800" dirty="0" err="1"/>
              <a:t>λοι</a:t>
            </a:r>
            <a:r>
              <a:rPr lang="el-GR" sz="2800" dirty="0"/>
              <a:t> μαζί: …Οι καιροί αλλάζουν…</a:t>
            </a:r>
            <a:br>
              <a:rPr lang="el-GR" sz="2800" dirty="0"/>
            </a:br>
            <a:r>
              <a:rPr lang="el-GR" sz="2800" dirty="0"/>
              <a:t>….ευτυχώς προς το καλύτερο!!!</a:t>
            </a:r>
            <a:endParaRPr lang="en-GR" sz="2800" dirty="0"/>
          </a:p>
        </p:txBody>
      </p:sp>
      <p:sp>
        <p:nvSpPr>
          <p:cNvPr id="3" name="Content Placeholder 2">
            <a:extLst>
              <a:ext uri="{FF2B5EF4-FFF2-40B4-BE49-F238E27FC236}">
                <a16:creationId xmlns:a16="http://schemas.microsoft.com/office/drawing/2014/main" id="{F80CF146-BB74-0415-AA8E-21D624DB8C85}"/>
              </a:ext>
            </a:extLst>
          </p:cNvPr>
          <p:cNvSpPr>
            <a:spLocks noGrp="1"/>
          </p:cNvSpPr>
          <p:nvPr>
            <p:ph idx="1"/>
          </p:nvPr>
        </p:nvSpPr>
        <p:spPr>
          <a:xfrm>
            <a:off x="525717" y="2710091"/>
            <a:ext cx="10077557" cy="2120463"/>
          </a:xfrm>
        </p:spPr>
        <p:txBody>
          <a:bodyPr/>
          <a:lstStyle/>
          <a:p>
            <a:r>
              <a:rPr lang="en-US" sz="2800" b="1" i="1" dirty="0">
                <a:solidFill>
                  <a:srgbClr val="9A3A3A"/>
                </a:solidFill>
                <a:latin typeface="+mj-lt"/>
                <a:cs typeface="Times New Roman" panose="02020603050405020304" pitchFamily="18" charset="0"/>
              </a:rPr>
              <a:t>All together</a:t>
            </a:r>
            <a:r>
              <a:rPr lang="en-US" sz="2800" i="1" dirty="0">
                <a:solidFill>
                  <a:srgbClr val="9A3A3A"/>
                </a:solidFill>
                <a:latin typeface="+mj-lt"/>
                <a:cs typeface="Times New Roman" panose="02020603050405020304" pitchFamily="18" charset="0"/>
              </a:rPr>
              <a:t>: …Times are changing…  </a:t>
            </a:r>
          </a:p>
          <a:p>
            <a:r>
              <a:rPr lang="en-US" sz="2800" i="1" dirty="0">
                <a:solidFill>
                  <a:srgbClr val="9A3A3A"/>
                </a:solidFill>
                <a:latin typeface="+mj-lt"/>
                <a:cs typeface="Times New Roman" panose="02020603050405020304" pitchFamily="18" charset="0"/>
              </a:rPr>
              <a:t>... and thankfully, for the better!</a:t>
            </a:r>
          </a:p>
          <a:p>
            <a:endParaRPr lang="en-GR" dirty="0"/>
          </a:p>
        </p:txBody>
      </p:sp>
    </p:spTree>
    <p:extLst>
      <p:ext uri="{BB962C8B-B14F-4D97-AF65-F5344CB8AC3E}">
        <p14:creationId xmlns:p14="http://schemas.microsoft.com/office/powerpoint/2010/main" val="1616760878"/>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2" name="Freeform: Shape 1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0" name="Rectangle 29">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2B0C5A0-51AB-C70F-3F3F-D59D33731472}"/>
              </a:ext>
            </a:extLst>
          </p:cNvPr>
          <p:cNvSpPr>
            <a:spLocks noGrp="1"/>
          </p:cNvSpPr>
          <p:nvPr>
            <p:ph type="title"/>
          </p:nvPr>
        </p:nvSpPr>
        <p:spPr>
          <a:xfrm>
            <a:off x="6037298" y="1949577"/>
            <a:ext cx="5319470" cy="2249230"/>
          </a:xfrm>
        </p:spPr>
        <p:txBody>
          <a:bodyPr vert="horz" lIns="91440" tIns="45720" rIns="91440" bIns="45720" rtlCol="0" anchor="b">
            <a:normAutofit fontScale="90000"/>
          </a:bodyPr>
          <a:lstStyle/>
          <a:p>
            <a:r>
              <a:rPr lang="el-GR" sz="4000" dirty="0"/>
              <a:t>Ευχαριστούμε Π</a:t>
            </a:r>
            <a:r>
              <a:rPr lang="en-US" sz="4000" dirty="0" err="1"/>
              <a:t>ά</a:t>
            </a:r>
            <a:r>
              <a:rPr lang="el-GR" sz="4000" dirty="0" err="1"/>
              <a:t>ντοβα</a:t>
            </a:r>
            <a:r>
              <a:rPr lang="el-GR" sz="4000" dirty="0"/>
              <a:t>!</a:t>
            </a:r>
            <a:br>
              <a:rPr lang="en-US" sz="4000" dirty="0"/>
            </a:br>
            <a:br>
              <a:rPr lang="el-GR" sz="4000" dirty="0"/>
            </a:br>
            <a:r>
              <a:rPr lang="en-US" sz="4000" dirty="0">
                <a:solidFill>
                  <a:srgbClr val="9A3A3A"/>
                </a:solidFill>
              </a:rPr>
              <a:t>Thank you</a:t>
            </a:r>
            <a:r>
              <a:rPr lang="el-GR" sz="4000" dirty="0">
                <a:solidFill>
                  <a:srgbClr val="9A3A3A"/>
                </a:solidFill>
              </a:rPr>
              <a:t> </a:t>
            </a:r>
            <a:r>
              <a:rPr lang="en-US" sz="4000" dirty="0">
                <a:solidFill>
                  <a:srgbClr val="9A3A3A"/>
                </a:solidFill>
              </a:rPr>
              <a:t>Padua</a:t>
            </a:r>
            <a:r>
              <a:rPr lang="el-GR" sz="4000" dirty="0">
                <a:solidFill>
                  <a:srgbClr val="9A3A3A"/>
                </a:solidFill>
              </a:rPr>
              <a:t>!</a:t>
            </a:r>
            <a:endParaRPr lang="en-US" sz="4000" dirty="0">
              <a:solidFill>
                <a:srgbClr val="9A3A3A"/>
              </a:solidFill>
            </a:endParaRPr>
          </a:p>
        </p:txBody>
      </p:sp>
      <p:sp>
        <p:nvSpPr>
          <p:cNvPr id="32" name="Freeform: Shape 31">
            <a:extLst>
              <a:ext uri="{FF2B5EF4-FFF2-40B4-BE49-F238E27FC236}">
                <a16:creationId xmlns:a16="http://schemas.microsoft.com/office/drawing/2014/main" id="{D1DEB8A1-0BB8-48FD-8739-36D42B5F2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45620" y="0"/>
            <a:ext cx="1446380" cy="2080204"/>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4"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3267662"/>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2" name="Freeform: Shape 41">
            <a:extLst>
              <a:ext uri="{FF2B5EF4-FFF2-40B4-BE49-F238E27FC236}">
                <a16:creationId xmlns:a16="http://schemas.microsoft.com/office/drawing/2014/main" id="{8E888BFA-FA2E-44AF-9D7B-16D609CD4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7846"/>
            <a:ext cx="3838150" cy="1105920"/>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 name="Group 43">
            <a:extLst>
              <a:ext uri="{FF2B5EF4-FFF2-40B4-BE49-F238E27FC236}">
                <a16:creationId xmlns:a16="http://schemas.microsoft.com/office/drawing/2014/main" id="{67CE019E-45F4-43D5-9AB7-9B668C6E6A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8068" y="5251713"/>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EC480AF2-3BB1-4050-B21E-AB449FE50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B3E90887-79C9-41C0-B858-2F1BBDB0D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98C19F66-7FD5-40E7-9815-B07EFECA6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D5C72724-3286-4EB9-9914-3494FBE16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932523A8-D1B0-4E30-B39D-0D5333498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2FA0DBAA-ACBC-42C4-88B2-1EBB6EC0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1AE6197-E637-4088-81E6-76DCE41A5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Content Placeholder 7" descr="A book cover with a picture of a person and a child&#10;&#10;Description automatically generated">
            <a:extLst>
              <a:ext uri="{FF2B5EF4-FFF2-40B4-BE49-F238E27FC236}">
                <a16:creationId xmlns:a16="http://schemas.microsoft.com/office/drawing/2014/main" id="{564D2710-65B0-60EB-A07D-76F728DD419F}"/>
              </a:ext>
            </a:extLst>
          </p:cNvPr>
          <p:cNvPicPr>
            <a:picLocks noGrp="1" noChangeAspect="1"/>
          </p:cNvPicPr>
          <p:nvPr>
            <p:ph idx="1"/>
          </p:nvPr>
        </p:nvPicPr>
        <p:blipFill>
          <a:blip r:embed="rId2"/>
          <a:stretch>
            <a:fillRect/>
          </a:stretch>
        </p:blipFill>
        <p:spPr>
          <a:xfrm>
            <a:off x="776530" y="803791"/>
            <a:ext cx="4628071" cy="5316138"/>
          </a:xfrm>
        </p:spPr>
      </p:pic>
    </p:spTree>
    <p:extLst>
      <p:ext uri="{BB962C8B-B14F-4D97-AF65-F5344CB8AC3E}">
        <p14:creationId xmlns:p14="http://schemas.microsoft.com/office/powerpoint/2010/main" val="97207285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EFD3-84B4-C826-2768-4192263F85C8}"/>
              </a:ext>
            </a:extLst>
          </p:cNvPr>
          <p:cNvSpPr>
            <a:spLocks noGrp="1"/>
          </p:cNvSpPr>
          <p:nvPr>
            <p:ph type="title"/>
          </p:nvPr>
        </p:nvSpPr>
        <p:spPr>
          <a:xfrm>
            <a:off x="525717" y="787069"/>
            <a:ext cx="5149869" cy="584532"/>
          </a:xfrm>
        </p:spPr>
        <p:txBody>
          <a:bodyPr>
            <a:normAutofit fontScale="90000"/>
          </a:bodyPr>
          <a:lstStyle/>
          <a:p>
            <a:r>
              <a:rPr lang="el-GR" dirty="0"/>
              <a:t>Συμμετείχαν οι μαθητές:</a:t>
            </a:r>
            <a:endParaRPr lang="en-GR" dirty="0"/>
          </a:p>
        </p:txBody>
      </p:sp>
      <p:sp>
        <p:nvSpPr>
          <p:cNvPr id="5" name="Rectangle 1">
            <a:extLst>
              <a:ext uri="{FF2B5EF4-FFF2-40B4-BE49-F238E27FC236}">
                <a16:creationId xmlns:a16="http://schemas.microsoft.com/office/drawing/2014/main" id="{6E9DCAD5-5A5C-1318-D9BB-F04822A1797F}"/>
              </a:ext>
            </a:extLst>
          </p:cNvPr>
          <p:cNvSpPr>
            <a:spLocks noChangeArrowheads="1"/>
          </p:cNvSpPr>
          <p:nvPr/>
        </p:nvSpPr>
        <p:spPr bwMode="auto">
          <a:xfrm>
            <a:off x="-12720528" y="0"/>
            <a:ext cx="4239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4" name="Title 1">
            <a:extLst>
              <a:ext uri="{FF2B5EF4-FFF2-40B4-BE49-F238E27FC236}">
                <a16:creationId xmlns:a16="http://schemas.microsoft.com/office/drawing/2014/main" id="{AF358BC8-C025-52F7-BDF3-1526EF588CA9}"/>
              </a:ext>
            </a:extLst>
          </p:cNvPr>
          <p:cNvSpPr txBox="1">
            <a:spLocks/>
          </p:cNvSpPr>
          <p:nvPr/>
        </p:nvSpPr>
        <p:spPr>
          <a:xfrm>
            <a:off x="460866" y="1479477"/>
            <a:ext cx="4224223" cy="854654"/>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100" i="1" dirty="0">
                <a:latin typeface="+mj-lt"/>
              </a:rPr>
              <a:t>Μαθητές Β’ Γυμνασίου</a:t>
            </a:r>
            <a:br>
              <a:rPr lang="en-US" sz="2100" i="1" dirty="0">
                <a:latin typeface="+mj-lt"/>
              </a:rPr>
            </a:br>
            <a:r>
              <a:rPr lang="el-GR" sz="2100" i="1" dirty="0">
                <a:solidFill>
                  <a:srgbClr val="9A3A3A"/>
                </a:solidFill>
                <a:latin typeface="+mj-lt"/>
              </a:rPr>
              <a:t>Β</a:t>
            </a:r>
            <a:r>
              <a:rPr lang="en-US" sz="2100" i="1" dirty="0">
                <a:solidFill>
                  <a:srgbClr val="9A3A3A"/>
                </a:solidFill>
                <a:latin typeface="+mj-lt"/>
              </a:rPr>
              <a:t>’</a:t>
            </a:r>
            <a:r>
              <a:rPr lang="el-GR" sz="2100" i="1" dirty="0">
                <a:solidFill>
                  <a:srgbClr val="9A3A3A"/>
                </a:solidFill>
                <a:latin typeface="+mj-lt"/>
              </a:rPr>
              <a:t> </a:t>
            </a:r>
            <a:r>
              <a:rPr lang="en-US" sz="2100" i="1" dirty="0">
                <a:solidFill>
                  <a:srgbClr val="9A3A3A"/>
                </a:solidFill>
                <a:latin typeface="+mj-lt"/>
              </a:rPr>
              <a:t>grade High School Students</a:t>
            </a:r>
            <a:endParaRPr lang="en-GR" sz="2100" i="1" dirty="0">
              <a:solidFill>
                <a:srgbClr val="9A3A3A"/>
              </a:solidFill>
              <a:latin typeface="+mj-lt"/>
            </a:endParaRPr>
          </a:p>
        </p:txBody>
      </p:sp>
      <p:sp>
        <p:nvSpPr>
          <p:cNvPr id="6" name="Title 1">
            <a:extLst>
              <a:ext uri="{FF2B5EF4-FFF2-40B4-BE49-F238E27FC236}">
                <a16:creationId xmlns:a16="http://schemas.microsoft.com/office/drawing/2014/main" id="{780128EB-3784-32B5-691A-DAEDBE8643B6}"/>
              </a:ext>
            </a:extLst>
          </p:cNvPr>
          <p:cNvSpPr txBox="1">
            <a:spLocks/>
          </p:cNvSpPr>
          <p:nvPr/>
        </p:nvSpPr>
        <p:spPr>
          <a:xfrm>
            <a:off x="6278870" y="1041732"/>
            <a:ext cx="6282241" cy="5933163"/>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i="1" dirty="0">
                <a:latin typeface="+mj-lt"/>
              </a:rPr>
              <a:t>Διονυσία </a:t>
            </a:r>
            <a:r>
              <a:rPr lang="el-GR" sz="1400" i="1" dirty="0" err="1">
                <a:latin typeface="+mj-lt"/>
              </a:rPr>
              <a:t>Μαρούτα</a:t>
            </a:r>
            <a:r>
              <a:rPr lang="el-GR" sz="1400" i="1" dirty="0">
                <a:latin typeface="+mj-lt"/>
              </a:rPr>
              <a:t>                            </a:t>
            </a:r>
            <a:r>
              <a:rPr lang="en-US" sz="1400" i="1" dirty="0">
                <a:solidFill>
                  <a:srgbClr val="9A3A3A"/>
                </a:solidFill>
                <a:latin typeface="+mj-lt"/>
              </a:rPr>
              <a:t>Dionysia  </a:t>
            </a:r>
            <a:r>
              <a:rPr lang="en-US" sz="1400" i="1" dirty="0" err="1">
                <a:solidFill>
                  <a:srgbClr val="9A3A3A"/>
                </a:solidFill>
                <a:latin typeface="+mj-lt"/>
              </a:rPr>
              <a:t>Marouta</a:t>
            </a:r>
            <a:br>
              <a:rPr lang="el-GR" sz="1400" i="1" dirty="0">
                <a:solidFill>
                  <a:srgbClr val="9A3A3A"/>
                </a:solidFill>
                <a:latin typeface="+mj-lt"/>
              </a:rPr>
            </a:br>
            <a:r>
              <a:rPr lang="el-GR" sz="1400" i="1" dirty="0">
                <a:latin typeface="+mj-lt"/>
              </a:rPr>
              <a:t>Σπυριδούλα Μπεχλούλη                  </a:t>
            </a:r>
            <a:r>
              <a:rPr lang="en-US" sz="1400" i="1" dirty="0" err="1">
                <a:solidFill>
                  <a:srgbClr val="9A3A3A"/>
                </a:solidFill>
                <a:latin typeface="+mj-lt"/>
              </a:rPr>
              <a:t>Spyridoula</a:t>
            </a:r>
            <a:r>
              <a:rPr lang="en-US" sz="1400" i="1" dirty="0">
                <a:solidFill>
                  <a:srgbClr val="9A3A3A"/>
                </a:solidFill>
                <a:latin typeface="+mj-lt"/>
              </a:rPr>
              <a:t> </a:t>
            </a:r>
            <a:r>
              <a:rPr lang="en-US" sz="1400" i="1" dirty="0" err="1">
                <a:solidFill>
                  <a:srgbClr val="9A3A3A"/>
                </a:solidFill>
                <a:latin typeface="+mj-lt"/>
              </a:rPr>
              <a:t>Bechlouli</a:t>
            </a:r>
            <a:br>
              <a:rPr lang="el-GR" sz="1400" i="1" dirty="0">
                <a:solidFill>
                  <a:srgbClr val="9A3A3A"/>
                </a:solidFill>
                <a:latin typeface="+mj-lt"/>
              </a:rPr>
            </a:br>
            <a:r>
              <a:rPr lang="el-GR" sz="1400" i="1" dirty="0">
                <a:latin typeface="+mj-lt"/>
              </a:rPr>
              <a:t>Ελένη </a:t>
            </a:r>
            <a:r>
              <a:rPr lang="el-GR" sz="1400" i="1" dirty="0" err="1">
                <a:latin typeface="+mj-lt"/>
              </a:rPr>
              <a:t>Μπιζαούρτης</a:t>
            </a:r>
            <a:r>
              <a:rPr lang="el-GR" sz="1400" i="1" dirty="0">
                <a:latin typeface="+mj-lt"/>
              </a:rPr>
              <a:t> Γκαλάν</a:t>
            </a:r>
            <a:r>
              <a:rPr lang="el-GR" sz="1400" i="1" dirty="0">
                <a:solidFill>
                  <a:srgbClr val="9A3A3A"/>
                </a:solidFill>
                <a:latin typeface="+mj-lt"/>
              </a:rPr>
              <a:t>           </a:t>
            </a:r>
            <a:r>
              <a:rPr lang="en-US" sz="1400" i="1" dirty="0">
                <a:solidFill>
                  <a:srgbClr val="9A3A3A"/>
                </a:solidFill>
                <a:latin typeface="+mj-lt"/>
              </a:rPr>
              <a:t>Eleni </a:t>
            </a:r>
            <a:r>
              <a:rPr lang="en-US" sz="1400" i="1" dirty="0" err="1">
                <a:solidFill>
                  <a:srgbClr val="9A3A3A"/>
                </a:solidFill>
                <a:latin typeface="+mj-lt"/>
              </a:rPr>
              <a:t>Bizaourtis</a:t>
            </a:r>
            <a:r>
              <a:rPr lang="en-US" sz="1400" i="1" dirty="0">
                <a:solidFill>
                  <a:srgbClr val="9A3A3A"/>
                </a:solidFill>
                <a:latin typeface="+mj-lt"/>
              </a:rPr>
              <a:t> </a:t>
            </a:r>
            <a:r>
              <a:rPr lang="en-US" sz="1400" i="1" dirty="0" err="1">
                <a:solidFill>
                  <a:srgbClr val="9A3A3A"/>
                </a:solidFill>
                <a:latin typeface="+mj-lt"/>
              </a:rPr>
              <a:t>Gkalan</a:t>
            </a:r>
            <a:br>
              <a:rPr lang="el-GR" sz="1400" i="1" dirty="0">
                <a:solidFill>
                  <a:srgbClr val="9A3A3A"/>
                </a:solidFill>
                <a:latin typeface="+mj-lt"/>
              </a:rPr>
            </a:br>
            <a:r>
              <a:rPr lang="el-GR" sz="1400" i="1" dirty="0">
                <a:latin typeface="+mj-lt"/>
              </a:rPr>
              <a:t>Βάια Μπλιώνα                                    </a:t>
            </a:r>
            <a:r>
              <a:rPr lang="en-US" sz="1400" i="1" dirty="0" err="1">
                <a:solidFill>
                  <a:srgbClr val="9A3A3A"/>
                </a:solidFill>
                <a:latin typeface="+mj-lt"/>
              </a:rPr>
              <a:t>Vaia</a:t>
            </a:r>
            <a:r>
              <a:rPr lang="en-US" sz="1400" i="1" dirty="0">
                <a:solidFill>
                  <a:srgbClr val="9A3A3A"/>
                </a:solidFill>
                <a:latin typeface="+mj-lt"/>
              </a:rPr>
              <a:t>  </a:t>
            </a:r>
            <a:r>
              <a:rPr lang="en-US" sz="1400" i="1" dirty="0" err="1">
                <a:solidFill>
                  <a:srgbClr val="9A3A3A"/>
                </a:solidFill>
                <a:latin typeface="+mj-lt"/>
              </a:rPr>
              <a:t>Bliona</a:t>
            </a:r>
            <a:br>
              <a:rPr lang="el-GR" sz="1400" i="1" dirty="0">
                <a:solidFill>
                  <a:srgbClr val="9A3A3A"/>
                </a:solidFill>
                <a:latin typeface="+mj-lt"/>
              </a:rPr>
            </a:br>
            <a:r>
              <a:rPr lang="el-GR" sz="1400" i="1" dirty="0">
                <a:latin typeface="+mj-lt"/>
              </a:rPr>
              <a:t>Αγγελίνα Μποζίκα                             </a:t>
            </a:r>
            <a:r>
              <a:rPr lang="en-US" sz="1400" i="1" dirty="0" err="1">
                <a:solidFill>
                  <a:srgbClr val="9A3A3A"/>
                </a:solidFill>
                <a:latin typeface="+mj-lt"/>
              </a:rPr>
              <a:t>Aggelina</a:t>
            </a:r>
            <a:r>
              <a:rPr lang="en-US" sz="1400" i="1" dirty="0">
                <a:solidFill>
                  <a:srgbClr val="9A3A3A"/>
                </a:solidFill>
                <a:latin typeface="+mj-lt"/>
              </a:rPr>
              <a:t> </a:t>
            </a:r>
            <a:r>
              <a:rPr lang="en-US" sz="1400" i="1" dirty="0" err="1">
                <a:solidFill>
                  <a:srgbClr val="9A3A3A"/>
                </a:solidFill>
                <a:latin typeface="+mj-lt"/>
              </a:rPr>
              <a:t>Bozika</a:t>
            </a:r>
            <a:br>
              <a:rPr lang="el-GR" sz="1400" i="1" dirty="0">
                <a:solidFill>
                  <a:srgbClr val="9A3A3A"/>
                </a:solidFill>
                <a:latin typeface="+mj-lt"/>
              </a:rPr>
            </a:br>
            <a:r>
              <a:rPr lang="el-GR" sz="1400" i="1" dirty="0" err="1">
                <a:latin typeface="+mj-lt"/>
              </a:rPr>
              <a:t>Μπόκοτα</a:t>
            </a:r>
            <a:r>
              <a:rPr lang="el-GR" sz="1400" i="1" dirty="0">
                <a:latin typeface="+mj-lt"/>
              </a:rPr>
              <a:t> Ελένη                                 </a:t>
            </a:r>
            <a:r>
              <a:rPr lang="en-US" sz="1400" i="1" dirty="0" err="1">
                <a:solidFill>
                  <a:srgbClr val="9A3A3A"/>
                </a:solidFill>
                <a:latin typeface="+mj-lt"/>
              </a:rPr>
              <a:t>Bokota</a:t>
            </a:r>
            <a:r>
              <a:rPr lang="en-US" sz="1400" i="1" dirty="0">
                <a:solidFill>
                  <a:srgbClr val="9A3A3A"/>
                </a:solidFill>
                <a:latin typeface="+mj-lt"/>
              </a:rPr>
              <a:t> Eleni</a:t>
            </a:r>
            <a:br>
              <a:rPr lang="el-GR" sz="1400" i="1" dirty="0">
                <a:solidFill>
                  <a:srgbClr val="9A3A3A"/>
                </a:solidFill>
                <a:latin typeface="+mj-lt"/>
              </a:rPr>
            </a:br>
            <a:r>
              <a:rPr lang="el-GR" sz="1400" i="1" dirty="0">
                <a:latin typeface="+mj-lt"/>
              </a:rPr>
              <a:t>Μελίνα-Ασπασία Μυλωνά              </a:t>
            </a:r>
            <a:r>
              <a:rPr lang="en-US" sz="1400" i="1" dirty="0">
                <a:solidFill>
                  <a:srgbClr val="9A3A3A"/>
                </a:solidFill>
                <a:latin typeface="+mj-lt"/>
              </a:rPr>
              <a:t>Melina-Aspasia </a:t>
            </a:r>
            <a:r>
              <a:rPr lang="en-US" sz="1400" i="1" dirty="0" err="1">
                <a:solidFill>
                  <a:srgbClr val="9A3A3A"/>
                </a:solidFill>
                <a:latin typeface="+mj-lt"/>
              </a:rPr>
              <a:t>Mylona</a:t>
            </a:r>
            <a:br>
              <a:rPr lang="el-GR" sz="1400" i="1" dirty="0">
                <a:solidFill>
                  <a:srgbClr val="9A3A3A"/>
                </a:solidFill>
                <a:latin typeface="+mj-lt"/>
              </a:rPr>
            </a:br>
            <a:r>
              <a:rPr lang="el-GR" sz="1400" i="1" dirty="0">
                <a:latin typeface="+mj-lt"/>
              </a:rPr>
              <a:t>Νεφέλη Νίκα                                      </a:t>
            </a:r>
            <a:r>
              <a:rPr lang="en-US" sz="1400" i="1" dirty="0" err="1">
                <a:solidFill>
                  <a:srgbClr val="9A3A3A"/>
                </a:solidFill>
                <a:latin typeface="+mj-lt"/>
              </a:rPr>
              <a:t>Nefeli</a:t>
            </a:r>
            <a:r>
              <a:rPr lang="en-US" sz="1400" i="1" dirty="0">
                <a:solidFill>
                  <a:srgbClr val="9A3A3A"/>
                </a:solidFill>
                <a:latin typeface="+mj-lt"/>
              </a:rPr>
              <a:t> Nika</a:t>
            </a:r>
            <a:br>
              <a:rPr lang="el-GR" sz="1400" i="1" dirty="0">
                <a:solidFill>
                  <a:srgbClr val="9A3A3A"/>
                </a:solidFill>
                <a:latin typeface="+mj-lt"/>
              </a:rPr>
            </a:br>
            <a:r>
              <a:rPr lang="el-GR" sz="1400" i="1" dirty="0">
                <a:latin typeface="+mj-lt"/>
              </a:rPr>
              <a:t>Βασιλική Νικολοπούλου                 </a:t>
            </a:r>
            <a:r>
              <a:rPr lang="en-US" sz="1400" i="1" dirty="0" err="1">
                <a:solidFill>
                  <a:srgbClr val="9A3A3A"/>
                </a:solidFill>
                <a:latin typeface="+mj-lt"/>
              </a:rPr>
              <a:t>Nikolopoulou</a:t>
            </a:r>
            <a:r>
              <a:rPr lang="en-US" sz="1400" i="1" dirty="0">
                <a:solidFill>
                  <a:srgbClr val="9A3A3A"/>
                </a:solidFill>
                <a:latin typeface="+mj-lt"/>
              </a:rPr>
              <a:t> Vasiliki</a:t>
            </a:r>
            <a:br>
              <a:rPr lang="el-GR" sz="1400" i="1" dirty="0">
                <a:solidFill>
                  <a:srgbClr val="9A3A3A"/>
                </a:solidFill>
                <a:latin typeface="+mj-lt"/>
              </a:rPr>
            </a:br>
            <a:r>
              <a:rPr lang="el-GR" sz="1400" i="1" dirty="0">
                <a:latin typeface="+mj-lt"/>
              </a:rPr>
              <a:t>Γεώργιος Οικονόμου                       </a:t>
            </a:r>
            <a:r>
              <a:rPr lang="en-US" sz="1400" i="1" dirty="0">
                <a:solidFill>
                  <a:srgbClr val="9A3A3A"/>
                </a:solidFill>
                <a:latin typeface="+mj-lt"/>
              </a:rPr>
              <a:t>Georgios Oikonomou</a:t>
            </a:r>
            <a:br>
              <a:rPr lang="el-GR" sz="1400" i="1" dirty="0">
                <a:solidFill>
                  <a:srgbClr val="9A3A3A"/>
                </a:solidFill>
                <a:latin typeface="+mj-lt"/>
              </a:rPr>
            </a:br>
            <a:r>
              <a:rPr lang="el-GR" sz="1400" i="1" dirty="0">
                <a:latin typeface="+mj-lt"/>
              </a:rPr>
              <a:t>Ιωάννα- Φιλοθέη Παντελίδου       </a:t>
            </a:r>
            <a:r>
              <a:rPr lang="en-US" sz="1400" i="1" dirty="0">
                <a:solidFill>
                  <a:srgbClr val="9A3A3A"/>
                </a:solidFill>
                <a:latin typeface="+mj-lt"/>
              </a:rPr>
              <a:t>Ioanna-</a:t>
            </a:r>
            <a:r>
              <a:rPr lang="en-US" sz="1400" i="1" dirty="0" err="1">
                <a:solidFill>
                  <a:srgbClr val="9A3A3A"/>
                </a:solidFill>
                <a:latin typeface="+mj-lt"/>
              </a:rPr>
              <a:t>Filothei</a:t>
            </a:r>
            <a:r>
              <a:rPr lang="en-US" sz="1400" i="1" dirty="0">
                <a:solidFill>
                  <a:srgbClr val="9A3A3A"/>
                </a:solidFill>
                <a:latin typeface="+mj-lt"/>
              </a:rPr>
              <a:t> </a:t>
            </a:r>
            <a:r>
              <a:rPr lang="en-US" sz="1400" i="1" dirty="0" err="1">
                <a:solidFill>
                  <a:srgbClr val="9A3A3A"/>
                </a:solidFill>
                <a:latin typeface="+mj-lt"/>
              </a:rPr>
              <a:t>Pantelidou</a:t>
            </a:r>
            <a:r>
              <a:rPr lang="en-US" sz="1400" i="1" dirty="0">
                <a:solidFill>
                  <a:srgbClr val="9A3A3A"/>
                </a:solidFill>
                <a:latin typeface="+mj-lt"/>
              </a:rPr>
              <a:t> </a:t>
            </a:r>
            <a:br>
              <a:rPr lang="el-GR" sz="1400" i="1" dirty="0">
                <a:solidFill>
                  <a:srgbClr val="9A3A3A"/>
                </a:solidFill>
                <a:latin typeface="+mj-lt"/>
              </a:rPr>
            </a:br>
            <a:r>
              <a:rPr lang="el-GR" sz="1400" i="1" dirty="0">
                <a:latin typeface="+mj-lt"/>
              </a:rPr>
              <a:t>Ευανθία Παπαδέα                            </a:t>
            </a:r>
            <a:r>
              <a:rPr lang="en-US" sz="1400" i="1" dirty="0" err="1">
                <a:solidFill>
                  <a:srgbClr val="9A3A3A"/>
                </a:solidFill>
                <a:latin typeface="+mj-lt"/>
              </a:rPr>
              <a:t>Evanthia</a:t>
            </a:r>
            <a:r>
              <a:rPr lang="en-US" sz="1400" i="1" dirty="0">
                <a:solidFill>
                  <a:srgbClr val="9A3A3A"/>
                </a:solidFill>
                <a:latin typeface="+mj-lt"/>
              </a:rPr>
              <a:t> </a:t>
            </a:r>
            <a:r>
              <a:rPr lang="en-US" sz="1400" i="1" dirty="0" err="1">
                <a:solidFill>
                  <a:srgbClr val="9A3A3A"/>
                </a:solidFill>
                <a:latin typeface="+mj-lt"/>
              </a:rPr>
              <a:t>Papadea</a:t>
            </a:r>
            <a:r>
              <a:rPr lang="en-US" sz="1400" i="1" dirty="0">
                <a:solidFill>
                  <a:srgbClr val="9A3A3A"/>
                </a:solidFill>
                <a:latin typeface="+mj-lt"/>
              </a:rPr>
              <a:t> </a:t>
            </a:r>
            <a:br>
              <a:rPr lang="el-GR" sz="1400" i="1" dirty="0">
                <a:solidFill>
                  <a:srgbClr val="9A3A3A"/>
                </a:solidFill>
                <a:latin typeface="+mj-lt"/>
              </a:rPr>
            </a:br>
            <a:r>
              <a:rPr lang="el-GR" sz="1400" i="1" dirty="0">
                <a:latin typeface="+mj-lt"/>
              </a:rPr>
              <a:t>Ελένη Πασβαντίδη                           </a:t>
            </a:r>
            <a:r>
              <a:rPr lang="en-US" sz="1400" i="1" dirty="0">
                <a:solidFill>
                  <a:srgbClr val="9A3A3A"/>
                </a:solidFill>
                <a:latin typeface="+mj-lt"/>
              </a:rPr>
              <a:t>Eleni </a:t>
            </a:r>
            <a:r>
              <a:rPr lang="en-US" sz="1400" i="1" dirty="0" err="1">
                <a:solidFill>
                  <a:srgbClr val="9A3A3A"/>
                </a:solidFill>
                <a:latin typeface="+mj-lt"/>
              </a:rPr>
              <a:t>Pasvantidi</a:t>
            </a:r>
            <a:br>
              <a:rPr lang="el-GR" sz="1400" i="1" dirty="0">
                <a:solidFill>
                  <a:srgbClr val="9A3A3A"/>
                </a:solidFill>
                <a:latin typeface="+mj-lt"/>
              </a:rPr>
            </a:br>
            <a:r>
              <a:rPr lang="el-GR" sz="1400" i="1" dirty="0">
                <a:latin typeface="+mj-lt"/>
              </a:rPr>
              <a:t>Εμμανουήλ-Μάριος </a:t>
            </a:r>
            <a:r>
              <a:rPr lang="el-GR" sz="1400" i="1" dirty="0" err="1">
                <a:latin typeface="+mj-lt"/>
              </a:rPr>
              <a:t>Πατέλης</a:t>
            </a:r>
            <a:r>
              <a:rPr lang="el-GR" sz="1400" i="1" dirty="0">
                <a:latin typeface="+mj-lt"/>
              </a:rPr>
              <a:t>        </a:t>
            </a:r>
            <a:r>
              <a:rPr lang="en-US" sz="1400" i="1" dirty="0">
                <a:solidFill>
                  <a:srgbClr val="9A3A3A"/>
                </a:solidFill>
                <a:latin typeface="+mj-lt"/>
              </a:rPr>
              <a:t>Emmanouil -Marios </a:t>
            </a:r>
            <a:r>
              <a:rPr lang="en-US" sz="1400" i="1" dirty="0" err="1">
                <a:solidFill>
                  <a:srgbClr val="9A3A3A"/>
                </a:solidFill>
                <a:latin typeface="+mj-lt"/>
              </a:rPr>
              <a:t>Patelis</a:t>
            </a:r>
            <a:br>
              <a:rPr lang="el-GR" sz="1400" i="1" dirty="0">
                <a:solidFill>
                  <a:srgbClr val="9A3A3A"/>
                </a:solidFill>
                <a:latin typeface="+mj-lt"/>
              </a:rPr>
            </a:br>
            <a:r>
              <a:rPr lang="el-GR" sz="1400" i="1" dirty="0">
                <a:latin typeface="+mj-lt"/>
              </a:rPr>
              <a:t>Ευανθία </a:t>
            </a:r>
            <a:r>
              <a:rPr lang="el-GR" sz="1400" i="1" dirty="0" err="1">
                <a:latin typeface="+mj-lt"/>
              </a:rPr>
              <a:t>Πλατινού</a:t>
            </a:r>
            <a:r>
              <a:rPr lang="el-GR" sz="1400" i="1" dirty="0">
                <a:latin typeface="+mj-lt"/>
              </a:rPr>
              <a:t>                            </a:t>
            </a:r>
            <a:r>
              <a:rPr lang="en-US" sz="1400" i="1" dirty="0" err="1">
                <a:solidFill>
                  <a:srgbClr val="9A3A3A"/>
                </a:solidFill>
                <a:latin typeface="+mj-lt"/>
              </a:rPr>
              <a:t>Evanthia</a:t>
            </a:r>
            <a:r>
              <a:rPr lang="en-US" sz="1400" i="1" dirty="0">
                <a:solidFill>
                  <a:srgbClr val="9A3A3A"/>
                </a:solidFill>
                <a:latin typeface="+mj-lt"/>
              </a:rPr>
              <a:t> </a:t>
            </a:r>
            <a:r>
              <a:rPr lang="en-US" sz="1400" i="1" dirty="0" err="1">
                <a:solidFill>
                  <a:srgbClr val="9A3A3A"/>
                </a:solidFill>
                <a:latin typeface="+mj-lt"/>
              </a:rPr>
              <a:t>Platinou</a:t>
            </a:r>
            <a:r>
              <a:rPr lang="en-US" sz="1400" i="1" dirty="0">
                <a:solidFill>
                  <a:srgbClr val="9A3A3A"/>
                </a:solidFill>
                <a:latin typeface="+mj-lt"/>
              </a:rPr>
              <a:t> </a:t>
            </a:r>
            <a:br>
              <a:rPr lang="el-GR" sz="1400" i="1" dirty="0">
                <a:solidFill>
                  <a:srgbClr val="9A3A3A"/>
                </a:solidFill>
                <a:latin typeface="+mj-lt"/>
              </a:rPr>
            </a:br>
            <a:r>
              <a:rPr lang="el-GR" sz="1400" i="1" dirty="0">
                <a:latin typeface="+mj-lt"/>
              </a:rPr>
              <a:t>Αλίκη </a:t>
            </a:r>
            <a:r>
              <a:rPr lang="el-GR" sz="1400" i="1" dirty="0" err="1">
                <a:latin typeface="+mj-lt"/>
              </a:rPr>
              <a:t>Σαμιώτη</a:t>
            </a:r>
            <a:r>
              <a:rPr lang="el-GR" sz="1400" i="1" dirty="0">
                <a:latin typeface="+mj-lt"/>
              </a:rPr>
              <a:t>                                  </a:t>
            </a:r>
            <a:r>
              <a:rPr lang="en-US" sz="1400" i="1" dirty="0" err="1">
                <a:solidFill>
                  <a:srgbClr val="9A3A3A"/>
                </a:solidFill>
                <a:latin typeface="+mj-lt"/>
              </a:rPr>
              <a:t>Aliki</a:t>
            </a:r>
            <a:r>
              <a:rPr lang="en-US" sz="1400" i="1" dirty="0">
                <a:solidFill>
                  <a:srgbClr val="9A3A3A"/>
                </a:solidFill>
                <a:latin typeface="+mj-lt"/>
              </a:rPr>
              <a:t> </a:t>
            </a:r>
            <a:r>
              <a:rPr lang="en-US" sz="1400" i="1" dirty="0" err="1">
                <a:solidFill>
                  <a:srgbClr val="9A3A3A"/>
                </a:solidFill>
                <a:latin typeface="+mj-lt"/>
              </a:rPr>
              <a:t>Samioti</a:t>
            </a:r>
            <a:br>
              <a:rPr lang="el-GR" sz="1400" i="1" dirty="0">
                <a:solidFill>
                  <a:srgbClr val="9A3A3A"/>
                </a:solidFill>
                <a:latin typeface="+mj-lt"/>
              </a:rPr>
            </a:br>
            <a:r>
              <a:rPr lang="el-GR" sz="1400" i="1" dirty="0">
                <a:latin typeface="+mj-lt"/>
              </a:rPr>
              <a:t>Αλίκη </a:t>
            </a:r>
            <a:r>
              <a:rPr lang="el-GR" sz="1400" i="1" dirty="0" err="1">
                <a:latin typeface="+mj-lt"/>
              </a:rPr>
              <a:t>Σιαμάτρα</a:t>
            </a:r>
            <a:r>
              <a:rPr lang="el-GR" sz="1400" i="1" dirty="0">
                <a:latin typeface="+mj-lt"/>
              </a:rPr>
              <a:t>                                </a:t>
            </a:r>
            <a:r>
              <a:rPr lang="en-US" sz="1400" i="1" dirty="0" err="1">
                <a:solidFill>
                  <a:srgbClr val="9A3A3A"/>
                </a:solidFill>
                <a:latin typeface="+mj-lt"/>
              </a:rPr>
              <a:t>Aliki</a:t>
            </a:r>
            <a:r>
              <a:rPr lang="en-US" sz="1400" i="1" dirty="0">
                <a:solidFill>
                  <a:srgbClr val="9A3A3A"/>
                </a:solidFill>
                <a:latin typeface="+mj-lt"/>
              </a:rPr>
              <a:t> </a:t>
            </a:r>
            <a:r>
              <a:rPr lang="en-US" sz="1400" i="1" dirty="0" err="1">
                <a:solidFill>
                  <a:srgbClr val="9A3A3A"/>
                </a:solidFill>
                <a:latin typeface="+mj-lt"/>
              </a:rPr>
              <a:t>Siamatra</a:t>
            </a:r>
            <a:br>
              <a:rPr lang="el-GR" sz="1400" i="1" dirty="0">
                <a:solidFill>
                  <a:srgbClr val="9A3A3A"/>
                </a:solidFill>
                <a:latin typeface="+mj-lt"/>
              </a:rPr>
            </a:br>
            <a:r>
              <a:rPr lang="el-GR" sz="1400" i="1" dirty="0">
                <a:latin typeface="+mj-lt"/>
              </a:rPr>
              <a:t>Δημήτρης Σταθόπουλος                 </a:t>
            </a:r>
            <a:r>
              <a:rPr lang="en-US" sz="1400" i="1" dirty="0">
                <a:solidFill>
                  <a:srgbClr val="9A3A3A"/>
                </a:solidFill>
                <a:latin typeface="+mj-lt"/>
              </a:rPr>
              <a:t>Dimitris Stathopoulos</a:t>
            </a:r>
            <a:br>
              <a:rPr lang="el-GR" sz="1400" i="1" dirty="0">
                <a:solidFill>
                  <a:srgbClr val="9A3A3A"/>
                </a:solidFill>
                <a:latin typeface="+mj-lt"/>
              </a:rPr>
            </a:br>
            <a:r>
              <a:rPr lang="el-GR" sz="1400" i="1" dirty="0">
                <a:latin typeface="+mj-lt"/>
              </a:rPr>
              <a:t>Κων/νος </a:t>
            </a:r>
            <a:r>
              <a:rPr lang="el-GR" sz="1400" i="1" dirty="0" err="1">
                <a:latin typeface="+mj-lt"/>
              </a:rPr>
              <a:t>Σταυρακάκης</a:t>
            </a:r>
            <a:r>
              <a:rPr lang="el-GR" sz="1400" i="1" dirty="0">
                <a:latin typeface="+mj-lt"/>
              </a:rPr>
              <a:t>                   </a:t>
            </a:r>
            <a:r>
              <a:rPr lang="en-US" sz="1400" i="1" dirty="0">
                <a:solidFill>
                  <a:srgbClr val="9A3A3A"/>
                </a:solidFill>
                <a:latin typeface="+mj-lt"/>
              </a:rPr>
              <a:t>Konstantinos </a:t>
            </a:r>
            <a:r>
              <a:rPr lang="en-US" sz="1400" i="1" dirty="0" err="1">
                <a:solidFill>
                  <a:srgbClr val="9A3A3A"/>
                </a:solidFill>
                <a:latin typeface="+mj-lt"/>
              </a:rPr>
              <a:t>Stavrakakis</a:t>
            </a:r>
            <a:br>
              <a:rPr lang="el-GR" sz="1400" i="1" dirty="0">
                <a:solidFill>
                  <a:srgbClr val="9A3A3A"/>
                </a:solidFill>
                <a:latin typeface="+mj-lt"/>
              </a:rPr>
            </a:br>
            <a:r>
              <a:rPr lang="el-GR" sz="1400" i="1" dirty="0">
                <a:latin typeface="+mj-lt"/>
              </a:rPr>
              <a:t>Βασιλική Τσολάκη                           </a:t>
            </a:r>
            <a:r>
              <a:rPr lang="en-US" sz="1400" i="1" dirty="0" err="1">
                <a:solidFill>
                  <a:srgbClr val="9A3A3A"/>
                </a:solidFill>
                <a:latin typeface="+mj-lt"/>
              </a:rPr>
              <a:t>Tsolaki</a:t>
            </a:r>
            <a:r>
              <a:rPr lang="en-US" sz="1400" i="1" dirty="0">
                <a:solidFill>
                  <a:srgbClr val="9A3A3A"/>
                </a:solidFill>
                <a:latin typeface="+mj-lt"/>
              </a:rPr>
              <a:t> Vasiliki</a:t>
            </a:r>
            <a:br>
              <a:rPr lang="el-GR" sz="1400" i="1" dirty="0">
                <a:solidFill>
                  <a:srgbClr val="9A3A3A"/>
                </a:solidFill>
                <a:latin typeface="+mj-lt"/>
              </a:rPr>
            </a:br>
            <a:r>
              <a:rPr lang="el-GR" sz="1400" i="1" dirty="0">
                <a:latin typeface="+mj-lt"/>
              </a:rPr>
              <a:t>Νικόλαος Χατζόπουλος                  </a:t>
            </a:r>
            <a:r>
              <a:rPr lang="en-US" sz="1400" i="1" dirty="0">
                <a:solidFill>
                  <a:srgbClr val="9A3A3A"/>
                </a:solidFill>
                <a:latin typeface="+mj-lt"/>
              </a:rPr>
              <a:t>Nikolaos </a:t>
            </a:r>
            <a:r>
              <a:rPr lang="en-US" sz="1400" i="1" dirty="0" err="1">
                <a:solidFill>
                  <a:srgbClr val="9A3A3A"/>
                </a:solidFill>
                <a:latin typeface="+mj-lt"/>
              </a:rPr>
              <a:t>Chatzopoulos</a:t>
            </a:r>
            <a:br>
              <a:rPr lang="el-GR" sz="1400" i="1" dirty="0">
                <a:solidFill>
                  <a:srgbClr val="9A3A3A"/>
                </a:solidFill>
                <a:latin typeface="+mj-lt"/>
              </a:rPr>
            </a:br>
            <a:r>
              <a:rPr lang="el-GR" sz="1400" i="1" dirty="0">
                <a:latin typeface="+mj-lt"/>
              </a:rPr>
              <a:t>Αικατερίνη Χατζοπούλου              </a:t>
            </a:r>
            <a:r>
              <a:rPr lang="en-US" sz="1400" i="1" dirty="0">
                <a:solidFill>
                  <a:srgbClr val="9A3A3A"/>
                </a:solidFill>
                <a:latin typeface="+mj-lt"/>
              </a:rPr>
              <a:t>Aikaterini </a:t>
            </a:r>
            <a:r>
              <a:rPr lang="en-US" sz="1400" i="1" dirty="0" err="1">
                <a:solidFill>
                  <a:srgbClr val="9A3A3A"/>
                </a:solidFill>
                <a:latin typeface="+mj-lt"/>
              </a:rPr>
              <a:t>Chatzopoulou</a:t>
            </a:r>
            <a:br>
              <a:rPr lang="el-GR" sz="1400" i="1" dirty="0">
                <a:solidFill>
                  <a:srgbClr val="9A3A3A"/>
                </a:solidFill>
                <a:latin typeface="+mj-lt"/>
              </a:rPr>
            </a:br>
            <a:endParaRPr lang="el-GR" sz="1400" i="1" dirty="0">
              <a:solidFill>
                <a:srgbClr val="9A3A3A"/>
              </a:solidFill>
              <a:latin typeface="+mj-lt"/>
            </a:endParaRPr>
          </a:p>
        </p:txBody>
      </p:sp>
      <p:sp>
        <p:nvSpPr>
          <p:cNvPr id="9" name="Title 1">
            <a:extLst>
              <a:ext uri="{FF2B5EF4-FFF2-40B4-BE49-F238E27FC236}">
                <a16:creationId xmlns:a16="http://schemas.microsoft.com/office/drawing/2014/main" id="{C9EA4A65-A9FF-FD86-DEAA-C863D9B780BC}"/>
              </a:ext>
            </a:extLst>
          </p:cNvPr>
          <p:cNvSpPr txBox="1">
            <a:spLocks/>
          </p:cNvSpPr>
          <p:nvPr/>
        </p:nvSpPr>
        <p:spPr>
          <a:xfrm>
            <a:off x="375264" y="2425525"/>
            <a:ext cx="5720736" cy="4070526"/>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i="1" dirty="0">
                <a:latin typeface="+mj-lt"/>
              </a:rPr>
              <a:t>Κων/νος Αθανασόπουλος</a:t>
            </a:r>
            <a:r>
              <a:rPr lang="en-US" sz="1400" i="1" dirty="0">
                <a:latin typeface="+mj-lt"/>
              </a:rPr>
              <a:t>           </a:t>
            </a:r>
            <a:r>
              <a:rPr lang="en-US" sz="1400" i="1" dirty="0">
                <a:solidFill>
                  <a:srgbClr val="9A3A3A"/>
                </a:solidFill>
                <a:latin typeface="+mj-lt"/>
              </a:rPr>
              <a:t>Konstantinos </a:t>
            </a:r>
            <a:r>
              <a:rPr lang="en-US" sz="1400" i="1" dirty="0" err="1">
                <a:solidFill>
                  <a:srgbClr val="9A3A3A"/>
                </a:solidFill>
                <a:latin typeface="+mj-lt"/>
              </a:rPr>
              <a:t>Athanassopoulos</a:t>
            </a:r>
            <a:br>
              <a:rPr lang="en-US" sz="1400" i="1" dirty="0">
                <a:solidFill>
                  <a:srgbClr val="9A3A3A"/>
                </a:solidFill>
                <a:latin typeface="+mj-lt"/>
              </a:rPr>
            </a:br>
            <a:r>
              <a:rPr lang="el-GR" sz="1400" i="1" dirty="0">
                <a:latin typeface="+mj-lt"/>
              </a:rPr>
              <a:t>Γεώργιος Γερακάρης</a:t>
            </a:r>
            <a:r>
              <a:rPr lang="en-US" sz="1400" i="1" dirty="0">
                <a:latin typeface="+mj-lt"/>
              </a:rPr>
              <a:t>                   </a:t>
            </a:r>
            <a:r>
              <a:rPr lang="en-US" sz="1400" i="1" dirty="0">
                <a:solidFill>
                  <a:srgbClr val="9A3A3A"/>
                </a:solidFill>
                <a:latin typeface="+mj-lt"/>
              </a:rPr>
              <a:t>Georgios </a:t>
            </a:r>
            <a:r>
              <a:rPr lang="en-US" sz="1400" i="1" dirty="0" err="1">
                <a:solidFill>
                  <a:srgbClr val="9A3A3A"/>
                </a:solidFill>
                <a:latin typeface="+mj-lt"/>
              </a:rPr>
              <a:t>Gerakaris</a:t>
            </a:r>
            <a:br>
              <a:rPr lang="en-US" sz="1400" i="1" dirty="0">
                <a:solidFill>
                  <a:srgbClr val="9A3A3A"/>
                </a:solidFill>
                <a:latin typeface="+mj-lt"/>
              </a:rPr>
            </a:br>
            <a:r>
              <a:rPr lang="el-GR" sz="1400" i="1" dirty="0">
                <a:latin typeface="+mj-lt"/>
              </a:rPr>
              <a:t>Μελίνα Γεροδήμου</a:t>
            </a:r>
            <a:r>
              <a:rPr lang="en-US" sz="1400" i="1" dirty="0">
                <a:latin typeface="+mj-lt"/>
              </a:rPr>
              <a:t>                       </a:t>
            </a:r>
            <a:r>
              <a:rPr lang="en-US" sz="1400" i="1" dirty="0">
                <a:solidFill>
                  <a:srgbClr val="9A3A3A"/>
                </a:solidFill>
                <a:latin typeface="+mj-lt"/>
              </a:rPr>
              <a:t>Melina </a:t>
            </a:r>
            <a:r>
              <a:rPr lang="en-US" sz="1400" i="1" dirty="0" err="1">
                <a:solidFill>
                  <a:srgbClr val="9A3A3A"/>
                </a:solidFill>
                <a:latin typeface="+mj-lt"/>
              </a:rPr>
              <a:t>Gerodimou</a:t>
            </a:r>
            <a:br>
              <a:rPr lang="en-US" sz="1400" i="1" dirty="0">
                <a:solidFill>
                  <a:srgbClr val="9A3A3A"/>
                </a:solidFill>
                <a:latin typeface="+mj-lt"/>
              </a:rPr>
            </a:br>
            <a:r>
              <a:rPr lang="el-GR" sz="1400" i="1" dirty="0">
                <a:latin typeface="+mj-lt"/>
              </a:rPr>
              <a:t>Γεώργιος Γεωργακόπουλο</a:t>
            </a:r>
            <a:r>
              <a:rPr lang="en-US" sz="1400" i="1" dirty="0">
                <a:latin typeface="+mj-lt"/>
              </a:rPr>
              <a:t>s       </a:t>
            </a:r>
            <a:r>
              <a:rPr lang="en-US" sz="1400" i="1" dirty="0">
                <a:solidFill>
                  <a:srgbClr val="9A3A3A"/>
                </a:solidFill>
                <a:latin typeface="+mj-lt"/>
              </a:rPr>
              <a:t>Georgios  </a:t>
            </a:r>
            <a:r>
              <a:rPr lang="en-US" sz="1400" i="1" dirty="0" err="1">
                <a:solidFill>
                  <a:srgbClr val="9A3A3A"/>
                </a:solidFill>
                <a:latin typeface="+mj-lt"/>
              </a:rPr>
              <a:t>Georgakopoulos</a:t>
            </a:r>
            <a:br>
              <a:rPr lang="en-US" sz="1400" i="1" dirty="0">
                <a:solidFill>
                  <a:srgbClr val="9A3A3A"/>
                </a:solidFill>
                <a:latin typeface="+mj-lt"/>
              </a:rPr>
            </a:br>
            <a:r>
              <a:rPr lang="el-GR" sz="1400" i="1" dirty="0">
                <a:latin typeface="+mj-lt"/>
              </a:rPr>
              <a:t>Σταύρος Γκρους </a:t>
            </a:r>
            <a:r>
              <a:rPr lang="en-US" sz="1400" i="1" dirty="0">
                <a:latin typeface="+mj-lt"/>
              </a:rPr>
              <a:t>                           </a:t>
            </a:r>
            <a:r>
              <a:rPr lang="en-US" sz="1400" i="1" dirty="0">
                <a:solidFill>
                  <a:srgbClr val="9A3A3A"/>
                </a:solidFill>
                <a:latin typeface="+mj-lt"/>
              </a:rPr>
              <a:t>Stavros </a:t>
            </a:r>
            <a:r>
              <a:rPr lang="en-US" sz="1400" i="1" dirty="0" err="1">
                <a:solidFill>
                  <a:srgbClr val="9A3A3A"/>
                </a:solidFill>
                <a:latin typeface="+mj-lt"/>
              </a:rPr>
              <a:t>Gkrous</a:t>
            </a:r>
            <a:br>
              <a:rPr lang="en-US" sz="1400" i="1" dirty="0">
                <a:solidFill>
                  <a:srgbClr val="9A3A3A"/>
                </a:solidFill>
                <a:latin typeface="+mj-lt"/>
              </a:rPr>
            </a:br>
            <a:r>
              <a:rPr lang="el-GR" sz="1400" i="1" dirty="0">
                <a:latin typeface="+mj-lt"/>
              </a:rPr>
              <a:t>Εμμανουήλ Δήμου </a:t>
            </a:r>
            <a:r>
              <a:rPr lang="en-US" sz="1400" i="1" dirty="0">
                <a:latin typeface="+mj-lt"/>
              </a:rPr>
              <a:t>                      </a:t>
            </a:r>
            <a:r>
              <a:rPr lang="en-US" sz="1400" i="1" dirty="0">
                <a:solidFill>
                  <a:srgbClr val="9A3A3A"/>
                </a:solidFill>
                <a:latin typeface="+mj-lt"/>
              </a:rPr>
              <a:t>Emmanouil </a:t>
            </a:r>
            <a:r>
              <a:rPr lang="en-US" sz="1400" i="1" dirty="0" err="1">
                <a:solidFill>
                  <a:srgbClr val="9A3A3A"/>
                </a:solidFill>
                <a:latin typeface="+mj-lt"/>
              </a:rPr>
              <a:t>Dimou</a:t>
            </a:r>
            <a:br>
              <a:rPr lang="en-US" sz="1400" i="1" dirty="0">
                <a:solidFill>
                  <a:srgbClr val="9A3A3A"/>
                </a:solidFill>
                <a:latin typeface="+mj-lt"/>
              </a:rPr>
            </a:br>
            <a:r>
              <a:rPr lang="el-GR" sz="1400" i="1" dirty="0">
                <a:latin typeface="+mj-lt"/>
              </a:rPr>
              <a:t>Γεώργιος Ζάγκος</a:t>
            </a:r>
            <a:r>
              <a:rPr lang="en-US" sz="1400" i="1" dirty="0">
                <a:latin typeface="+mj-lt"/>
              </a:rPr>
              <a:t>                          </a:t>
            </a:r>
            <a:r>
              <a:rPr lang="en-US" sz="1400" i="1" dirty="0">
                <a:solidFill>
                  <a:srgbClr val="9A3A3A"/>
                </a:solidFill>
                <a:latin typeface="+mj-lt"/>
              </a:rPr>
              <a:t>Georgios </a:t>
            </a:r>
            <a:r>
              <a:rPr lang="en-US" sz="1400" i="1" dirty="0" err="1">
                <a:solidFill>
                  <a:srgbClr val="9A3A3A"/>
                </a:solidFill>
                <a:latin typeface="+mj-lt"/>
              </a:rPr>
              <a:t>Zagkos</a:t>
            </a:r>
            <a:br>
              <a:rPr lang="en-US" sz="1400" i="1" dirty="0">
                <a:solidFill>
                  <a:srgbClr val="9A3A3A"/>
                </a:solidFill>
                <a:latin typeface="+mj-lt"/>
              </a:rPr>
            </a:br>
            <a:r>
              <a:rPr lang="el-GR" sz="1400" i="1" dirty="0">
                <a:latin typeface="+mj-lt"/>
              </a:rPr>
              <a:t>Μαρκέλλα Ζερβοπούλου            </a:t>
            </a:r>
            <a:r>
              <a:rPr lang="en-US" sz="1400" i="1" dirty="0" err="1">
                <a:solidFill>
                  <a:srgbClr val="9A3A3A"/>
                </a:solidFill>
                <a:latin typeface="+mj-lt"/>
              </a:rPr>
              <a:t>Markella</a:t>
            </a:r>
            <a:r>
              <a:rPr lang="en-US" sz="1400" i="1" dirty="0">
                <a:solidFill>
                  <a:srgbClr val="9A3A3A"/>
                </a:solidFill>
                <a:latin typeface="+mj-lt"/>
              </a:rPr>
              <a:t> </a:t>
            </a:r>
            <a:r>
              <a:rPr lang="en-US" sz="1400" i="1" dirty="0" err="1">
                <a:solidFill>
                  <a:srgbClr val="9A3A3A"/>
                </a:solidFill>
                <a:latin typeface="+mj-lt"/>
              </a:rPr>
              <a:t>Zervopoulou</a:t>
            </a:r>
            <a:br>
              <a:rPr lang="el-GR" sz="1400" i="1" dirty="0">
                <a:solidFill>
                  <a:srgbClr val="9A3A3A"/>
                </a:solidFill>
                <a:latin typeface="+mj-lt"/>
              </a:rPr>
            </a:br>
            <a:r>
              <a:rPr lang="el-GR" sz="1400" i="1" dirty="0">
                <a:latin typeface="+mj-lt"/>
              </a:rPr>
              <a:t>Δημήτρης Καλορίτης                   </a:t>
            </a:r>
            <a:r>
              <a:rPr lang="en-US" sz="1400" i="1" dirty="0">
                <a:solidFill>
                  <a:srgbClr val="9A3A3A"/>
                </a:solidFill>
                <a:latin typeface="+mj-lt"/>
              </a:rPr>
              <a:t>Dimitris </a:t>
            </a:r>
            <a:r>
              <a:rPr lang="en-US" sz="1400" i="1" dirty="0" err="1">
                <a:solidFill>
                  <a:srgbClr val="9A3A3A"/>
                </a:solidFill>
                <a:latin typeface="+mj-lt"/>
              </a:rPr>
              <a:t>Kaloritis</a:t>
            </a:r>
            <a:br>
              <a:rPr lang="el-GR" sz="1400" i="1" dirty="0">
                <a:solidFill>
                  <a:srgbClr val="9A3A3A"/>
                </a:solidFill>
                <a:latin typeface="+mj-lt"/>
              </a:rPr>
            </a:br>
            <a:r>
              <a:rPr lang="el-GR" sz="1400" i="1" dirty="0">
                <a:latin typeface="+mj-lt"/>
              </a:rPr>
              <a:t>Ζωή Μαρία Καρναβά                  </a:t>
            </a:r>
            <a:r>
              <a:rPr lang="en-US" sz="1400" i="1" dirty="0">
                <a:solidFill>
                  <a:srgbClr val="9A3A3A"/>
                </a:solidFill>
                <a:latin typeface="+mj-lt"/>
              </a:rPr>
              <a:t>Zoe Maria </a:t>
            </a:r>
            <a:r>
              <a:rPr lang="en-US" sz="1400" i="1" dirty="0" err="1">
                <a:solidFill>
                  <a:srgbClr val="9A3A3A"/>
                </a:solidFill>
                <a:latin typeface="+mj-lt"/>
              </a:rPr>
              <a:t>Karnava</a:t>
            </a:r>
            <a:br>
              <a:rPr lang="el-GR" sz="1400" i="1" dirty="0">
                <a:solidFill>
                  <a:srgbClr val="9A3A3A"/>
                </a:solidFill>
                <a:latin typeface="+mj-lt"/>
              </a:rPr>
            </a:br>
            <a:r>
              <a:rPr lang="el-GR" sz="1400" i="1" dirty="0">
                <a:latin typeface="+mj-lt"/>
              </a:rPr>
              <a:t>Αδαμάντιος Κουνάδης                </a:t>
            </a:r>
            <a:r>
              <a:rPr lang="en-US" sz="1400" i="1" dirty="0" err="1">
                <a:solidFill>
                  <a:srgbClr val="9A3A3A"/>
                </a:solidFill>
                <a:latin typeface="+mj-lt"/>
              </a:rPr>
              <a:t>Adamantios</a:t>
            </a:r>
            <a:r>
              <a:rPr lang="en-US" sz="1400" i="1" dirty="0">
                <a:solidFill>
                  <a:srgbClr val="9A3A3A"/>
                </a:solidFill>
                <a:latin typeface="+mj-lt"/>
              </a:rPr>
              <a:t> </a:t>
            </a:r>
            <a:r>
              <a:rPr lang="en-US" sz="1400" i="1" dirty="0" err="1">
                <a:solidFill>
                  <a:srgbClr val="9A3A3A"/>
                </a:solidFill>
                <a:latin typeface="+mj-lt"/>
              </a:rPr>
              <a:t>Kounadis</a:t>
            </a:r>
            <a:br>
              <a:rPr lang="el-GR" sz="1400" i="1" dirty="0">
                <a:solidFill>
                  <a:srgbClr val="9A3A3A"/>
                </a:solidFill>
                <a:latin typeface="+mj-lt"/>
              </a:rPr>
            </a:br>
            <a:r>
              <a:rPr lang="el-GR" sz="1400" i="1" dirty="0">
                <a:latin typeface="+mj-lt"/>
              </a:rPr>
              <a:t>Νικόλαος Κουρτέσης                   </a:t>
            </a:r>
            <a:r>
              <a:rPr lang="en-US" sz="1400" i="1" dirty="0">
                <a:solidFill>
                  <a:srgbClr val="9A3A3A"/>
                </a:solidFill>
                <a:latin typeface="+mj-lt"/>
              </a:rPr>
              <a:t>Nikolaos </a:t>
            </a:r>
            <a:r>
              <a:rPr lang="en-US" sz="1400" i="1" dirty="0" err="1">
                <a:solidFill>
                  <a:srgbClr val="9A3A3A"/>
                </a:solidFill>
                <a:latin typeface="+mj-lt"/>
              </a:rPr>
              <a:t>Kourtesis</a:t>
            </a:r>
            <a:br>
              <a:rPr lang="el-GR" sz="1400" i="1" dirty="0">
                <a:solidFill>
                  <a:srgbClr val="9A3A3A"/>
                </a:solidFill>
                <a:latin typeface="+mj-lt"/>
              </a:rPr>
            </a:br>
            <a:r>
              <a:rPr lang="el-GR" sz="1400" i="1" dirty="0">
                <a:latin typeface="+mj-lt"/>
              </a:rPr>
              <a:t>Ασπασία Κρητικού                       </a:t>
            </a:r>
            <a:r>
              <a:rPr lang="en-US" sz="1400" i="1" dirty="0">
                <a:solidFill>
                  <a:srgbClr val="9A3A3A"/>
                </a:solidFill>
                <a:latin typeface="+mj-lt"/>
              </a:rPr>
              <a:t>Aspasia </a:t>
            </a:r>
            <a:r>
              <a:rPr lang="en-US" sz="1400" i="1" dirty="0" err="1">
                <a:solidFill>
                  <a:srgbClr val="9A3A3A"/>
                </a:solidFill>
                <a:latin typeface="+mj-lt"/>
              </a:rPr>
              <a:t>Kritikou</a:t>
            </a:r>
            <a:br>
              <a:rPr lang="el-GR" sz="1400" i="1" dirty="0">
                <a:solidFill>
                  <a:srgbClr val="9A3A3A"/>
                </a:solidFill>
                <a:latin typeface="+mj-lt"/>
              </a:rPr>
            </a:br>
            <a:r>
              <a:rPr lang="el-GR" sz="1400" i="1" dirty="0">
                <a:latin typeface="+mj-lt"/>
              </a:rPr>
              <a:t>Νικόλαος Λάζος                            </a:t>
            </a:r>
            <a:r>
              <a:rPr lang="en-US" sz="1400" i="1" dirty="0">
                <a:solidFill>
                  <a:srgbClr val="9A3A3A"/>
                </a:solidFill>
                <a:latin typeface="+mj-lt"/>
              </a:rPr>
              <a:t>Nikolaos </a:t>
            </a:r>
            <a:r>
              <a:rPr lang="en-US" sz="1400" i="1" dirty="0" err="1">
                <a:solidFill>
                  <a:srgbClr val="9A3A3A"/>
                </a:solidFill>
                <a:latin typeface="+mj-lt"/>
              </a:rPr>
              <a:t>Lazos</a:t>
            </a:r>
            <a:br>
              <a:rPr lang="el-GR" sz="1400" i="1" dirty="0">
                <a:solidFill>
                  <a:srgbClr val="9A3A3A"/>
                </a:solidFill>
                <a:latin typeface="+mj-lt"/>
              </a:rPr>
            </a:br>
            <a:r>
              <a:rPr lang="el-GR" sz="1400" i="1" dirty="0">
                <a:latin typeface="+mj-lt"/>
              </a:rPr>
              <a:t>Μαρκέλλα Μανιατοπούλου       </a:t>
            </a:r>
            <a:r>
              <a:rPr lang="en-US" sz="1400" i="1" dirty="0" err="1">
                <a:solidFill>
                  <a:srgbClr val="9A3A3A"/>
                </a:solidFill>
                <a:latin typeface="+mj-lt"/>
              </a:rPr>
              <a:t>Markella</a:t>
            </a:r>
            <a:r>
              <a:rPr lang="en-US" sz="1400" i="1" dirty="0">
                <a:solidFill>
                  <a:srgbClr val="9A3A3A"/>
                </a:solidFill>
                <a:latin typeface="+mj-lt"/>
              </a:rPr>
              <a:t> </a:t>
            </a:r>
            <a:r>
              <a:rPr lang="en-US" sz="1400" i="1" dirty="0" err="1">
                <a:solidFill>
                  <a:srgbClr val="9A3A3A"/>
                </a:solidFill>
                <a:latin typeface="+mj-lt"/>
              </a:rPr>
              <a:t>Maniatopoulou</a:t>
            </a:r>
            <a:br>
              <a:rPr lang="el-GR" sz="1400" i="1" dirty="0">
                <a:solidFill>
                  <a:srgbClr val="9A3A3A"/>
                </a:solidFill>
                <a:latin typeface="+mj-lt"/>
              </a:rPr>
            </a:br>
            <a:r>
              <a:rPr lang="el-GR" sz="1400" i="1" dirty="0">
                <a:latin typeface="+mj-lt"/>
              </a:rPr>
              <a:t>Αλεξάνδρα-Μαρία Μαρινάκη   </a:t>
            </a:r>
            <a:r>
              <a:rPr lang="en-US" sz="1400" i="1" dirty="0">
                <a:solidFill>
                  <a:srgbClr val="9A3A3A"/>
                </a:solidFill>
                <a:latin typeface="+mj-lt"/>
              </a:rPr>
              <a:t>Alexandra-Maria </a:t>
            </a:r>
            <a:r>
              <a:rPr lang="en-US" sz="1400" i="1" dirty="0" err="1">
                <a:solidFill>
                  <a:srgbClr val="9A3A3A"/>
                </a:solidFill>
                <a:latin typeface="+mj-lt"/>
              </a:rPr>
              <a:t>Marinaki</a:t>
            </a:r>
            <a:br>
              <a:rPr lang="el-GR" sz="1400" i="1" dirty="0">
                <a:solidFill>
                  <a:srgbClr val="9A3A3A"/>
                </a:solidFill>
                <a:latin typeface="+mj-lt"/>
              </a:rPr>
            </a:br>
            <a:endParaRPr lang="el-GR" sz="1400" i="1" dirty="0">
              <a:solidFill>
                <a:srgbClr val="9A3A3A"/>
              </a:solidFill>
              <a:latin typeface="+mj-lt"/>
            </a:endParaRPr>
          </a:p>
        </p:txBody>
      </p:sp>
    </p:spTree>
    <p:extLst>
      <p:ext uri="{BB962C8B-B14F-4D97-AF65-F5344CB8AC3E}">
        <p14:creationId xmlns:p14="http://schemas.microsoft.com/office/powerpoint/2010/main" val="142693712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C299-05EE-640A-6BAD-85FBF1A99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D6327-5AA4-4E60-1BAB-13DA249F375C}"/>
              </a:ext>
            </a:extLst>
          </p:cNvPr>
          <p:cNvSpPr>
            <a:spLocks noGrp="1"/>
          </p:cNvSpPr>
          <p:nvPr>
            <p:ph type="title"/>
          </p:nvPr>
        </p:nvSpPr>
        <p:spPr>
          <a:xfrm>
            <a:off x="525717" y="787069"/>
            <a:ext cx="5149869" cy="584532"/>
          </a:xfrm>
        </p:spPr>
        <p:txBody>
          <a:bodyPr>
            <a:normAutofit fontScale="90000"/>
          </a:bodyPr>
          <a:lstStyle/>
          <a:p>
            <a:r>
              <a:rPr lang="el-GR" dirty="0"/>
              <a:t>Συμμετείχαν οι μαθητές:</a:t>
            </a:r>
            <a:endParaRPr lang="en-GR" dirty="0"/>
          </a:p>
        </p:txBody>
      </p:sp>
      <p:sp>
        <p:nvSpPr>
          <p:cNvPr id="5" name="Rectangle 1">
            <a:extLst>
              <a:ext uri="{FF2B5EF4-FFF2-40B4-BE49-F238E27FC236}">
                <a16:creationId xmlns:a16="http://schemas.microsoft.com/office/drawing/2014/main" id="{98E46359-E487-761A-915E-EDAED1843C68}"/>
              </a:ext>
            </a:extLst>
          </p:cNvPr>
          <p:cNvSpPr>
            <a:spLocks noChangeArrowheads="1"/>
          </p:cNvSpPr>
          <p:nvPr/>
        </p:nvSpPr>
        <p:spPr bwMode="auto">
          <a:xfrm>
            <a:off x="-12720528" y="0"/>
            <a:ext cx="4239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3" name="Title 1">
            <a:extLst>
              <a:ext uri="{FF2B5EF4-FFF2-40B4-BE49-F238E27FC236}">
                <a16:creationId xmlns:a16="http://schemas.microsoft.com/office/drawing/2014/main" id="{21AB4631-4328-EF38-B4A7-F8EB89A6FF7B}"/>
              </a:ext>
            </a:extLst>
          </p:cNvPr>
          <p:cNvSpPr>
            <a:spLocks noGrp="1"/>
          </p:cNvSpPr>
          <p:nvPr>
            <p:ph idx="1"/>
          </p:nvPr>
        </p:nvSpPr>
        <p:spPr>
          <a:xfrm>
            <a:off x="459095" y="1498932"/>
            <a:ext cx="4224223" cy="854654"/>
          </a:xfrm>
        </p:spPr>
        <p:txBody>
          <a:bodyPr>
            <a:normAutofit fontScale="97500"/>
          </a:bodyPr>
          <a:lstStyle/>
          <a:p>
            <a:r>
              <a:rPr lang="el-GR" sz="2100" i="1" dirty="0">
                <a:latin typeface="+mj-lt"/>
              </a:rPr>
              <a:t>Μαθητές Α’ Γυμνασίου</a:t>
            </a:r>
            <a:br>
              <a:rPr lang="en-US" sz="2100" i="1" dirty="0">
                <a:latin typeface="+mj-lt"/>
              </a:rPr>
            </a:br>
            <a:r>
              <a:rPr lang="el-GR" sz="2100" i="1" dirty="0">
                <a:solidFill>
                  <a:srgbClr val="9A3A3A"/>
                </a:solidFill>
                <a:latin typeface="+mj-lt"/>
              </a:rPr>
              <a:t>Α</a:t>
            </a:r>
            <a:r>
              <a:rPr lang="en-US" sz="2100" i="1" dirty="0">
                <a:solidFill>
                  <a:srgbClr val="9A3A3A"/>
                </a:solidFill>
                <a:latin typeface="+mj-lt"/>
              </a:rPr>
              <a:t>’</a:t>
            </a:r>
            <a:r>
              <a:rPr lang="el-GR" sz="2100" i="1" dirty="0">
                <a:solidFill>
                  <a:srgbClr val="9A3A3A"/>
                </a:solidFill>
                <a:latin typeface="+mj-lt"/>
              </a:rPr>
              <a:t> </a:t>
            </a:r>
            <a:r>
              <a:rPr lang="en-US" sz="2100" i="1" dirty="0">
                <a:solidFill>
                  <a:srgbClr val="9A3A3A"/>
                </a:solidFill>
                <a:latin typeface="+mj-lt"/>
              </a:rPr>
              <a:t>grade High School Students</a:t>
            </a:r>
            <a:endParaRPr lang="en-GR" sz="2100" i="1" dirty="0">
              <a:solidFill>
                <a:srgbClr val="9A3A3A"/>
              </a:solidFill>
              <a:latin typeface="+mj-lt"/>
            </a:endParaRPr>
          </a:p>
        </p:txBody>
      </p:sp>
      <p:sp>
        <p:nvSpPr>
          <p:cNvPr id="7" name="Title 1">
            <a:extLst>
              <a:ext uri="{FF2B5EF4-FFF2-40B4-BE49-F238E27FC236}">
                <a16:creationId xmlns:a16="http://schemas.microsoft.com/office/drawing/2014/main" id="{37F9D7A0-A6B8-3A7F-C065-6421110FF8FB}"/>
              </a:ext>
            </a:extLst>
          </p:cNvPr>
          <p:cNvSpPr txBox="1">
            <a:spLocks/>
          </p:cNvSpPr>
          <p:nvPr/>
        </p:nvSpPr>
        <p:spPr>
          <a:xfrm>
            <a:off x="459095" y="2571440"/>
            <a:ext cx="7212310" cy="4070526"/>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i="1" dirty="0">
                <a:latin typeface="+mj-lt"/>
              </a:rPr>
              <a:t>Μαρία -Ελένη Ζαχαροπούλου              </a:t>
            </a:r>
            <a:r>
              <a:rPr lang="en-US" sz="1400" i="1" dirty="0">
                <a:solidFill>
                  <a:srgbClr val="9A3A3A"/>
                </a:solidFill>
                <a:latin typeface="+mj-lt"/>
              </a:rPr>
              <a:t>Maria-Eleni </a:t>
            </a:r>
            <a:r>
              <a:rPr lang="en-US" sz="1400" i="1" dirty="0" err="1">
                <a:solidFill>
                  <a:srgbClr val="9A3A3A"/>
                </a:solidFill>
                <a:latin typeface="+mj-lt"/>
              </a:rPr>
              <a:t>Zacharopoulou</a:t>
            </a:r>
            <a:br>
              <a:rPr lang="el-GR" sz="1400" i="1" dirty="0">
                <a:solidFill>
                  <a:srgbClr val="9A3A3A"/>
                </a:solidFill>
                <a:latin typeface="+mj-lt"/>
              </a:rPr>
            </a:br>
            <a:r>
              <a:rPr lang="el-GR" sz="1400" i="1" dirty="0">
                <a:latin typeface="+mj-lt"/>
              </a:rPr>
              <a:t>Ιωάννης Κοντούδης                                </a:t>
            </a:r>
            <a:r>
              <a:rPr lang="en-US" sz="1400" i="1" dirty="0">
                <a:solidFill>
                  <a:srgbClr val="9A3A3A"/>
                </a:solidFill>
                <a:latin typeface="+mj-lt"/>
              </a:rPr>
              <a:t>Ioannis </a:t>
            </a:r>
            <a:r>
              <a:rPr lang="en-US" sz="1400" i="1" dirty="0" err="1">
                <a:solidFill>
                  <a:srgbClr val="9A3A3A"/>
                </a:solidFill>
                <a:latin typeface="+mj-lt"/>
              </a:rPr>
              <a:t>Kontoudis</a:t>
            </a:r>
            <a:br>
              <a:rPr lang="el-GR" sz="1400" i="1" dirty="0">
                <a:solidFill>
                  <a:srgbClr val="9A3A3A"/>
                </a:solidFill>
                <a:latin typeface="+mj-lt"/>
              </a:rPr>
            </a:br>
            <a:r>
              <a:rPr lang="el-GR" sz="1400" i="1" dirty="0">
                <a:latin typeface="+mj-lt"/>
              </a:rPr>
              <a:t>Νικόλαος Λουκόπουλος                         </a:t>
            </a:r>
            <a:r>
              <a:rPr lang="en-US" sz="1400" i="1" dirty="0">
                <a:solidFill>
                  <a:srgbClr val="9A3A3A"/>
                </a:solidFill>
                <a:latin typeface="+mj-lt"/>
              </a:rPr>
              <a:t>Nikolaos </a:t>
            </a:r>
            <a:r>
              <a:rPr lang="en-US" sz="1400" i="1" dirty="0" err="1">
                <a:solidFill>
                  <a:srgbClr val="9A3A3A"/>
                </a:solidFill>
                <a:latin typeface="+mj-lt"/>
              </a:rPr>
              <a:t>Loukopoulos</a:t>
            </a:r>
            <a:br>
              <a:rPr lang="el-GR" sz="1400" i="1" dirty="0">
                <a:solidFill>
                  <a:srgbClr val="9A3A3A"/>
                </a:solidFill>
                <a:latin typeface="+mj-lt"/>
              </a:rPr>
            </a:br>
            <a:r>
              <a:rPr lang="el-GR" sz="1400" i="1" dirty="0">
                <a:latin typeface="+mj-lt"/>
              </a:rPr>
              <a:t>Μιχαήλ Μαρνελάκης                              </a:t>
            </a:r>
            <a:r>
              <a:rPr lang="en-US" sz="1400" i="1" dirty="0">
                <a:solidFill>
                  <a:srgbClr val="9A3A3A"/>
                </a:solidFill>
                <a:latin typeface="+mj-lt"/>
              </a:rPr>
              <a:t>Michalis </a:t>
            </a:r>
            <a:r>
              <a:rPr lang="en-US" sz="1400" i="1" dirty="0" err="1">
                <a:solidFill>
                  <a:srgbClr val="9A3A3A"/>
                </a:solidFill>
                <a:latin typeface="+mj-lt"/>
              </a:rPr>
              <a:t>Marnelakis</a:t>
            </a:r>
            <a:br>
              <a:rPr lang="el-GR" sz="1400" i="1" dirty="0">
                <a:solidFill>
                  <a:srgbClr val="9A3A3A"/>
                </a:solidFill>
                <a:latin typeface="+mj-lt"/>
              </a:rPr>
            </a:br>
            <a:r>
              <a:rPr lang="el-GR" sz="1400" i="1" dirty="0">
                <a:latin typeface="+mj-lt"/>
              </a:rPr>
              <a:t>Αθανάσιος Μαρούτας                             </a:t>
            </a:r>
            <a:r>
              <a:rPr lang="en-US" sz="1400" i="1" dirty="0">
                <a:solidFill>
                  <a:srgbClr val="9A3A3A"/>
                </a:solidFill>
                <a:latin typeface="+mj-lt"/>
              </a:rPr>
              <a:t>Athanasios </a:t>
            </a:r>
            <a:r>
              <a:rPr lang="en-US" sz="1400" i="1" dirty="0" err="1">
                <a:solidFill>
                  <a:srgbClr val="9A3A3A"/>
                </a:solidFill>
                <a:latin typeface="+mj-lt"/>
              </a:rPr>
              <a:t>Maroutas</a:t>
            </a:r>
            <a:br>
              <a:rPr lang="el-GR" sz="1400" i="1" dirty="0">
                <a:solidFill>
                  <a:srgbClr val="9A3A3A"/>
                </a:solidFill>
                <a:latin typeface="+mj-lt"/>
              </a:rPr>
            </a:br>
            <a:r>
              <a:rPr lang="el-GR" sz="1400" i="1" dirty="0">
                <a:latin typeface="+mj-lt"/>
              </a:rPr>
              <a:t>Αικατερίνη Μπιλάλη                               </a:t>
            </a:r>
            <a:r>
              <a:rPr lang="en-US" sz="1400" i="1" dirty="0">
                <a:solidFill>
                  <a:srgbClr val="9A3A3A"/>
                </a:solidFill>
                <a:latin typeface="+mj-lt"/>
              </a:rPr>
              <a:t>Aikaterini </a:t>
            </a:r>
            <a:r>
              <a:rPr lang="en-US" sz="1400" i="1" dirty="0" err="1">
                <a:solidFill>
                  <a:srgbClr val="9A3A3A"/>
                </a:solidFill>
                <a:latin typeface="+mj-lt"/>
              </a:rPr>
              <a:t>Bilali</a:t>
            </a:r>
            <a:br>
              <a:rPr lang="el-GR" sz="1400" i="1" dirty="0">
                <a:solidFill>
                  <a:srgbClr val="9A3A3A"/>
                </a:solidFill>
                <a:latin typeface="+mj-lt"/>
              </a:rPr>
            </a:br>
            <a:r>
              <a:rPr lang="el-GR" sz="1400" i="1" dirty="0">
                <a:latin typeface="+mj-lt"/>
              </a:rPr>
              <a:t>Μηνάς Μουντούδης                                </a:t>
            </a:r>
            <a:r>
              <a:rPr lang="en-US" sz="1400" i="1" dirty="0">
                <a:solidFill>
                  <a:srgbClr val="9A3A3A"/>
                </a:solidFill>
                <a:latin typeface="+mj-lt"/>
              </a:rPr>
              <a:t>Minas </a:t>
            </a:r>
            <a:r>
              <a:rPr lang="en-US" sz="1400" i="1" dirty="0" err="1">
                <a:solidFill>
                  <a:srgbClr val="9A3A3A"/>
                </a:solidFill>
                <a:latin typeface="+mj-lt"/>
              </a:rPr>
              <a:t>Mountoudis</a:t>
            </a:r>
            <a:br>
              <a:rPr lang="el-GR" sz="1400" i="1" dirty="0">
                <a:solidFill>
                  <a:srgbClr val="9A3A3A"/>
                </a:solidFill>
                <a:latin typeface="+mj-lt"/>
              </a:rPr>
            </a:br>
            <a:r>
              <a:rPr lang="el-GR" sz="1400" i="1" dirty="0">
                <a:latin typeface="+mj-lt"/>
              </a:rPr>
              <a:t>Αθανασία </a:t>
            </a:r>
            <a:r>
              <a:rPr lang="el-GR" sz="1400" i="1" dirty="0" err="1">
                <a:latin typeface="+mj-lt"/>
              </a:rPr>
              <a:t>Μπουκιστιάνου</a:t>
            </a:r>
            <a:r>
              <a:rPr lang="el-GR" sz="1400" i="1" dirty="0">
                <a:latin typeface="+mj-lt"/>
              </a:rPr>
              <a:t>-                   </a:t>
            </a:r>
            <a:r>
              <a:rPr lang="en-US" sz="1400" i="1" dirty="0">
                <a:solidFill>
                  <a:srgbClr val="9A3A3A"/>
                </a:solidFill>
                <a:latin typeface="+mj-lt"/>
              </a:rPr>
              <a:t>Athanasia </a:t>
            </a:r>
            <a:r>
              <a:rPr lang="en-US" sz="1400" i="1" dirty="0" err="1">
                <a:solidFill>
                  <a:srgbClr val="9A3A3A"/>
                </a:solidFill>
                <a:latin typeface="+mj-lt"/>
              </a:rPr>
              <a:t>Boukistianou</a:t>
            </a:r>
            <a:r>
              <a:rPr lang="en-US" sz="1400" i="1" dirty="0">
                <a:solidFill>
                  <a:srgbClr val="9A3A3A"/>
                </a:solidFill>
                <a:latin typeface="+mj-lt"/>
              </a:rPr>
              <a:t>-</a:t>
            </a:r>
            <a:br>
              <a:rPr lang="el-GR" sz="1400" i="1" dirty="0">
                <a:solidFill>
                  <a:srgbClr val="9A3A3A"/>
                </a:solidFill>
                <a:latin typeface="+mj-lt"/>
              </a:rPr>
            </a:br>
            <a:r>
              <a:rPr lang="el-GR" sz="1400" i="1" dirty="0">
                <a:latin typeface="+mj-lt"/>
              </a:rPr>
              <a:t>    Χατζηδημητράκη                                     </a:t>
            </a:r>
            <a:r>
              <a:rPr lang="en-US" sz="1400" i="1" dirty="0" err="1">
                <a:solidFill>
                  <a:srgbClr val="9A3A3A"/>
                </a:solidFill>
                <a:latin typeface="+mj-lt"/>
              </a:rPr>
              <a:t>Chatzidimitraki</a:t>
            </a:r>
            <a:br>
              <a:rPr lang="el-GR" sz="1400" i="1" dirty="0">
                <a:solidFill>
                  <a:srgbClr val="9A3A3A"/>
                </a:solidFill>
                <a:latin typeface="+mj-lt"/>
              </a:rPr>
            </a:br>
            <a:r>
              <a:rPr lang="el-GR" sz="1400" i="1" dirty="0">
                <a:latin typeface="+mj-lt"/>
              </a:rPr>
              <a:t>Χρήστος Νάκος                                        </a:t>
            </a:r>
            <a:r>
              <a:rPr lang="en-US" sz="1400" i="1" dirty="0">
                <a:solidFill>
                  <a:srgbClr val="9A3A3A"/>
                </a:solidFill>
                <a:latin typeface="+mj-lt"/>
              </a:rPr>
              <a:t>Christos </a:t>
            </a:r>
            <a:r>
              <a:rPr lang="en-US" sz="1400" i="1" dirty="0" err="1">
                <a:solidFill>
                  <a:srgbClr val="9A3A3A"/>
                </a:solidFill>
                <a:latin typeface="+mj-lt"/>
              </a:rPr>
              <a:t>Nakos</a:t>
            </a:r>
            <a:br>
              <a:rPr lang="el-GR" sz="1400" i="1" dirty="0">
                <a:solidFill>
                  <a:srgbClr val="9A3A3A"/>
                </a:solidFill>
                <a:latin typeface="+mj-lt"/>
              </a:rPr>
            </a:br>
            <a:r>
              <a:rPr lang="el-GR" sz="1400" i="1" dirty="0">
                <a:latin typeface="+mj-lt"/>
              </a:rPr>
              <a:t>Νικόλαος- Ανάργυρος </a:t>
            </a:r>
            <a:r>
              <a:rPr lang="el-GR" sz="1400" i="1" dirty="0" err="1">
                <a:latin typeface="+mj-lt"/>
              </a:rPr>
              <a:t>Ντάκουλας</a:t>
            </a:r>
            <a:r>
              <a:rPr lang="el-GR" sz="1400" i="1" dirty="0">
                <a:latin typeface="+mj-lt"/>
              </a:rPr>
              <a:t>      </a:t>
            </a:r>
            <a:r>
              <a:rPr lang="en-US" sz="1400" i="1" dirty="0">
                <a:solidFill>
                  <a:srgbClr val="9A3A3A"/>
                </a:solidFill>
                <a:latin typeface="+mj-lt"/>
              </a:rPr>
              <a:t>Nikolaos-Anargyros </a:t>
            </a:r>
            <a:r>
              <a:rPr lang="en-US" sz="1400" i="1" dirty="0" err="1">
                <a:solidFill>
                  <a:srgbClr val="9A3A3A"/>
                </a:solidFill>
                <a:latin typeface="+mj-lt"/>
              </a:rPr>
              <a:t>Ntakoulas</a:t>
            </a:r>
            <a:br>
              <a:rPr lang="el-GR" sz="1400" i="1" dirty="0">
                <a:solidFill>
                  <a:srgbClr val="9A3A3A"/>
                </a:solidFill>
                <a:latin typeface="+mj-lt"/>
              </a:rPr>
            </a:br>
            <a:r>
              <a:rPr lang="el-GR" sz="1400" i="1" dirty="0">
                <a:latin typeface="+mj-lt"/>
              </a:rPr>
              <a:t>Ιωάννης Παναγιωτόπουλος                  </a:t>
            </a:r>
            <a:r>
              <a:rPr lang="en-US" sz="1400" i="1" dirty="0">
                <a:solidFill>
                  <a:srgbClr val="9A3A3A"/>
                </a:solidFill>
                <a:latin typeface="+mj-lt"/>
              </a:rPr>
              <a:t>Ioannis </a:t>
            </a:r>
            <a:r>
              <a:rPr lang="en-US" sz="1400" i="1" dirty="0" err="1">
                <a:solidFill>
                  <a:srgbClr val="9A3A3A"/>
                </a:solidFill>
                <a:latin typeface="+mj-lt"/>
              </a:rPr>
              <a:t>Panagiotopoulos</a:t>
            </a:r>
            <a:br>
              <a:rPr lang="el-GR" sz="1400" i="1" dirty="0">
                <a:solidFill>
                  <a:srgbClr val="9A3A3A"/>
                </a:solidFill>
                <a:latin typeface="+mj-lt"/>
              </a:rPr>
            </a:br>
            <a:r>
              <a:rPr lang="el-GR" sz="1400" i="1" dirty="0">
                <a:latin typeface="+mj-lt"/>
              </a:rPr>
              <a:t>Ευφροσύνη-Κάρμεν </a:t>
            </a:r>
            <a:r>
              <a:rPr lang="el-GR" sz="1400" i="1" dirty="0" err="1">
                <a:latin typeface="+mj-lt"/>
              </a:rPr>
              <a:t>Σιώρη</a:t>
            </a:r>
            <a:r>
              <a:rPr lang="el-GR" sz="1400" i="1" dirty="0">
                <a:latin typeface="+mj-lt"/>
              </a:rPr>
              <a:t>                   </a:t>
            </a:r>
            <a:r>
              <a:rPr lang="en-US" sz="1400" i="1" dirty="0" err="1">
                <a:solidFill>
                  <a:srgbClr val="9A3A3A"/>
                </a:solidFill>
                <a:latin typeface="+mj-lt"/>
              </a:rPr>
              <a:t>Effrosyni</a:t>
            </a:r>
            <a:r>
              <a:rPr lang="en-US" sz="1400" i="1" dirty="0">
                <a:solidFill>
                  <a:srgbClr val="9A3A3A"/>
                </a:solidFill>
                <a:latin typeface="+mj-lt"/>
              </a:rPr>
              <a:t>-Karmen </a:t>
            </a:r>
            <a:r>
              <a:rPr lang="en-US" sz="1400" i="1" dirty="0" err="1">
                <a:solidFill>
                  <a:srgbClr val="9A3A3A"/>
                </a:solidFill>
                <a:latin typeface="+mj-lt"/>
              </a:rPr>
              <a:t>Siori</a:t>
            </a:r>
            <a:br>
              <a:rPr lang="el-GR" sz="1400" i="1" dirty="0">
                <a:solidFill>
                  <a:srgbClr val="9A3A3A"/>
                </a:solidFill>
                <a:latin typeface="+mj-lt"/>
              </a:rPr>
            </a:br>
            <a:r>
              <a:rPr lang="el-GR" sz="1400" i="1" dirty="0">
                <a:latin typeface="+mj-lt"/>
              </a:rPr>
              <a:t>Χριστίνα </a:t>
            </a:r>
            <a:r>
              <a:rPr lang="el-GR" sz="1400" i="1" dirty="0" err="1">
                <a:latin typeface="+mj-lt"/>
              </a:rPr>
              <a:t>Σφέτσα</a:t>
            </a:r>
            <a:r>
              <a:rPr lang="el-GR" sz="1400" i="1" dirty="0">
                <a:latin typeface="+mj-lt"/>
              </a:rPr>
              <a:t>                                     </a:t>
            </a:r>
            <a:r>
              <a:rPr lang="en-US" sz="1400" i="1" dirty="0">
                <a:solidFill>
                  <a:srgbClr val="9A3A3A"/>
                </a:solidFill>
                <a:latin typeface="+mj-lt"/>
              </a:rPr>
              <a:t>Christina </a:t>
            </a:r>
            <a:r>
              <a:rPr lang="en-US" sz="1400" i="1" dirty="0" err="1">
                <a:solidFill>
                  <a:srgbClr val="9A3A3A"/>
                </a:solidFill>
                <a:latin typeface="+mj-lt"/>
              </a:rPr>
              <a:t>Sfetsa</a:t>
            </a:r>
            <a:br>
              <a:rPr lang="el-GR" sz="1400" i="1" dirty="0">
                <a:solidFill>
                  <a:srgbClr val="9A3A3A"/>
                </a:solidFill>
                <a:latin typeface="+mj-lt"/>
              </a:rPr>
            </a:br>
            <a:r>
              <a:rPr lang="el-GR" sz="1400" i="1" dirty="0">
                <a:latin typeface="+mj-lt"/>
              </a:rPr>
              <a:t>Νεφέλη Τριανταφύλλου                        </a:t>
            </a:r>
            <a:r>
              <a:rPr lang="en-US" sz="1400" i="1" dirty="0" err="1">
                <a:solidFill>
                  <a:srgbClr val="9A3A3A"/>
                </a:solidFill>
                <a:latin typeface="+mj-lt"/>
              </a:rPr>
              <a:t>Nefeli</a:t>
            </a:r>
            <a:r>
              <a:rPr lang="en-US" sz="1400" i="1" dirty="0">
                <a:solidFill>
                  <a:srgbClr val="9A3A3A"/>
                </a:solidFill>
                <a:latin typeface="+mj-lt"/>
              </a:rPr>
              <a:t> </a:t>
            </a:r>
            <a:r>
              <a:rPr lang="en-US" sz="1400" i="1" dirty="0" err="1">
                <a:solidFill>
                  <a:srgbClr val="9A3A3A"/>
                </a:solidFill>
                <a:latin typeface="+mj-lt"/>
              </a:rPr>
              <a:t>Triantafyllou</a:t>
            </a:r>
            <a:br>
              <a:rPr lang="el-GR" sz="1400" i="1" dirty="0">
                <a:solidFill>
                  <a:srgbClr val="9A3A3A"/>
                </a:solidFill>
                <a:latin typeface="+mj-lt"/>
              </a:rPr>
            </a:br>
            <a:r>
              <a:rPr lang="el-GR" sz="1400" i="1" dirty="0">
                <a:solidFill>
                  <a:srgbClr val="9A3A3A"/>
                </a:solidFill>
                <a:latin typeface="+mj-lt"/>
              </a:rPr>
              <a:t>        </a:t>
            </a:r>
          </a:p>
        </p:txBody>
      </p:sp>
    </p:spTree>
    <p:extLst>
      <p:ext uri="{BB962C8B-B14F-4D97-AF65-F5344CB8AC3E}">
        <p14:creationId xmlns:p14="http://schemas.microsoft.com/office/powerpoint/2010/main" val="2108912493"/>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0BE15-E222-829A-095E-87FE9E415DEC}"/>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AE490D01-EB26-6503-9D81-A698D78368AC}"/>
              </a:ext>
            </a:extLst>
          </p:cNvPr>
          <p:cNvSpPr>
            <a:spLocks noChangeArrowheads="1"/>
          </p:cNvSpPr>
          <p:nvPr/>
        </p:nvSpPr>
        <p:spPr bwMode="auto">
          <a:xfrm>
            <a:off x="-12720528" y="0"/>
            <a:ext cx="4239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R"/>
          </a:p>
        </p:txBody>
      </p:sp>
      <p:sp>
        <p:nvSpPr>
          <p:cNvPr id="10" name="Title 1">
            <a:extLst>
              <a:ext uri="{FF2B5EF4-FFF2-40B4-BE49-F238E27FC236}">
                <a16:creationId xmlns:a16="http://schemas.microsoft.com/office/drawing/2014/main" id="{ACA12206-6158-FF27-76D7-0CC51923B078}"/>
              </a:ext>
            </a:extLst>
          </p:cNvPr>
          <p:cNvSpPr>
            <a:spLocks noGrp="1"/>
          </p:cNvSpPr>
          <p:nvPr>
            <p:ph idx="1"/>
          </p:nvPr>
        </p:nvSpPr>
        <p:spPr>
          <a:xfrm>
            <a:off x="536916" y="3649760"/>
            <a:ext cx="4224223" cy="854654"/>
          </a:xfrm>
        </p:spPr>
        <p:txBody>
          <a:bodyPr>
            <a:normAutofit fontScale="97500"/>
          </a:bodyPr>
          <a:lstStyle/>
          <a:p>
            <a:r>
              <a:rPr lang="el-GR" sz="2100" i="1" dirty="0">
                <a:latin typeface="+mj-lt"/>
              </a:rPr>
              <a:t>Συνοδοί Εκπαιδευτικοί</a:t>
            </a:r>
            <a:br>
              <a:rPr lang="el-GR" sz="2100" i="1" dirty="0">
                <a:solidFill>
                  <a:srgbClr val="9A3A3A"/>
                </a:solidFill>
                <a:latin typeface="+mj-lt"/>
              </a:rPr>
            </a:br>
            <a:r>
              <a:rPr lang="en-US" sz="2100" i="1" dirty="0">
                <a:solidFill>
                  <a:srgbClr val="9A3A3A"/>
                </a:solidFill>
                <a:latin typeface="+mj-lt"/>
              </a:rPr>
              <a:t>Accompanying Teachers</a:t>
            </a:r>
            <a:endParaRPr lang="en-GR" sz="2100" i="1" dirty="0">
              <a:solidFill>
                <a:srgbClr val="9A3A3A"/>
              </a:solidFill>
              <a:latin typeface="+mj-lt"/>
            </a:endParaRPr>
          </a:p>
        </p:txBody>
      </p:sp>
      <p:sp>
        <p:nvSpPr>
          <p:cNvPr id="11" name="Title 1">
            <a:extLst>
              <a:ext uri="{FF2B5EF4-FFF2-40B4-BE49-F238E27FC236}">
                <a16:creationId xmlns:a16="http://schemas.microsoft.com/office/drawing/2014/main" id="{EE0A1D97-3AE4-04C3-151B-2D6545922C8D}"/>
              </a:ext>
            </a:extLst>
          </p:cNvPr>
          <p:cNvSpPr txBox="1">
            <a:spLocks/>
          </p:cNvSpPr>
          <p:nvPr/>
        </p:nvSpPr>
        <p:spPr>
          <a:xfrm>
            <a:off x="536916" y="4722268"/>
            <a:ext cx="7212310" cy="1562815"/>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600" i="1" dirty="0">
                <a:latin typeface="+mj-lt"/>
              </a:rPr>
              <a:t>Ιωάννα Παπούλια                                   </a:t>
            </a:r>
            <a:r>
              <a:rPr lang="en-US" sz="1600" i="1" dirty="0">
                <a:solidFill>
                  <a:srgbClr val="9A3A3A"/>
                </a:solidFill>
                <a:latin typeface="+mj-lt"/>
              </a:rPr>
              <a:t>Ioanna </a:t>
            </a:r>
            <a:r>
              <a:rPr lang="en-US" sz="1600" i="1" dirty="0" err="1">
                <a:solidFill>
                  <a:srgbClr val="9A3A3A"/>
                </a:solidFill>
                <a:latin typeface="+mj-lt"/>
              </a:rPr>
              <a:t>Papoulia</a:t>
            </a:r>
            <a:br>
              <a:rPr lang="el-GR" sz="1600" i="1" dirty="0">
                <a:solidFill>
                  <a:srgbClr val="9A3A3A"/>
                </a:solidFill>
                <a:latin typeface="+mj-lt"/>
              </a:rPr>
            </a:br>
            <a:r>
              <a:rPr lang="el-GR" sz="1600" i="1" dirty="0">
                <a:latin typeface="+mj-lt"/>
              </a:rPr>
              <a:t>Γιάννης </a:t>
            </a:r>
            <a:r>
              <a:rPr lang="el-GR" sz="1600" i="1" dirty="0" err="1">
                <a:latin typeface="+mj-lt"/>
              </a:rPr>
              <a:t>Μαρμαγγιόλης</a:t>
            </a:r>
            <a:r>
              <a:rPr lang="en-US" sz="1600" i="1" dirty="0">
                <a:latin typeface="+mj-lt"/>
              </a:rPr>
              <a:t>                         </a:t>
            </a:r>
            <a:r>
              <a:rPr lang="en-US" sz="1600" i="1" dirty="0">
                <a:solidFill>
                  <a:srgbClr val="9A3A3A"/>
                </a:solidFill>
                <a:latin typeface="+mj-lt"/>
              </a:rPr>
              <a:t>Giannis </a:t>
            </a:r>
            <a:r>
              <a:rPr lang="en-US" sz="1600" i="1" dirty="0" err="1">
                <a:solidFill>
                  <a:srgbClr val="9A3A3A"/>
                </a:solidFill>
                <a:latin typeface="+mj-lt"/>
              </a:rPr>
              <a:t>Marmangiolis</a:t>
            </a:r>
            <a:br>
              <a:rPr lang="el-GR" sz="1600" i="1" dirty="0">
                <a:solidFill>
                  <a:srgbClr val="9A3A3A"/>
                </a:solidFill>
                <a:latin typeface="+mj-lt"/>
              </a:rPr>
            </a:br>
            <a:r>
              <a:rPr lang="el-GR" sz="1600" i="1" dirty="0">
                <a:latin typeface="+mj-lt"/>
              </a:rPr>
              <a:t>Αλίνα Μώκου</a:t>
            </a:r>
            <a:r>
              <a:rPr lang="en-US" sz="1600" i="1" dirty="0">
                <a:latin typeface="+mj-lt"/>
              </a:rPr>
              <a:t>                                           </a:t>
            </a:r>
            <a:r>
              <a:rPr lang="en-US" sz="1600" i="1" dirty="0">
                <a:solidFill>
                  <a:srgbClr val="9A3A3A"/>
                </a:solidFill>
                <a:latin typeface="+mj-lt"/>
              </a:rPr>
              <a:t>Alina </a:t>
            </a:r>
            <a:r>
              <a:rPr lang="en-US" sz="1600" i="1" dirty="0" err="1">
                <a:solidFill>
                  <a:srgbClr val="9A3A3A"/>
                </a:solidFill>
                <a:latin typeface="+mj-lt"/>
              </a:rPr>
              <a:t>Mokou</a:t>
            </a:r>
            <a:br>
              <a:rPr lang="el-GR" sz="1600" i="1" dirty="0">
                <a:solidFill>
                  <a:srgbClr val="9A3A3A"/>
                </a:solidFill>
                <a:latin typeface="+mj-lt"/>
              </a:rPr>
            </a:br>
            <a:br>
              <a:rPr lang="el-GR" sz="1400" i="1" dirty="0">
                <a:solidFill>
                  <a:srgbClr val="9A3A3A"/>
                </a:solidFill>
                <a:latin typeface="+mj-lt"/>
              </a:rPr>
            </a:br>
            <a:r>
              <a:rPr lang="el-GR" sz="1400" i="1" dirty="0">
                <a:solidFill>
                  <a:srgbClr val="9A3A3A"/>
                </a:solidFill>
                <a:latin typeface="+mj-lt"/>
              </a:rPr>
              <a:t>        </a:t>
            </a:r>
          </a:p>
        </p:txBody>
      </p:sp>
      <p:sp>
        <p:nvSpPr>
          <p:cNvPr id="12" name="Title 1">
            <a:extLst>
              <a:ext uri="{FF2B5EF4-FFF2-40B4-BE49-F238E27FC236}">
                <a16:creationId xmlns:a16="http://schemas.microsoft.com/office/drawing/2014/main" id="{B2C12BF0-D74C-3157-CB98-EE6445F66496}"/>
              </a:ext>
            </a:extLst>
          </p:cNvPr>
          <p:cNvSpPr txBox="1">
            <a:spLocks/>
          </p:cNvSpPr>
          <p:nvPr/>
        </p:nvSpPr>
        <p:spPr>
          <a:xfrm>
            <a:off x="459095" y="1498932"/>
            <a:ext cx="4224223" cy="854654"/>
          </a:xfrm>
          <a:prstGeom prst="rect">
            <a:avLst/>
          </a:prstGeom>
        </p:spPr>
        <p:txBody>
          <a:bodyPr vert="horz" lIns="91440" tIns="45720" rIns="91440" bIns="45720" rtlCol="0">
            <a:normAutofit fontScale="97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100" i="1" dirty="0">
                <a:latin typeface="+mj-lt"/>
              </a:rPr>
              <a:t>Σενάριο </a:t>
            </a:r>
            <a:r>
              <a:rPr lang="en-US" sz="2100" i="1" dirty="0">
                <a:latin typeface="+mj-lt"/>
              </a:rPr>
              <a:t>&amp;</a:t>
            </a:r>
            <a:r>
              <a:rPr lang="el-GR" sz="2100" i="1" dirty="0">
                <a:latin typeface="+mj-lt"/>
              </a:rPr>
              <a:t> Διδασκαλία</a:t>
            </a:r>
            <a:br>
              <a:rPr lang="el-GR" sz="2100" i="1" dirty="0">
                <a:solidFill>
                  <a:srgbClr val="9A3A3A"/>
                </a:solidFill>
                <a:latin typeface="+mj-lt"/>
              </a:rPr>
            </a:br>
            <a:r>
              <a:rPr lang="en-US" sz="2100" i="1" dirty="0">
                <a:solidFill>
                  <a:srgbClr val="9A3A3A"/>
                </a:solidFill>
                <a:latin typeface="+mj-lt"/>
              </a:rPr>
              <a:t>Story Script and Teaching</a:t>
            </a:r>
            <a:endParaRPr lang="en-GR" sz="2100" i="1" dirty="0">
              <a:solidFill>
                <a:srgbClr val="9A3A3A"/>
              </a:solidFill>
              <a:latin typeface="+mj-lt"/>
            </a:endParaRPr>
          </a:p>
        </p:txBody>
      </p:sp>
      <p:sp>
        <p:nvSpPr>
          <p:cNvPr id="13" name="Title 1">
            <a:extLst>
              <a:ext uri="{FF2B5EF4-FFF2-40B4-BE49-F238E27FC236}">
                <a16:creationId xmlns:a16="http://schemas.microsoft.com/office/drawing/2014/main" id="{8F900FE7-13EC-A189-F19D-4603E2D44127}"/>
              </a:ext>
            </a:extLst>
          </p:cNvPr>
          <p:cNvSpPr txBox="1">
            <a:spLocks/>
          </p:cNvSpPr>
          <p:nvPr/>
        </p:nvSpPr>
        <p:spPr>
          <a:xfrm>
            <a:off x="488615" y="2574346"/>
            <a:ext cx="7212310" cy="854654"/>
          </a:xfrm>
          <a:prstGeom prst="rect">
            <a:avLst/>
          </a:prstGeom>
        </p:spPr>
        <p:txBody>
          <a:bodyPr vert="horz" lIns="91440" tIns="45720" rIns="91440" bIns="45720" rtlCol="0">
            <a:normAutofit fontScale="450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3600" i="1" dirty="0">
                <a:latin typeface="+mj-lt"/>
              </a:rPr>
              <a:t>Ζωή </a:t>
            </a:r>
            <a:r>
              <a:rPr lang="el-GR" sz="3600" i="1" dirty="0" err="1">
                <a:latin typeface="+mj-lt"/>
              </a:rPr>
              <a:t>Δετσούδη</a:t>
            </a:r>
            <a:r>
              <a:rPr lang="en-US" sz="3600" i="1" dirty="0">
                <a:latin typeface="+mj-lt"/>
              </a:rPr>
              <a:t>                                         </a:t>
            </a:r>
            <a:r>
              <a:rPr lang="en-US" sz="3600" i="1" dirty="0">
                <a:solidFill>
                  <a:srgbClr val="9A3A3A"/>
                </a:solidFill>
                <a:latin typeface="+mj-lt"/>
              </a:rPr>
              <a:t>Zoi </a:t>
            </a:r>
            <a:r>
              <a:rPr lang="en-US" sz="3600" i="1" dirty="0" err="1">
                <a:solidFill>
                  <a:srgbClr val="9A3A3A"/>
                </a:solidFill>
                <a:latin typeface="+mj-lt"/>
              </a:rPr>
              <a:t>Detsoudi</a:t>
            </a:r>
            <a:br>
              <a:rPr lang="el-GR" sz="3600" i="1" dirty="0">
                <a:solidFill>
                  <a:srgbClr val="9A3A3A"/>
                </a:solidFill>
                <a:latin typeface="+mj-lt"/>
              </a:rPr>
            </a:br>
            <a:r>
              <a:rPr lang="el-GR" sz="3600" i="1" dirty="0">
                <a:solidFill>
                  <a:schemeClr val="tx1">
                    <a:lumMod val="75000"/>
                    <a:lumOff val="25000"/>
                  </a:schemeClr>
                </a:solidFill>
                <a:latin typeface="+mj-lt"/>
              </a:rPr>
              <a:t>Καθηγήτρια Φιλόλογος</a:t>
            </a:r>
            <a:br>
              <a:rPr lang="el-GR" sz="3600" i="1" dirty="0">
                <a:solidFill>
                  <a:srgbClr val="9A3A3A"/>
                </a:solidFill>
                <a:latin typeface="+mj-lt"/>
              </a:rPr>
            </a:br>
            <a:br>
              <a:rPr lang="el-GR" sz="3600" i="1" dirty="0">
                <a:solidFill>
                  <a:srgbClr val="9A3A3A"/>
                </a:solidFill>
                <a:latin typeface="+mj-lt"/>
              </a:rPr>
            </a:br>
            <a:r>
              <a:rPr lang="el-GR" sz="1400" i="1" dirty="0">
                <a:solidFill>
                  <a:srgbClr val="9A3A3A"/>
                </a:solidFill>
                <a:latin typeface="+mj-lt"/>
              </a:rPr>
              <a:t>        </a:t>
            </a:r>
          </a:p>
        </p:txBody>
      </p:sp>
      <p:pic>
        <p:nvPicPr>
          <p:cNvPr id="14" name="Εικόνα 13">
            <a:extLst>
              <a:ext uri="{FF2B5EF4-FFF2-40B4-BE49-F238E27FC236}">
                <a16:creationId xmlns:a16="http://schemas.microsoft.com/office/drawing/2014/main" id="{ADF56481-D2CE-052F-61A9-7DF6D5014084}"/>
              </a:ext>
            </a:extLst>
          </p:cNvPr>
          <p:cNvPicPr>
            <a:picLocks noChangeAspect="1"/>
          </p:cNvPicPr>
          <p:nvPr/>
        </p:nvPicPr>
        <p:blipFill>
          <a:blip r:embed="rId2"/>
          <a:stretch>
            <a:fillRect/>
          </a:stretch>
        </p:blipFill>
        <p:spPr>
          <a:xfrm>
            <a:off x="536916" y="4383764"/>
            <a:ext cx="1435100" cy="241300"/>
          </a:xfrm>
          <a:prstGeom prst="rect">
            <a:avLst/>
          </a:prstGeom>
        </p:spPr>
      </p:pic>
    </p:spTree>
    <p:extLst>
      <p:ext uri="{BB962C8B-B14F-4D97-AF65-F5344CB8AC3E}">
        <p14:creationId xmlns:p14="http://schemas.microsoft.com/office/powerpoint/2010/main" val="93998844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92EC-5C23-45E8-8468-BFD6962AB4DF}"/>
              </a:ext>
            </a:extLst>
          </p:cNvPr>
          <p:cNvSpPr>
            <a:spLocks noGrp="1"/>
          </p:cNvSpPr>
          <p:nvPr>
            <p:ph type="title"/>
          </p:nvPr>
        </p:nvSpPr>
        <p:spPr>
          <a:xfrm>
            <a:off x="409903" y="491621"/>
            <a:ext cx="12192000" cy="5105400"/>
          </a:xfrm>
        </p:spPr>
        <p:txBody>
          <a:bodyPr>
            <a:noAutofit/>
          </a:bodyPr>
          <a:lstStyle/>
          <a:p>
            <a:pPr>
              <a:spcBef>
                <a:spcPts val="0"/>
              </a:spcBef>
            </a:pPr>
            <a:r>
              <a:rPr lang="el-GR" sz="2500" dirty="0"/>
              <a:t>Α:</a:t>
            </a:r>
            <a:r>
              <a:rPr lang="en-US" sz="2500" dirty="0"/>
              <a:t> </a:t>
            </a:r>
            <a:r>
              <a:rPr lang="el-GR" sz="2500" dirty="0"/>
              <a:t>Ε...να</a:t>
            </a:r>
            <a:r>
              <a:rPr lang="en-US" sz="2500" dirty="0"/>
              <a:t> </a:t>
            </a:r>
            <a:r>
              <a:rPr lang="el-GR" sz="2500" dirty="0"/>
              <a:t>λέω για τις προετοιμασίες για το 4</a:t>
            </a:r>
            <a:r>
              <a:rPr lang="el-GR" sz="2500" baseline="30000" dirty="0"/>
              <a:t>ο</a:t>
            </a:r>
            <a:r>
              <a:rPr lang="el-GR" sz="2500" dirty="0"/>
              <a:t> μαθητικό συνέδριο της ΕΛΕΜΑΣΥΝ, στην </a:t>
            </a:r>
            <a:r>
              <a:rPr lang="el-GR" sz="2500" dirty="0" err="1"/>
              <a:t>Πάντοβα</a:t>
            </a:r>
            <a:r>
              <a:rPr lang="el-GR" sz="2500" dirty="0"/>
              <a:t>…Πέρυσι Πράγα…..φέτος </a:t>
            </a:r>
            <a:r>
              <a:rPr lang="el-GR" sz="2500" dirty="0" err="1"/>
              <a:t>Πάντοβα</a:t>
            </a:r>
            <a:r>
              <a:rPr lang="el-GR" sz="2500" dirty="0"/>
              <a:t>…</a:t>
            </a:r>
            <a:br>
              <a:rPr lang="en-GR" sz="2500" kern="100" dirty="0">
                <a:effectLst/>
                <a:ea typeface="Calibri" panose="020F0502020204030204" pitchFamily="34" charset="0"/>
                <a:cs typeface="Times New Roman" panose="02020603050405020304" pitchFamily="18" charset="0"/>
              </a:rPr>
            </a:br>
            <a:br>
              <a:rPr lang="en-US" sz="2500" kern="100" dirty="0">
                <a:effectLst/>
                <a:ea typeface="Calibri" panose="020F0502020204030204" pitchFamily="34" charset="0"/>
                <a:cs typeface="Times New Roman" panose="02020603050405020304" pitchFamily="18" charset="0"/>
              </a:rPr>
            </a:br>
            <a:r>
              <a:rPr lang="el-GR" sz="2500" dirty="0">
                <a:solidFill>
                  <a:srgbClr val="9A3A3A"/>
                </a:solidFill>
              </a:rPr>
              <a:t>Α:</a:t>
            </a:r>
            <a:r>
              <a:rPr lang="el-GR" sz="2500" dirty="0">
                <a:solidFill>
                  <a:srgbClr val="9A3A3A"/>
                </a:solidFill>
                <a:cs typeface="Times New Roman" panose="02020603050405020304" pitchFamily="18" charset="0"/>
              </a:rPr>
              <a:t> Α</a:t>
            </a:r>
            <a:r>
              <a:rPr lang="en-US" sz="2500" dirty="0">
                <a:solidFill>
                  <a:srgbClr val="9A3A3A"/>
                </a:solidFill>
                <a:cs typeface="Times New Roman" panose="02020603050405020304" pitchFamily="18" charset="0"/>
              </a:rPr>
              <a:t> "Well... All the preparations for the 4th student conference of ELEMASYN, in Padua... </a:t>
            </a:r>
            <a:br>
              <a:rPr lang="en-US" sz="2500" dirty="0">
                <a:solidFill>
                  <a:srgbClr val="9A3A3A"/>
                </a:solidFill>
                <a:cs typeface="Times New Roman" panose="02020603050405020304" pitchFamily="18" charset="0"/>
              </a:rPr>
            </a:br>
            <a:r>
              <a:rPr lang="en-US" sz="2500" dirty="0">
                <a:solidFill>
                  <a:srgbClr val="9A3A3A"/>
                </a:solidFill>
                <a:cs typeface="Times New Roman" panose="02020603050405020304" pitchFamily="18" charset="0"/>
              </a:rPr>
              <a:t>Last year it was Prague… this year it’s Padua..."</a:t>
            </a:r>
            <a:br>
              <a:rPr lang="en-US" sz="2500" dirty="0">
                <a:solidFill>
                  <a:srgbClr val="FF0000"/>
                </a:solidFill>
                <a:cs typeface="Times New Roman" panose="02020603050405020304" pitchFamily="18" charset="0"/>
              </a:rPr>
            </a:br>
            <a:br>
              <a:rPr lang="el-GR" sz="3200" b="0" i="0" u="none" strike="noStrike" dirty="0">
                <a:solidFill>
                  <a:srgbClr val="980000"/>
                </a:solidFill>
                <a:effectLst/>
                <a:latin typeface="Calibri" panose="020F0502020204030204" pitchFamily="34" charset="0"/>
              </a:rPr>
            </a:br>
            <a:br>
              <a:rPr lang="en-GB" sz="3200" b="0" dirty="0">
                <a:effectLst/>
              </a:rPr>
            </a:br>
            <a:br>
              <a:rPr lang="en-GB" sz="3200" b="0" dirty="0">
                <a:effectLst/>
              </a:rPr>
            </a:br>
            <a:endParaRPr lang="en-GR" sz="3200" dirty="0"/>
          </a:p>
        </p:txBody>
      </p:sp>
      <p:pic>
        <p:nvPicPr>
          <p:cNvPr id="5" name="Εικόνα 4">
            <a:extLst>
              <a:ext uri="{FF2B5EF4-FFF2-40B4-BE49-F238E27FC236}">
                <a16:creationId xmlns:a16="http://schemas.microsoft.com/office/drawing/2014/main" id="{1C3A576F-22A8-E7AF-32CB-3F8301128A34}"/>
              </a:ext>
            </a:extLst>
          </p:cNvPr>
          <p:cNvPicPr>
            <a:picLocks noChangeAspect="1"/>
          </p:cNvPicPr>
          <p:nvPr/>
        </p:nvPicPr>
        <p:blipFill>
          <a:blip r:embed="rId2"/>
          <a:stretch>
            <a:fillRect/>
          </a:stretch>
        </p:blipFill>
        <p:spPr>
          <a:xfrm>
            <a:off x="804213" y="3589575"/>
            <a:ext cx="10583573" cy="3401161"/>
          </a:xfrm>
          <a:prstGeom prst="rect">
            <a:avLst/>
          </a:prstGeom>
        </p:spPr>
      </p:pic>
    </p:spTree>
    <p:extLst>
      <p:ext uri="{BB962C8B-B14F-4D97-AF65-F5344CB8AC3E}">
        <p14:creationId xmlns:p14="http://schemas.microsoft.com/office/powerpoint/2010/main" val="1966174839"/>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9E6B-496F-D810-D807-FB2AEF7482FA}"/>
              </a:ext>
            </a:extLst>
          </p:cNvPr>
          <p:cNvSpPr>
            <a:spLocks noGrp="1"/>
          </p:cNvSpPr>
          <p:nvPr>
            <p:ph type="title"/>
          </p:nvPr>
        </p:nvSpPr>
        <p:spPr>
          <a:xfrm>
            <a:off x="403598" y="1100197"/>
            <a:ext cx="12192000" cy="4121894"/>
          </a:xfrm>
        </p:spPr>
        <p:txBody>
          <a:bodyPr>
            <a:noAutofit/>
          </a:bodyPr>
          <a:lstStyle/>
          <a:p>
            <a:pPr>
              <a:spcBef>
                <a:spcPts val="0"/>
              </a:spcBef>
            </a:pPr>
            <a:br>
              <a:rPr lang="el-GR" sz="3200" dirty="0"/>
            </a:br>
            <a:br>
              <a:rPr lang="el-GR" sz="3200" dirty="0"/>
            </a:br>
            <a:br>
              <a:rPr lang="el-GR" sz="3200" dirty="0"/>
            </a:br>
            <a:br>
              <a:rPr lang="el-GR" sz="3200" dirty="0"/>
            </a:br>
            <a:br>
              <a:rPr lang="el-GR" sz="3200" dirty="0"/>
            </a:br>
            <a:r>
              <a:rPr lang="el-GR" sz="2500" dirty="0"/>
              <a:t>Β: Και δε χαίρεσαι;</a:t>
            </a:r>
            <a:br>
              <a:rPr lang="el-GR" sz="2500" dirty="0"/>
            </a:br>
            <a:r>
              <a:rPr lang="el-GR" sz="2500" dirty="0"/>
              <a:t>Α: Πώς! Χαίρομαι…αλλά να… η εργασία είναι κάπως απαιτητική…</a:t>
            </a:r>
            <a:br>
              <a:rPr lang="el-GR" sz="2500" dirty="0"/>
            </a:br>
            <a:br>
              <a:rPr lang="en-US" sz="2500" dirty="0"/>
            </a:br>
            <a:r>
              <a:rPr lang="el-GR" sz="2500" dirty="0">
                <a:solidFill>
                  <a:srgbClr val="9A3A3A"/>
                </a:solidFill>
              </a:rPr>
              <a:t>Β:</a:t>
            </a:r>
            <a:r>
              <a:rPr lang="en-US" sz="2500" dirty="0">
                <a:solidFill>
                  <a:srgbClr val="9A3A3A"/>
                </a:solidFill>
                <a:cs typeface="Times New Roman" panose="02020603050405020304" pitchFamily="18" charset="0"/>
              </a:rPr>
              <a:t> : "And aren’t you excited?"</a:t>
            </a:r>
            <a:br>
              <a:rPr lang="el-GR" sz="2500" dirty="0">
                <a:solidFill>
                  <a:srgbClr val="9A3A3A"/>
                </a:solidFill>
              </a:rPr>
            </a:br>
            <a:r>
              <a:rPr lang="el-GR" sz="2500" dirty="0">
                <a:solidFill>
                  <a:srgbClr val="9A3A3A"/>
                </a:solidFill>
              </a:rPr>
              <a:t>Α:</a:t>
            </a:r>
            <a:r>
              <a:rPr lang="en-US" sz="2500" dirty="0">
                <a:solidFill>
                  <a:srgbClr val="9A3A3A"/>
                </a:solidFill>
                <a:cs typeface="Times New Roman" panose="02020603050405020304" pitchFamily="18" charset="0"/>
              </a:rPr>
              <a:t> Of course, I am! But you know… the work is a bit demanding."</a:t>
            </a:r>
            <a:br>
              <a:rPr lang="el-GR" sz="3200" dirty="0">
                <a:solidFill>
                  <a:srgbClr val="9A3A3A"/>
                </a:solidFill>
              </a:rPr>
            </a:br>
            <a:br>
              <a:rPr lang="el-GR" sz="3200" dirty="0">
                <a:solidFill>
                  <a:srgbClr val="9A3A3A"/>
                </a:solidFill>
              </a:rPr>
            </a:br>
            <a:br>
              <a:rPr lang="el-GR" sz="3200" dirty="0"/>
            </a:br>
            <a:br>
              <a:rPr lang="el-GR" sz="3200" dirty="0"/>
            </a:br>
            <a:endParaRPr lang="en-GR" sz="3200" dirty="0"/>
          </a:p>
        </p:txBody>
      </p:sp>
      <p:pic>
        <p:nvPicPr>
          <p:cNvPr id="4" name="Εικόνα 3">
            <a:extLst>
              <a:ext uri="{FF2B5EF4-FFF2-40B4-BE49-F238E27FC236}">
                <a16:creationId xmlns:a16="http://schemas.microsoft.com/office/drawing/2014/main" id="{DB7A1854-7512-B725-CFEA-B7694D1FEADE}"/>
              </a:ext>
            </a:extLst>
          </p:cNvPr>
          <p:cNvPicPr>
            <a:picLocks noChangeAspect="1"/>
          </p:cNvPicPr>
          <p:nvPr/>
        </p:nvPicPr>
        <p:blipFill>
          <a:blip r:embed="rId2"/>
          <a:stretch>
            <a:fillRect/>
          </a:stretch>
        </p:blipFill>
        <p:spPr>
          <a:xfrm>
            <a:off x="804213" y="3256039"/>
            <a:ext cx="10583573" cy="3932103"/>
          </a:xfrm>
          <a:prstGeom prst="rect">
            <a:avLst/>
          </a:prstGeom>
        </p:spPr>
      </p:pic>
    </p:spTree>
    <p:extLst>
      <p:ext uri="{BB962C8B-B14F-4D97-AF65-F5344CB8AC3E}">
        <p14:creationId xmlns:p14="http://schemas.microsoft.com/office/powerpoint/2010/main" val="3390431738"/>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610E-EE8F-B94F-CD98-AD12336F5E39}"/>
              </a:ext>
            </a:extLst>
          </p:cNvPr>
          <p:cNvSpPr>
            <a:spLocks noGrp="1"/>
          </p:cNvSpPr>
          <p:nvPr>
            <p:ph type="title"/>
          </p:nvPr>
        </p:nvSpPr>
        <p:spPr>
          <a:xfrm>
            <a:off x="499336" y="596463"/>
            <a:ext cx="12108873" cy="2895600"/>
          </a:xfrm>
        </p:spPr>
        <p:txBody>
          <a:bodyPr>
            <a:noAutofit/>
          </a:bodyPr>
          <a:lstStyle/>
          <a:p>
            <a:r>
              <a:rPr lang="el-GR" sz="2400" dirty="0"/>
              <a:t>Β: Τι ετοιμάσατε δηλαδή; </a:t>
            </a:r>
            <a:br>
              <a:rPr lang="el-GR" sz="2400" dirty="0"/>
            </a:br>
            <a:r>
              <a:rPr lang="el-GR" sz="2400" dirty="0"/>
              <a:t>Α: Αποσπάσματα από μια σεξπηρική κωμωδία …η στρίγγλα που έγινε γατάκι…κάπως έτσι λέγεται…</a:t>
            </a:r>
            <a:br>
              <a:rPr lang="el-GR" sz="2400" b="0" i="0" u="none" strike="noStrike" dirty="0">
                <a:solidFill>
                  <a:srgbClr val="000000"/>
                </a:solidFill>
                <a:effectLst/>
              </a:rPr>
            </a:br>
            <a:br>
              <a:rPr lang="en-US" sz="2400" b="0" i="0" u="none" strike="noStrike" dirty="0">
                <a:solidFill>
                  <a:srgbClr val="000000"/>
                </a:solidFill>
                <a:effectLst/>
              </a:rPr>
            </a:br>
            <a:r>
              <a:rPr lang="el-GR" sz="2400" dirty="0">
                <a:solidFill>
                  <a:srgbClr val="9A3A3A"/>
                </a:solidFill>
              </a:rPr>
              <a:t>Β:</a:t>
            </a:r>
            <a:r>
              <a:rPr lang="en-US" sz="2400" dirty="0">
                <a:solidFill>
                  <a:srgbClr val="9A3A3A"/>
                </a:solidFill>
                <a:cs typeface="Times New Roman" panose="02020603050405020304" pitchFamily="18" charset="0"/>
              </a:rPr>
              <a:t> What have you prepared exactly?"</a:t>
            </a:r>
            <a:br>
              <a:rPr lang="el-GR" sz="2400" dirty="0">
                <a:solidFill>
                  <a:srgbClr val="9A3A3A"/>
                </a:solidFill>
              </a:rPr>
            </a:br>
            <a:r>
              <a:rPr lang="el-GR" sz="2400" dirty="0">
                <a:solidFill>
                  <a:srgbClr val="9A3A3A"/>
                </a:solidFill>
              </a:rPr>
              <a:t>Α: </a:t>
            </a:r>
            <a:r>
              <a:rPr lang="en-US" sz="2400" dirty="0">
                <a:solidFill>
                  <a:srgbClr val="9A3A3A"/>
                </a:solidFill>
                <a:cs typeface="Times New Roman" panose="02020603050405020304" pitchFamily="18" charset="0"/>
              </a:rPr>
              <a:t>Scenes from a Shakespearean comedy… something like 'The Shrew</a:t>
            </a:r>
            <a:br>
              <a:rPr lang="en-US" sz="2400" dirty="0">
                <a:solidFill>
                  <a:srgbClr val="9A3A3A"/>
                </a:solidFill>
                <a:cs typeface="Times New Roman" panose="02020603050405020304" pitchFamily="18" charset="0"/>
              </a:rPr>
            </a:br>
            <a:r>
              <a:rPr lang="en-US" sz="2400" dirty="0">
                <a:solidFill>
                  <a:srgbClr val="9A3A3A"/>
                </a:solidFill>
                <a:cs typeface="Times New Roman" panose="02020603050405020304" pitchFamily="18" charset="0"/>
              </a:rPr>
              <a:t>Who Became a Kitten'… or something like that."</a:t>
            </a:r>
            <a:br>
              <a:rPr lang="en-US" sz="2400" dirty="0">
                <a:solidFill>
                  <a:srgbClr val="FF0000"/>
                </a:solidFill>
              </a:rPr>
            </a:br>
            <a:endParaRPr lang="en-GR" sz="2400" i="0" dirty="0">
              <a:solidFill>
                <a:srgbClr val="980000"/>
              </a:solidFill>
            </a:endParaRPr>
          </a:p>
        </p:txBody>
      </p:sp>
      <p:pic>
        <p:nvPicPr>
          <p:cNvPr id="5" name="Εικόνα 4">
            <a:extLst>
              <a:ext uri="{FF2B5EF4-FFF2-40B4-BE49-F238E27FC236}">
                <a16:creationId xmlns:a16="http://schemas.microsoft.com/office/drawing/2014/main" id="{3876311D-B458-C888-8240-90DE92229EDE}"/>
              </a:ext>
            </a:extLst>
          </p:cNvPr>
          <p:cNvPicPr>
            <a:picLocks noChangeAspect="1"/>
          </p:cNvPicPr>
          <p:nvPr/>
        </p:nvPicPr>
        <p:blipFill>
          <a:blip r:embed="rId2"/>
          <a:stretch>
            <a:fillRect/>
          </a:stretch>
        </p:blipFill>
        <p:spPr>
          <a:xfrm>
            <a:off x="804213" y="3036510"/>
            <a:ext cx="10583573" cy="4206605"/>
          </a:xfrm>
          <a:prstGeom prst="rect">
            <a:avLst/>
          </a:prstGeom>
        </p:spPr>
      </p:pic>
    </p:spTree>
    <p:extLst>
      <p:ext uri="{BB962C8B-B14F-4D97-AF65-F5344CB8AC3E}">
        <p14:creationId xmlns:p14="http://schemas.microsoft.com/office/powerpoint/2010/main" val="2045346357"/>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F952-4789-6F13-AA1A-B365B6CB403C}"/>
              </a:ext>
            </a:extLst>
          </p:cNvPr>
          <p:cNvSpPr>
            <a:spLocks noGrp="1"/>
          </p:cNvSpPr>
          <p:nvPr>
            <p:ph type="title"/>
          </p:nvPr>
        </p:nvSpPr>
        <p:spPr>
          <a:xfrm>
            <a:off x="523009" y="88287"/>
            <a:ext cx="11819611" cy="2933700"/>
          </a:xfrm>
        </p:spPr>
        <p:txBody>
          <a:bodyPr>
            <a:noAutofit/>
          </a:bodyPr>
          <a:lstStyle/>
          <a:p>
            <a:pPr>
              <a:spcBef>
                <a:spcPts val="0"/>
              </a:spcBef>
            </a:pPr>
            <a:r>
              <a:rPr lang="el-GR" sz="2300" dirty="0"/>
              <a:t>Β: Γατάκι; Αρνάκι θες να πεις… Το «Ημέρωμα της στρίγγλας» εννοείς;</a:t>
            </a:r>
            <a:br>
              <a:rPr lang="el-GR" sz="2300" dirty="0"/>
            </a:br>
            <a:r>
              <a:rPr lang="el-GR" sz="2300" dirty="0"/>
              <a:t>Α: Ναι αυτό…η στρίγγλα που έγινε αρνάκι…</a:t>
            </a:r>
            <a:br>
              <a:rPr lang="el-GR" sz="2300" dirty="0"/>
            </a:br>
            <a:r>
              <a:rPr lang="el-GR" sz="2300" dirty="0">
                <a:solidFill>
                  <a:srgbClr val="9A3A3A"/>
                </a:solidFill>
              </a:rPr>
              <a:t>Β:</a:t>
            </a:r>
            <a:r>
              <a:rPr lang="en-US" sz="2300" kern="100" dirty="0">
                <a:solidFill>
                  <a:srgbClr val="9A3A3A"/>
                </a:solidFill>
                <a:ea typeface="Aptos" panose="020B0004020202020204" pitchFamily="34" charset="0"/>
                <a:cs typeface="Times New Roman" panose="02020603050405020304" pitchFamily="18" charset="0"/>
              </a:rPr>
              <a:t> "A kitten? Don’t you mean a lamb? You’re talking about The Taming</a:t>
            </a:r>
            <a:br>
              <a:rPr lang="en-US" sz="2300" kern="100" dirty="0">
                <a:solidFill>
                  <a:srgbClr val="9A3A3A"/>
                </a:solidFill>
                <a:ea typeface="Aptos" panose="020B0004020202020204" pitchFamily="34" charset="0"/>
                <a:cs typeface="Times New Roman" panose="02020603050405020304" pitchFamily="18" charset="0"/>
              </a:rPr>
            </a:br>
            <a:r>
              <a:rPr lang="en-US" sz="2300" kern="100" dirty="0">
                <a:solidFill>
                  <a:srgbClr val="9A3A3A"/>
                </a:solidFill>
                <a:ea typeface="Aptos" panose="020B0004020202020204" pitchFamily="34" charset="0"/>
                <a:cs typeface="Times New Roman" panose="02020603050405020304" pitchFamily="18" charset="0"/>
              </a:rPr>
              <a:t>of the Shrew, right?"</a:t>
            </a:r>
            <a:br>
              <a:rPr lang="el-GR" sz="2300" dirty="0">
                <a:solidFill>
                  <a:srgbClr val="9A3A3A"/>
                </a:solidFill>
              </a:rPr>
            </a:br>
            <a:r>
              <a:rPr lang="el-GR" sz="2300" dirty="0">
                <a:solidFill>
                  <a:srgbClr val="9A3A3A"/>
                </a:solidFill>
              </a:rPr>
              <a:t>Α:</a:t>
            </a:r>
            <a:r>
              <a:rPr lang="en-US" sz="2300" kern="100" dirty="0">
                <a:solidFill>
                  <a:srgbClr val="9A3A3A"/>
                </a:solidFill>
                <a:ea typeface="Aptos" panose="020B0004020202020204" pitchFamily="34" charset="0"/>
                <a:cs typeface="Times New Roman" panose="02020603050405020304" pitchFamily="18" charset="0"/>
              </a:rPr>
              <a:t> Yeah, that one… the shrew who became a lamb."</a:t>
            </a:r>
            <a:br>
              <a:rPr lang="en-US" sz="2300" b="0" u="none" strike="noStrike" dirty="0">
                <a:solidFill>
                  <a:srgbClr val="9A3A3A"/>
                </a:solidFill>
                <a:effectLst/>
              </a:rPr>
            </a:br>
            <a:br>
              <a:rPr lang="el-GR" sz="2300" b="0" i="0" u="none" strike="noStrike" dirty="0">
                <a:solidFill>
                  <a:srgbClr val="000000"/>
                </a:solidFill>
                <a:effectLst/>
              </a:rPr>
            </a:br>
            <a:endParaRPr lang="en-GR" sz="2300" dirty="0"/>
          </a:p>
        </p:txBody>
      </p:sp>
      <p:pic>
        <p:nvPicPr>
          <p:cNvPr id="5" name="Εικόνα 4">
            <a:extLst>
              <a:ext uri="{FF2B5EF4-FFF2-40B4-BE49-F238E27FC236}">
                <a16:creationId xmlns:a16="http://schemas.microsoft.com/office/drawing/2014/main" id="{9F95B91C-9C21-5288-2FA7-B86016387C1E}"/>
              </a:ext>
            </a:extLst>
          </p:cNvPr>
          <p:cNvPicPr>
            <a:picLocks noChangeAspect="1"/>
          </p:cNvPicPr>
          <p:nvPr/>
        </p:nvPicPr>
        <p:blipFill>
          <a:blip r:embed="rId2"/>
          <a:stretch>
            <a:fillRect/>
          </a:stretch>
        </p:blipFill>
        <p:spPr>
          <a:xfrm>
            <a:off x="804213" y="2563108"/>
            <a:ext cx="10583573" cy="4206605"/>
          </a:xfrm>
          <a:prstGeom prst="rect">
            <a:avLst/>
          </a:prstGeom>
        </p:spPr>
      </p:pic>
    </p:spTree>
    <p:extLst>
      <p:ext uri="{BB962C8B-B14F-4D97-AF65-F5344CB8AC3E}">
        <p14:creationId xmlns:p14="http://schemas.microsoft.com/office/powerpoint/2010/main" val="1658753346"/>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9E65-7F52-F1C1-3322-194D7A35DF13}"/>
              </a:ext>
            </a:extLst>
          </p:cNvPr>
          <p:cNvSpPr>
            <a:spLocks noGrp="1"/>
          </p:cNvSpPr>
          <p:nvPr>
            <p:ph type="title"/>
          </p:nvPr>
        </p:nvSpPr>
        <p:spPr>
          <a:xfrm>
            <a:off x="492313" y="107208"/>
            <a:ext cx="12244237" cy="3899645"/>
          </a:xfrm>
        </p:spPr>
        <p:txBody>
          <a:bodyPr>
            <a:normAutofit/>
          </a:bodyPr>
          <a:lstStyle/>
          <a:p>
            <a:pPr>
              <a:spcBef>
                <a:spcPts val="0"/>
              </a:spcBef>
            </a:pPr>
            <a:r>
              <a:rPr lang="el-GR" sz="2400" dirty="0"/>
              <a:t>Β:</a:t>
            </a:r>
            <a:r>
              <a:rPr lang="el-GR" sz="2400" b="0" i="0" u="none" strike="noStrike" dirty="0">
                <a:solidFill>
                  <a:srgbClr val="000000"/>
                </a:solidFill>
                <a:effectLst/>
              </a:rPr>
              <a:t> </a:t>
            </a:r>
            <a:r>
              <a:rPr lang="el-GR" sz="2400" dirty="0"/>
              <a:t>Καταπληκτική κωμωδία…και διαδραματίζεται στην </a:t>
            </a:r>
            <a:r>
              <a:rPr lang="el-GR" sz="2400" dirty="0" err="1"/>
              <a:t>Πάντοβα</a:t>
            </a:r>
            <a:r>
              <a:rPr lang="el-GR" sz="2400" dirty="0"/>
              <a:t>…</a:t>
            </a:r>
            <a:br>
              <a:rPr lang="el-GR" sz="2400" dirty="0"/>
            </a:br>
            <a:r>
              <a:rPr lang="el-GR" sz="2400" dirty="0"/>
              <a:t>Α: Καλά είχε πάει ποτέ ο Σαίξπηρ στην </a:t>
            </a:r>
            <a:r>
              <a:rPr lang="el-GR" sz="2400" dirty="0" err="1"/>
              <a:t>Πάντοβα</a:t>
            </a:r>
            <a:r>
              <a:rPr lang="el-GR" sz="2400" dirty="0"/>
              <a:t>;</a:t>
            </a:r>
            <a:br>
              <a:rPr lang="el-GR" sz="2400" dirty="0"/>
            </a:br>
            <a:br>
              <a:rPr lang="en-US" sz="2400" dirty="0"/>
            </a:br>
            <a:r>
              <a:rPr lang="el-GR" sz="2400" dirty="0">
                <a:solidFill>
                  <a:srgbClr val="9A3A3A"/>
                </a:solidFill>
              </a:rPr>
              <a:t>Β:</a:t>
            </a:r>
            <a:r>
              <a:rPr lang="en-US" sz="2400" kern="100" dirty="0">
                <a:solidFill>
                  <a:srgbClr val="9A3A3A"/>
                </a:solidFill>
                <a:ea typeface="Aptos" panose="020B0004020202020204" pitchFamily="34" charset="0"/>
                <a:cs typeface="Times New Roman" panose="02020603050405020304" pitchFamily="18" charset="0"/>
              </a:rPr>
              <a:t> : "Amazing comedy... and it’s set in Padua!"</a:t>
            </a:r>
            <a:br>
              <a:rPr lang="el-GR" sz="2400" dirty="0">
                <a:solidFill>
                  <a:srgbClr val="9A3A3A"/>
                </a:solidFill>
              </a:rPr>
            </a:br>
            <a:r>
              <a:rPr lang="el-GR" sz="2400" dirty="0">
                <a:solidFill>
                  <a:srgbClr val="9A3A3A"/>
                </a:solidFill>
              </a:rPr>
              <a:t>Α:</a:t>
            </a:r>
            <a:r>
              <a:rPr lang="en-US" sz="2400" kern="100" dirty="0">
                <a:solidFill>
                  <a:srgbClr val="9A3A3A"/>
                </a:solidFill>
                <a:ea typeface="Aptos" panose="020B0004020202020204" pitchFamily="34" charset="0"/>
                <a:cs typeface="Times New Roman" panose="02020603050405020304" pitchFamily="18" charset="0"/>
              </a:rPr>
              <a:t> Wait, had Shakespeare ever visited Padua</a:t>
            </a:r>
            <a:r>
              <a:rPr lang="en-US" sz="2500" kern="100" dirty="0">
                <a:solidFill>
                  <a:srgbClr val="9A3A3A"/>
                </a:solidFill>
                <a:ea typeface="Aptos" panose="020B0004020202020204" pitchFamily="34" charset="0"/>
                <a:cs typeface="Times New Roman" panose="02020603050405020304" pitchFamily="18" charset="0"/>
              </a:rPr>
              <a:t>?"</a:t>
            </a:r>
            <a:br>
              <a:rPr lang="el-GR" sz="2500" dirty="0"/>
            </a:br>
            <a:br>
              <a:rPr lang="en-GB" dirty="0"/>
            </a:br>
            <a:br>
              <a:rPr lang="en-GB" dirty="0"/>
            </a:br>
            <a:endParaRPr lang="en-GR" dirty="0"/>
          </a:p>
        </p:txBody>
      </p:sp>
      <p:pic>
        <p:nvPicPr>
          <p:cNvPr id="5" name="Εικόνα 4">
            <a:extLst>
              <a:ext uri="{FF2B5EF4-FFF2-40B4-BE49-F238E27FC236}">
                <a16:creationId xmlns:a16="http://schemas.microsoft.com/office/drawing/2014/main" id="{F30FB7BE-B70F-29AD-D65E-448232430778}"/>
              </a:ext>
            </a:extLst>
          </p:cNvPr>
          <p:cNvPicPr>
            <a:picLocks noChangeAspect="1"/>
          </p:cNvPicPr>
          <p:nvPr/>
        </p:nvPicPr>
        <p:blipFill>
          <a:blip r:embed="rId2"/>
          <a:stretch>
            <a:fillRect/>
          </a:stretch>
        </p:blipFill>
        <p:spPr>
          <a:xfrm>
            <a:off x="804213" y="2651395"/>
            <a:ext cx="10583573" cy="4206605"/>
          </a:xfrm>
          <a:prstGeom prst="rect">
            <a:avLst/>
          </a:prstGeom>
        </p:spPr>
      </p:pic>
    </p:spTree>
    <p:extLst>
      <p:ext uri="{BB962C8B-B14F-4D97-AF65-F5344CB8AC3E}">
        <p14:creationId xmlns:p14="http://schemas.microsoft.com/office/powerpoint/2010/main" val="3660735354"/>
      </p:ext>
    </p:extLst>
  </p:cSld>
  <p:clrMapOvr>
    <a:masterClrMapping/>
  </p:clrMapOvr>
  <mc:AlternateContent xmlns:mc="http://schemas.openxmlformats.org/markup-compatibility/2006" xmlns:p15="http://schemas.microsoft.com/office/powerpoint/2012/main">
    <mc:Choice Requires="p15">
      <p:transition spd="slow" advTm="1000">
        <p15:prstTrans prst="curtains"/>
      </p:transition>
    </mc:Choice>
    <mc:Fallback xmlns="">
      <p:transition spd="slow" advTm="1000">
        <p:fade/>
      </p:transition>
    </mc:Fallback>
  </mc:AlternateContent>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emplate/>
  <TotalTime>4418</TotalTime>
  <Words>3690</Words>
  <Application>Microsoft Office PowerPoint</Application>
  <PresentationFormat>Ευρεία οθόνη</PresentationFormat>
  <Paragraphs>89</Paragraphs>
  <Slides>46</Slides>
  <Notes>0</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46</vt:i4>
      </vt:variant>
    </vt:vector>
  </HeadingPairs>
  <TitlesOfParts>
    <vt:vector size="56" baseType="lpstr">
      <vt:lpstr>APPLE CHANCERY</vt:lpstr>
      <vt:lpstr>Aptos</vt:lpstr>
      <vt:lpstr>Arial</vt:lpstr>
      <vt:lpstr>Avenir Next LT Pro</vt:lpstr>
      <vt:lpstr>Avenir Next LT Pro Light</vt:lpstr>
      <vt:lpstr>Calibri</vt:lpstr>
      <vt:lpstr>Georgia Pro Semibold</vt:lpstr>
      <vt:lpstr>Times</vt:lpstr>
      <vt:lpstr>Times New Roman</vt:lpstr>
      <vt:lpstr>RocaVTI</vt:lpstr>
      <vt:lpstr>    4ο  Ευρωπαϊκό μαθητικό συνέδριο ΕΛΕΜΑΣΥΝ  ΠANTOBA 2025  «Ο Σαίξπηρ στην Πάντοβα και το ημέρωμα της στρίγγλας»  “Shakespeare in the city of Padua and the taming of the Shrew "     </vt:lpstr>
      <vt:lpstr>Θεατρικό δρώμενο</vt:lpstr>
      <vt:lpstr>            Βόλτα στο κέντρο της Αθήνας…στην Πλάκα… A: Άντε πάλι προετοιμασίες!...ουφ! A:A walk around the center of Athens... in Plaka... A: "Here we go again with the preparations! Ugh!"    </vt:lpstr>
      <vt:lpstr>  B: Τι ξεφυσάς; Για ποιες προετοιμασίες λες;  B:"Why the sigh? What preparations are you talking about?"     </vt:lpstr>
      <vt:lpstr>Α: Ε...να λέω για τις προετοιμασίες για το 4ο μαθητικό συνέδριο της ΕΛΕΜΑΣΥΝ, στην Πάντοβα…Πέρυσι Πράγα…..φέτος Πάντοβα…  Α: Α "Well... All the preparations for the 4th student conference of ELEMASYN, in Padua...  Last year it was Prague… this year it’s Padua..."    </vt:lpstr>
      <vt:lpstr>     Β: Και δε χαίρεσαι; Α: Πώς! Χαίρομαι…αλλά να… η εργασία είναι κάπως απαιτητική…  Β: : "And aren’t you excited?" Α: Of course, I am! But you know… the work is a bit demanding."    </vt:lpstr>
      <vt:lpstr>Β: Τι ετοιμάσατε δηλαδή;  Α: Αποσπάσματα από μια σεξπηρική κωμωδία …η στρίγγλα που έγινε γατάκι…κάπως έτσι λέγεται…  Β: What have you prepared exactly?" Α: Scenes from a Shakespearean comedy… something like 'The Shrew Who Became a Kitten'… or something like that." </vt:lpstr>
      <vt:lpstr>Β: Γατάκι; Αρνάκι θες να πεις… Το «Ημέρωμα της στρίγγλας» εννοείς; Α: Ναι αυτό…η στρίγγλα που έγινε αρνάκι… Β: "A kitten? Don’t you mean a lamb? You’re talking about The Taming of the Shrew, right?" Α: Yeah, that one… the shrew who became a lamb."  </vt:lpstr>
      <vt:lpstr>Β: Καταπληκτική κωμωδία…και διαδραματίζεται στην Πάντοβα… Α: Καλά είχε πάει ποτέ ο Σαίξπηρ στην Πάντοβα;  Β: : "Amazing comedy... and it’s set in Padua!" Α: Wait, had Shakespeare ever visited Padua?"   </vt:lpstr>
      <vt:lpstr> Β: Δεν είναι σίγουρο αν είχε πάει, αλλά αποτελεί σκηνικό σε πολλά από τα έργα του Σαίξπηρ όπως άλλωστε η Βερόνα και η Βενετία… Α: Α μάλιστα…  B: "It’s not certain if he had, but Padua is the backdrop for many of his plays, just like Verona and Venice." Α: "Oh, I see…"</vt:lpstr>
      <vt:lpstr>   Α: Και συ που ξέρεις τα πολλά …για πες μου…τι γνωρίζεις για την υπόθεσή της; Β: Για την υπόθεσή της; ΄Ακου, λοιπόν…  A: "So, since you seem to know so much… tell me, what’s the plot about?" B: "The plot? All right, listen …"</vt:lpstr>
      <vt:lpstr>Β: Η ιστορία, όπως σου είπα, διαδραματίζεται στην πόλη της Πάντοβα, στην Ιταλία και επικεντρώνεται σε δύο αδερφές, την Κατερίνα και τη Μπιάνκα…  B: As I told you, the story takes place in the city of Padua, Italy, and focuses on two sisters, Katherina and Bianca.</vt:lpstr>
      <vt:lpstr>Β: Η Κατερίνα είναι γνωστή για την έντονη και δύστροπη προσωπικότητά της, ενώ η Μπιάνκα είναι γλυκιά και ευγενική. Ο πατέρας τους ο Μπατίστα αποφασίζει ότι η Μπιάνκα δεν μπορεί να παντρευτεί μέχρι να βρει σύζυγο η Κατερίνα…  B: "Katherina is known for her strong and difficult personality, while Bianca is sweet and gentle. Their father, Baptista, decides that Bianca cannot marry until Katherina finds a husband first..."  </vt:lpstr>
      <vt:lpstr>Α: Έλα… Β:  Ναι, ναι έτσι ακριβώς! Και… όπως καταλαβαίνεις…αυτό δημιουργεί ένα πρόβλημα, καθώς πολλοί άνδρες ενδιαφέρονται για την Μπιάνκα, αλλά κανείς δεν τολμά να πλησιάσει την Κατερίνα…  A: "Go on..." B:  "Yeah, exactly! And…as you can imagine… this creates a problem because many men are interested in Bianca, but no one dares to approach Katherina."</vt:lpstr>
      <vt:lpstr>Α: Πολύ στριμμένη πρέπει να ήτανε… Β: Αν ήταν λέει…αλλά άκου και τη συνέχεια…  A: "She must’ve been really tough, huh?" B: "Oh, tough doesn’t even begin to describe it… but listen to what happens next…"</vt:lpstr>
      <vt:lpstr>Β: Εδώ έρχεται ο Πετρούκιο, ένας άντρας από τη Βερόνα, που αποφασίζει να παντρευτεί την Κατερίνα και προσπαθεί να διορθώσει το δύστροπο χαρακτήρα της...   B: "This is where Petruchio comes in, a man from Verona, who decides to marry Katherina and attempts  to  ‘tame’ her."</vt:lpstr>
      <vt:lpstr>Β: Και …μέσα από μια σειρά από κωμικές και συχνά ακραίες καταστάσεις, ο Πετρούκιο προσπαθεί ν’ αλλάξει τη συμπεριφορά της Κατερίνας. Η Κατερίνα φαίνεται να υποχωρεί και να αποδέχεται τον Πετρούκιο ως σύζυγό της, αν και… το αν πραγματικά ‘άλλαξε’ ή απλώς παίζει το ρόλο της …είναι θέμα συζήτησης…  B: "And… through a series of comic and often extreme situations, Petruchio tries to change Katherina’s behaviour. She seems to give in and accept Petruchio as her husband, though whether she’s truly ‘tamed’ or just playing along… well, that’s up for debate." </vt:lpstr>
      <vt:lpstr>Α: Μια χαρά τα ξέρεις! Μωρέ μπράβο!... Β: Πες μου τώρα γιατί η εργασία σας είναι  τόσο απαιτητική;  A: "You really know all about it! I’m impressed!” B: "Now tell me, why is your project so demanding?”</vt:lpstr>
      <vt:lpstr>Α: Να…πρέπει να μάθουμε κάποια λόγια απ’ έξω και δεν είναι εύκολο… Β: Έλα πάρε το χαρτί σου και προσπαθήστε με την… να παίξετε κάποιες από τις σημαντικότερες σκηνές… Έτσι θα τις μάθετε τέλεια…   A: "Well, we have to memorize some lines, and it's not easy..." B: "Come on, get your script and try acting out some of the key scenes… That’ll help you learn them perfectly!" </vt:lpstr>
      <vt:lpstr>Α: Ευχαρίστως…έλατε πάμε παιδιά… A: "Gladly… come on guys…” </vt:lpstr>
      <vt:lpstr> Γ: Πράξη 1, Σκηνή 2 ΑΦΗΓΗΤΡΙΑ Γ  Ο Πετρούκιος (Petruchio) καταφθάνει στην Πάντοβα και αναζητά φίλους, δηλώνοντας τον σκοπό της επίσκεψής του. </vt:lpstr>
      <vt:lpstr>Πετρούκιος:   "Βερόνα, σε αποχαιρετώ για λίγο, για να δω τους φίλους μου στην Πάντοβα· αλλά πάνω απ' όλους, τον καλύτερο και πιστότερο φίλο μου, τον Ορτένσιο·  και νομίζω πως αυτό είναι το σπίτι του. Εδώ, Γκρούμιο· χτύπα, λέω."</vt:lpstr>
      <vt:lpstr>Πράξη 1, Σκηνή 2 ΑΦΗΓΗΤΡΙΑ Γ  Ο Ορτένσιος (Hortensio) ρωτάει το φίλο του τον Πετρούκιο ποιος καλός άνεμος τον φέρνει στην Πάντοβα.  </vt:lpstr>
      <vt:lpstr> Ορτένσιο:  «…Και πες μου τώρα, φίλε μου, ποιος καλός αέρας σ’ έφερε δω στην Πάντοβα απ’ την παλιά Βερόνα;»</vt:lpstr>
      <vt:lpstr>Πετρούκιος: «…Εν ολίγοις, σινιόρ Ορτένσιε, έτσι είν’ η δουλειά με μένα: ο Αντώνιος, ο πατέρας μου, αναπαύτηκε, κι εγώ ρίχτηκα στην περιπέτεια, μήπως και βρω γυναίκα και προκόψω όσο μπορώ…»</vt:lpstr>
      <vt:lpstr>… Ορτένσιος: «…Μπορώ, Πετρούκιε, να σου βρω εγώ γυναίκα πλούσια, νέα κι όμορφη, κι αναθρεμμένη, όπως ταιριάζει σε μια αρχοντοπούλα: μα ‘χει ένα ελάττωμα – που αυτό πολύ την ελαττώνει – είναι ανυπόφορα στριμμένη, στρίγγλα, πεισματάρα, πάνω από κάθε μέτρο… πατέρας της είναι ο Μπατίστας ο Μινόλας, ένας καλόκαρδος, πολιτισμένος άρχοντας. Αυτή τη λένε Κατερίνα Μινόλα, περίφημη στην Πάδοβα για την κακιά της γλώσσα»  Hortensio: ”  I can, Petruchio, help thee to a wife. With wealth enouph, and young and beauteous;brought up as best becomes a gentlewoman: her only fault, -and that is faults enouph,- Is, that she is intolerable curst, and shrewd and froward, so beyond all mesure….her father is Batista Minola, an affable and courteous gentleman;Her name is Katherina Minola, renown’d in Padua for her scolding tongue” </vt:lpstr>
      <vt:lpstr>Πράξη 4, Σκηνή 1 ΑΦΗΓΗΤΡΙΑ Γ  Ο Πετρούκιος αργότερα  αποφασίζει να γνωρίσει και να «ημερώσει» την Κατερίνα, χρησιμοποιώντας μεθόδους που την εξαντλούν, αποστερώντας της φαγητό και ύπνο. </vt:lpstr>
      <vt:lpstr>Μαθήτρια: Σοβαρολογούμε τώρα; Τι ακούνε τα αυτάκια μου;</vt:lpstr>
      <vt:lpstr>Πετρούκιος:   (…)Έχω έναν άλλο τρόπο να εξημερώσω την άγρια Κατερίνα μου, να την κάνω να έρθει και να γνωρίσει το κάλεσμα του φύλακά της. (…)Δεν έφαγε τίποτα σήμερα, και δεν θα φάει τίποτα· χθες το βράδυ δεν κοιμήθηκε, ούτε απόψε θα κοιμηθεί·</vt:lpstr>
      <vt:lpstr>Πετρούκιος:  …Όπως με το φαγητό, κάποιο αδικαιολόγητο λάθος θα βρω στην τακτοποίηση του κρεβατιού· κι εδώ θα πετάξω το μαξιλάρι, εκεί τον υποστήριγμα, προς τα εδώ το κάλυμμα, αλλού τα σεντόνια: Ναι, και μέσα σε αυτή την αναταραχή σκοπεύω να το κάνω σαν να νοιάζομαι υπερβολικά για αυτήν· Και τελικά θα μείνει ξύπνια όλη τη νύχτα: Και αν τύχει να γλαρώσει, θα φωνάζω και θα μαλώνω και με τον θόρυβο θα την κρατάω ξύπνια. (...) κι έτσι θα περιορίσω το τρελό και ισχυρογνώμονά της χαρακτήρα. Όποιος ξέρει καλύτερο τρόπο να ημερώσει μια στρίγγλα, ας μιλήσει τώρα: είναι φιλανθρωπία να το δείξει."</vt:lpstr>
      <vt:lpstr>Πράξη 4, Σκηνή 3 ΑΦΗΓΗΤΡΙΑ Γ  Η Κατερίνα (Katherine), εξαντλημένη από τις μεθόδους του Πετρούκιου, προσπαθεί να αντέξει τη σκληρότητά του, καθώς της αρνείται φαγητό και ρούχα. </vt:lpstr>
      <vt:lpstr>Μαθήτρια: Αλήθεια τώρα; Πολύ αναχρονιστικό αυτό το έργο…  Student: Really now? the play is very obsolete</vt:lpstr>
      <vt:lpstr>Κατερίνα:   "Όσο περισσότερο αδικία μου κάνει, τόσο περισσότερο φαίνεται η κακία του: Τι, με παντρεύτηκε για να με αφήσει να πεθάνω από την πείνα; Οι ζητιάνοι που έρχονται στην πόρτα του πατέρα μου, παίρνουν αμέσως βοήθεια όταν τη ζητούν· αν όχι, αλλού βρίσκουν φιλανθρωπία: αλλά εγώ, που ποτέ δεν ήξερα να ζητώ, ούτε ποτέ είχα ανάγκη να ζητήσω, πεθαίνω από την πείνα, ζαλίζομαι από την έλλειψη ύπνου, με ξυπνάνε με όρκους και με τρέφουν με καυγάδες: Και αυτό που με πειράζει περισσότερο από όλες αυτές τις στερήσεις, είναι ότι το κάνει στο όνομα της τέλειας αγάπης· (…)."</vt:lpstr>
      <vt:lpstr>Πράξη 5, Σκηνή 2 ΑΦΗΓΗΤΡΙΑ Γ  Στο τέλος του έργου, η Κατερίνα κάνει μια ομιλία για την υπακοή των γυναικών προς τους άνδρες τους, αφού φαίνεται να έχει αλλάξει ο χαρακτήρας της με τις ενέργειες του Πετρούκιου. </vt:lpstr>
      <vt:lpstr>Κατερίνα:   (…) Όπως η υπακοή που οφείλει ο υπήκοος στον πρίγκιπα, έτσι και μια γυναίκα οφείλει στον άντρα της· Και όταν είναι εχθρική, κατσούφα, σκυθρωπή και ξινή, και δεν υπακούει στην έντιμη θέλησή του, τι είναι αυτή παρά μια άθλια επαναστάτρια, και μια άχαρη προδότρια στον αγαπημένο της κύριο; Ντρέπομαι που οι γυναίκες είναι τόσο ανόητες που προσφέρουν πόλεμο εκεί που θα έπρεπε να γονατίζουν για ειρήνη· ή που αναζητούν εξουσία, υπεροχή και κυριαρχία, ενώ είναι υποχρεωμένες να υπηρετούν, να αγαπούν και να υπακούν."</vt:lpstr>
      <vt:lpstr>Ακούγονται αποδοκιμασίες…</vt:lpstr>
      <vt:lpstr>Β: Έχετε δίκιο που αντιδράτε έτσι…η αλήθεια είναι ότι το έργο αυτό έχει προκαλέσει πολλές συζητήσεις σχετικά με τις σχέσεις των δύο φύλων κυρίως λόγω της φαινομενικά αναχρονιστικής προσέγγισης για τη θέση της γυναίκας μέσα στο γάμο….  B: I understand why you're reacting this way... The truth is, this play has stirred a lot of conversations about gender roles, especially because of its old-fashioned ideas about a woman's place in marriage...   </vt:lpstr>
      <vt:lpstr>Μαθητής: Σήμερα, όμως, οι σχέσεις των δύο φίλων είναι βασισμένες στην ισότητα, το σεβασμό και την αμοιβαία συνεργασία… δεν είναι έτσι; </vt:lpstr>
      <vt:lpstr>Β: Ασφαλώς! Ωστόσο, αν και έχει σημειωθεί σημαντική πρόοδος σε θέματα ισότητας, οι παραδοσιακές και πατριαρχικές αντιλήψεις, όπως αυτές που συναντάμε στο έργο του Σaίξπηρ εξακολουθούν να εμφανίζονται σε διάφορες μορφές…</vt:lpstr>
      <vt:lpstr>Μαθήτρια: Όπως και να έχει…, παιδιά, το έργο μπορεί να λειτουργήσει ως μια αφορμή για να σκεφτούμε πώς εξελίχθηκαν οι αντιλήψεις σχετικά με το φύλο και τις εξουσιαστικές σχέσεις…</vt:lpstr>
      <vt:lpstr>Άλλη μαθήτρια: …Αν και η αλλαγή του χαρακτήρα μιας γυναίκας στο έργο μπορεί να θεωρηθεί ως καταπίεση, μια πιο σύγχρονη ανάγνωση θα μπορούσε να εστιάσει στο πώς η αμοιβαία κατανόηση και η επικοινωνία πρέπει να βρίσκονται στο επίκεντρο κάθε σχέσης…  Another student:And while a woman’s character changing in the play might seem like oppression, a more modern view could focus on how mutual understanding and good communication should be at the centre of every relationship...   </vt:lpstr>
      <vt:lpstr>Όλοι μαζί: …Οι καιροί αλλάζουν… ….ευτυχώς προς το καλύτερο!!!</vt:lpstr>
      <vt:lpstr>Ευχαριστούμε Πάντοβα!  Thank you Padua!</vt:lpstr>
      <vt:lpstr>Συμμετείχαν οι μαθητές:</vt:lpstr>
      <vt:lpstr>Συμμετείχαν οι μαθητές: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 ο  Ευρωπαϊκό μαθητικό συνέδριο ΕΛΕΜΑΣΥΝ  ΠΡΑΓΑ 2024  «Το αστρονομικό ρολόι του Γ. Χάνους, η βασίλισσα Λίμπουσε και το βιολί του Ιππότη Νταλιμπόρ:  τρεις μύθοι και θρύλοι της Πράγας »  "The J.Hanus' clock,    Queen Libuse and the knight Dalibor's violin: three Prague myths and legends " </dc:title>
  <dc:creator>macuser</dc:creator>
  <cp:lastModifiedBy>Elpida Panourgia</cp:lastModifiedBy>
  <cp:revision>184</cp:revision>
  <dcterms:created xsi:type="dcterms:W3CDTF">2023-12-31T17:07:55Z</dcterms:created>
  <dcterms:modified xsi:type="dcterms:W3CDTF">2024-12-30T12:40:48Z</dcterms:modified>
</cp:coreProperties>
</file>