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8" r:id="rId4"/>
    <p:sldId id="269" r:id="rId5"/>
    <p:sldId id="270" r:id="rId6"/>
    <p:sldId id="271" r:id="rId7"/>
    <p:sldId id="272" r:id="rId8"/>
    <p:sldId id="258" r:id="rId9"/>
    <p:sldId id="259" r:id="rId10"/>
    <p:sldId id="260" r:id="rId11"/>
    <p:sldId id="261" r:id="rId12"/>
    <p:sldId id="262" r:id="rId13"/>
    <p:sldId id="263" r:id="rId14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8D2865-E753-EC5C-4751-8060B8888122}" v="92" dt="2025-04-22T22:00:55.367"/>
    <p1510:client id="{96B62C22-3B7A-2017-43CC-1098A5D3F439}" v="20" dt="2025-04-22T21:36:13.9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Στυλ κύριου υπότιτλου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F0F3-3C53-41BC-8FFD-0BFB6DD91672}" type="datetimeFigureOut">
              <a:rPr lang="el-GR" smtClean="0"/>
              <a:t>22/4/2025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5B6D-1AE9-4C4D-AC38-C455C96DF3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75687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F0F3-3C53-41BC-8FFD-0BFB6DD91672}" type="datetimeFigureOut">
              <a:rPr lang="el-GR" smtClean="0"/>
              <a:t>22/4/2025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5B6D-1AE9-4C4D-AC38-C455C96DF3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0166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F0F3-3C53-41BC-8FFD-0BFB6DD91672}" type="datetimeFigureOut">
              <a:rPr lang="el-GR" smtClean="0"/>
              <a:t>22/4/2025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5B6D-1AE9-4C4D-AC38-C455C96DF3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38526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F0F3-3C53-41BC-8FFD-0BFB6DD91672}" type="datetimeFigureOut">
              <a:rPr lang="el-GR" smtClean="0"/>
              <a:t>22/4/2025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5B6D-1AE9-4C4D-AC38-C455C96DF3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35862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F0F3-3C53-41BC-8FFD-0BFB6DD91672}" type="datetimeFigureOut">
              <a:rPr lang="el-GR" smtClean="0"/>
              <a:t>22/4/2025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5B6D-1AE9-4C4D-AC38-C455C96DF3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59469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F0F3-3C53-41BC-8FFD-0BFB6DD91672}" type="datetimeFigureOut">
              <a:rPr lang="el-GR" smtClean="0"/>
              <a:t>22/4/2025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5B6D-1AE9-4C4D-AC38-C455C96DF3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41057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F0F3-3C53-41BC-8FFD-0BFB6DD91672}" type="datetimeFigureOut">
              <a:rPr lang="el-GR" smtClean="0"/>
              <a:t>22/4/2025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5B6D-1AE9-4C4D-AC38-C455C96DF3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50387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F0F3-3C53-41BC-8FFD-0BFB6DD91672}" type="datetimeFigureOut">
              <a:rPr lang="el-GR" smtClean="0"/>
              <a:t>22/4/2025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5B6D-1AE9-4C4D-AC38-C455C96DF3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97914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F0F3-3C53-41BC-8FFD-0BFB6DD91672}" type="datetimeFigureOut">
              <a:rPr lang="el-GR" smtClean="0"/>
              <a:t>22/4/2025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5B6D-1AE9-4C4D-AC38-C455C96DF3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75844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F0F3-3C53-41BC-8FFD-0BFB6DD91672}" type="datetimeFigureOut">
              <a:rPr lang="el-GR" smtClean="0"/>
              <a:t>22/4/2025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5B6D-1AE9-4C4D-AC38-C455C96DF3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99475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F0F3-3C53-41BC-8FFD-0BFB6DD91672}" type="datetimeFigureOut">
              <a:rPr lang="el-GR" smtClean="0"/>
              <a:t>22/4/2025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5B6D-1AE9-4C4D-AC38-C455C96DF3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73159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526F0F3-3C53-41BC-8FFD-0BFB6DD91672}" type="datetimeFigureOut">
              <a:rPr lang="el-GR" smtClean="0"/>
              <a:t>22/4/2025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D45B6D-1AE9-4C4D-AC38-C455C96DF3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81708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cretazine.com/heraklion/city-guide/what-to-see/item/89-knossos?utm_source=chatgpt.com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retazine.com/heraklion/city-guide/what-to-see/item/89-knossos?utm_source=chatgpt.com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archculture.gr/aggregator/portal/ekt-periods/historical-periods/ym-ii?language=en&amp;utm_source=chatgpt.com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archaiologia.gr/blog/2012/11/02/%CE%BF%CE%B9-%CE%BC%CE%B9%CE%BD%CF%89%CE%B9%CE%BA%CE%AD%CF%82-%CF%84%CE%BF%CE%B9%CF%87%CE%BF%CE%B3%CF%81%CE%B1%CF%86%CE%AF%CE%B5%CF%82-%CF%83%CF%84%CE%BF-%CE%BC%CE%BF%CF%85%CF%83%CE%B5%CE%AF%CE%BF/?utm_source=chatgpt.com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ranistis.net/wordpress/2014/01/03/minos/?utm_source=chatgpt.com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Εικόνα 4" descr="Εικόνα που περιέχει κείμενο, ρουχισμός, καρτούν, άτομο&#10;&#10;Το περιεχόμενο που δημιουργείται από ΑΙ μπορεί να μην είναι σωστό.">
            <a:extLst>
              <a:ext uri="{FF2B5EF4-FFF2-40B4-BE49-F238E27FC236}">
                <a16:creationId xmlns:a16="http://schemas.microsoft.com/office/drawing/2014/main" id="{F6B9DBE2-B8D1-2381-9DC4-07FA10360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866" y="457200"/>
            <a:ext cx="890426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122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C55CA7-D8A1-AA91-B7F6-A46C825BB968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/>
              <a:t>3η Διαφάνεια – Γιατί Μινωικός Πολιτισμός;</a:t>
            </a:r>
          </a:p>
          <a:p>
            <a:pPr marL="2286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/>
              <a:t>Εικόνα</a:t>
            </a:r>
            <a:r>
              <a:rPr lang="en-US" sz="2200"/>
              <a:t>: Ανάκτορο της Κνωσού</a:t>
            </a:r>
          </a:p>
          <a:p>
            <a:pPr marL="2286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/>
              <a:t>Πηγή</a:t>
            </a:r>
            <a:r>
              <a:rPr lang="en-US" sz="2200"/>
              <a:t>: CRETAZINE​</a:t>
            </a:r>
            <a:r>
              <a:rPr lang="en-US" sz="2200">
                <a:hlinkClick r:id="rId2"/>
              </a:rPr>
              <a:t>Αρχαιολογία Online+17cretazine.com+17elxefsis.com+17</a:t>
            </a:r>
          </a:p>
        </p:txBody>
      </p:sp>
      <p:pic>
        <p:nvPicPr>
          <p:cNvPr id="3" name="Εικόνα 2" descr="Εικόνα που περιέχει τοίχος, εσωτερικός χώρος, τέχνη, κτίριο&#10;&#10;Το περιεχόμενο που δημιουργείται από ΑΙ μπορεί να μην είναι σωστό.">
            <a:extLst>
              <a:ext uri="{FF2B5EF4-FFF2-40B4-BE49-F238E27FC236}">
                <a16:creationId xmlns:a16="http://schemas.microsoft.com/office/drawing/2014/main" id="{EDF75B7A-0048-842C-E999-B4909879E3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60" r="3712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29217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 descr="Εικόνα που περιέχει ουρανός, εξωτερικός χώρος/ύπαιθρος, σύννεφο, δέντρο&#10;&#10;Το περιεχόμενο που δημιουργείται από ΑΙ μπορεί να μην είναι σωστό.">
            <a:extLst>
              <a:ext uri="{FF2B5EF4-FFF2-40B4-BE49-F238E27FC236}">
                <a16:creationId xmlns:a16="http://schemas.microsoft.com/office/drawing/2014/main" id="{4FC130C9-F04F-04B1-1249-89B3065D6E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858" r="3739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BC19AF-F474-4458-E180-C6AC5E1B04A2}"/>
              </a:ext>
            </a:extLst>
          </p:cNvPr>
          <p:cNvSpPr txBox="1"/>
          <p:nvPr/>
        </p:nvSpPr>
        <p:spPr>
          <a:xfrm>
            <a:off x="371094" y="2718054"/>
            <a:ext cx="3438906" cy="320725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/>
              <a:t>🏛️ 5η Διαφάνεια – Βασικά Χαρακτηριστικά του Πολιτισμού</a:t>
            </a:r>
          </a:p>
          <a:p>
            <a:pPr marL="2286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/>
              <a:t>Εικόνα</a:t>
            </a:r>
            <a:r>
              <a:rPr lang="en-US" sz="1700"/>
              <a:t>: Ανάκτορο της Κνωσού</a:t>
            </a:r>
          </a:p>
          <a:p>
            <a:pPr marL="2286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/>
              <a:t>Πηγή</a:t>
            </a:r>
            <a:r>
              <a:rPr lang="en-US" sz="1700"/>
              <a:t>: CRETAZINE​</a:t>
            </a:r>
            <a:r>
              <a:rPr lang="en-US" sz="1700">
                <a:hlinkClick r:id="rId3"/>
              </a:rPr>
              <a:t>ΕΘΝΟΣ+17cretazine.com+17elxefsis.com+17</a:t>
            </a:r>
          </a:p>
        </p:txBody>
      </p:sp>
    </p:spTree>
    <p:extLst>
      <p:ext uri="{BB962C8B-B14F-4D97-AF65-F5344CB8AC3E}">
        <p14:creationId xmlns:p14="http://schemas.microsoft.com/office/powerpoint/2010/main" val="2626678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 descr="Εικόνα που περιέχει τέχνη, κέντημα&#10;&#10;Το περιεχόμενο που δημιουργείται από ΑΙ μπορεί να μην είναι σωστό.">
            <a:extLst>
              <a:ext uri="{FF2B5EF4-FFF2-40B4-BE49-F238E27FC236}">
                <a16:creationId xmlns:a16="http://schemas.microsoft.com/office/drawing/2014/main" id="{23BC73AC-8374-4023-376D-9159C4AF22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812" r="27501" b="-1"/>
          <a:stretch/>
        </p:blipFill>
        <p:spPr>
          <a:xfrm>
            <a:off x="4883022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BB8100-BBB3-2D49-007F-507F7812A01E}"/>
              </a:ext>
            </a:extLst>
          </p:cNvPr>
          <p:cNvSpPr txBox="1"/>
          <p:nvPr/>
        </p:nvSpPr>
        <p:spPr>
          <a:xfrm>
            <a:off x="374904" y="2522949"/>
            <a:ext cx="5065776" cy="340236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/>
              <a:t>🎨 Διαφάνεια – Εμπλουτισμός με Δραστηριότητες</a:t>
            </a:r>
          </a:p>
          <a:p>
            <a:pPr marL="2286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/>
              <a:t>Εικόνα</a:t>
            </a:r>
            <a:r>
              <a:rPr lang="en-US" sz="2000"/>
              <a:t>: Τοιχογραφία "Ταυροκαθάψια"</a:t>
            </a:r>
          </a:p>
          <a:p>
            <a:pPr marL="2286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/>
              <a:t>Πηγή</a:t>
            </a:r>
            <a:r>
              <a:rPr lang="en-US" sz="2000"/>
              <a:t>: Αρχαιολογία Online​</a:t>
            </a:r>
            <a:r>
              <a:rPr lang="en-US" sz="2000">
                <a:hlinkClick r:id="rId3"/>
              </a:rPr>
              <a:t>SearchCulture</a:t>
            </a:r>
            <a:r>
              <a:rPr lang="en-US" sz="2000">
                <a:hlinkClick r:id="rId4"/>
              </a:rPr>
              <a:t>Αρχαιολογία Online</a:t>
            </a:r>
          </a:p>
        </p:txBody>
      </p:sp>
    </p:spTree>
    <p:extLst>
      <p:ext uri="{BB962C8B-B14F-4D97-AF65-F5344CB8AC3E}">
        <p14:creationId xmlns:p14="http://schemas.microsoft.com/office/powerpoint/2010/main" val="3021536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6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8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 descr="Εικόνα που περιέχει μαύρο, σκοτάδι&#10;&#10;Το περιεχόμενο που δημιουργείται από ΑΙ μπορεί να μην είναι σωστό.">
            <a:extLst>
              <a:ext uri="{FF2B5EF4-FFF2-40B4-BE49-F238E27FC236}">
                <a16:creationId xmlns:a16="http://schemas.microsoft.com/office/drawing/2014/main" id="{37F116D9-EF1C-7358-A952-593D2C0EC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405" y="643467"/>
            <a:ext cx="7987190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5183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 descr="Εικόνα που περιέχει μαύρο, σκοτάδι&#10;&#10;Το περιεχόμενο που δημιουργείται από ΑΙ μπορεί να μην είναι σωστό.">
            <a:extLst>
              <a:ext uri="{FF2B5EF4-FFF2-40B4-BE49-F238E27FC236}">
                <a16:creationId xmlns:a16="http://schemas.microsoft.com/office/drawing/2014/main" id="{1F2C977E-924D-4E96-492B-F09D6A7F2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2515701"/>
            <a:ext cx="10905066" cy="182659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7616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 descr="Εικόνα που περιέχει μαύρο, σκοτάδι&#10;&#10;Το περιεχόμενο που δημιουργείται από ΑΙ μπορεί να μην είναι σωστό.">
            <a:extLst>
              <a:ext uri="{FF2B5EF4-FFF2-40B4-BE49-F238E27FC236}">
                <a16:creationId xmlns:a16="http://schemas.microsoft.com/office/drawing/2014/main" id="{D3945074-B065-0D4B-585E-29EB2CF2F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997" y="643467"/>
            <a:ext cx="8074005" cy="5571065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92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 descr="Εικόνα που περιέχει μαύρο, σκοτάδι&#10;&#10;Το περιεχόμενο που δημιουργείται από ΑΙ μπορεί να μην είναι σωστό.">
            <a:extLst>
              <a:ext uri="{FF2B5EF4-FFF2-40B4-BE49-F238E27FC236}">
                <a16:creationId xmlns:a16="http://schemas.microsoft.com/office/drawing/2014/main" id="{4E5FF94B-F253-0705-4B1C-3DA4B6D1F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405" y="643467"/>
            <a:ext cx="7987190" cy="5571065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626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8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 descr="Εικόνα που περιέχει μαύρο, σκοτάδι&#10;&#10;Το περιεχόμενο που δημιουργείται από ΑΙ μπορεί να μην είναι σωστό.">
            <a:extLst>
              <a:ext uri="{FF2B5EF4-FFF2-40B4-BE49-F238E27FC236}">
                <a16:creationId xmlns:a16="http://schemas.microsoft.com/office/drawing/2014/main" id="{BDCBAA37-CE80-2F86-56EA-906B7FDF9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205" y="643467"/>
            <a:ext cx="7737589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4164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C3862298-AF85-4572-BED3-52E573EB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3E485DD-0C12-45BC-A361-28152A03BB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4207" y="0"/>
            <a:ext cx="2472664" cy="6858000"/>
          </a:xfrm>
          <a:custGeom>
            <a:avLst/>
            <a:gdLst>
              <a:gd name="connsiteX0" fmla="*/ 1056708 w 2472664"/>
              <a:gd name="connsiteY0" fmla="*/ 0 h 6858000"/>
              <a:gd name="connsiteX1" fmla="*/ 2472664 w 2472664"/>
              <a:gd name="connsiteY1" fmla="*/ 0 h 6858000"/>
              <a:gd name="connsiteX2" fmla="*/ 2400427 w 2472664"/>
              <a:gd name="connsiteY2" fmla="*/ 75768 h 6858000"/>
              <a:gd name="connsiteX3" fmla="*/ 1104861 w 2472664"/>
              <a:gd name="connsiteY3" fmla="*/ 3429000 h 6858000"/>
              <a:gd name="connsiteX4" fmla="*/ 2400427 w 2472664"/>
              <a:gd name="connsiteY4" fmla="*/ 6782233 h 6858000"/>
              <a:gd name="connsiteX5" fmla="*/ 2472664 w 2472664"/>
              <a:gd name="connsiteY5" fmla="*/ 6858000 h 6858000"/>
              <a:gd name="connsiteX6" fmla="*/ 1056708 w 2472664"/>
              <a:gd name="connsiteY6" fmla="*/ 6858000 h 6858000"/>
              <a:gd name="connsiteX7" fmla="*/ 1040416 w 2472664"/>
              <a:gd name="connsiteY7" fmla="*/ 6835090 h 6858000"/>
              <a:gd name="connsiteX8" fmla="*/ 0 w 2472664"/>
              <a:gd name="connsiteY8" fmla="*/ 3429000 h 6858000"/>
              <a:gd name="connsiteX9" fmla="*/ 1040416 w 2472664"/>
              <a:gd name="connsiteY9" fmla="*/ 229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72664" h="6858000">
                <a:moveTo>
                  <a:pt x="1056708" y="0"/>
                </a:moveTo>
                <a:lnTo>
                  <a:pt x="2472664" y="0"/>
                </a:lnTo>
                <a:lnTo>
                  <a:pt x="2400427" y="75768"/>
                </a:lnTo>
                <a:cubicBezTo>
                  <a:pt x="1595469" y="961418"/>
                  <a:pt x="1104861" y="2137915"/>
                  <a:pt x="1104861" y="3429000"/>
                </a:cubicBezTo>
                <a:cubicBezTo>
                  <a:pt x="1104861" y="4720086"/>
                  <a:pt x="1595469" y="5896583"/>
                  <a:pt x="2400427" y="6782233"/>
                </a:cubicBezTo>
                <a:lnTo>
                  <a:pt x="2472664" y="6858000"/>
                </a:lnTo>
                <a:lnTo>
                  <a:pt x="1056708" y="6858000"/>
                </a:lnTo>
                <a:lnTo>
                  <a:pt x="1040416" y="6835090"/>
                </a:lnTo>
                <a:cubicBezTo>
                  <a:pt x="383551" y="5862802"/>
                  <a:pt x="0" y="4690693"/>
                  <a:pt x="0" y="3429000"/>
                </a:cubicBezTo>
                <a:cubicBezTo>
                  <a:pt x="0" y="2167308"/>
                  <a:pt x="383551" y="995199"/>
                  <a:pt x="1040416" y="22911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Εικόνα 1" descr="Εικόνα που περιέχει μαύρο, σκοτάδι&#10;&#10;Το περιεχόμενο που δημιουργείται από ΑΙ μπορεί να μην είναι σωστό.">
            <a:extLst>
              <a:ext uri="{FF2B5EF4-FFF2-40B4-BE49-F238E27FC236}">
                <a16:creationId xmlns:a16="http://schemas.microsoft.com/office/drawing/2014/main" id="{FD4CEA23-485D-0B88-30B2-FF45DB8F9A2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prstClr val="white"/>
            </a:duotone>
          </a:blip>
          <a:stretch>
            <a:fillRect/>
          </a:stretch>
        </p:blipFill>
        <p:spPr>
          <a:xfrm>
            <a:off x="3648075" y="1153537"/>
            <a:ext cx="6524625" cy="4550925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D6B998F-CA62-4EE6-B7E7-046377D4F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03038" y="1992863"/>
            <a:ext cx="1488962" cy="2872274"/>
          </a:xfrm>
          <a:custGeom>
            <a:avLst/>
            <a:gdLst>
              <a:gd name="connsiteX0" fmla="*/ 1436137 w 1488962"/>
              <a:gd name="connsiteY0" fmla="*/ 0 h 2872274"/>
              <a:gd name="connsiteX1" fmla="*/ 1488962 w 1488962"/>
              <a:gd name="connsiteY1" fmla="*/ 2668 h 2872274"/>
              <a:gd name="connsiteX2" fmla="*/ 1488962 w 1488962"/>
              <a:gd name="connsiteY2" fmla="*/ 2869607 h 2872274"/>
              <a:gd name="connsiteX3" fmla="*/ 1436137 w 1488962"/>
              <a:gd name="connsiteY3" fmla="*/ 2872274 h 2872274"/>
              <a:gd name="connsiteX4" fmla="*/ 0 w 1488962"/>
              <a:gd name="connsiteY4" fmla="*/ 1436137 h 2872274"/>
              <a:gd name="connsiteX5" fmla="*/ 1436137 w 1488962"/>
              <a:gd name="connsiteY5" fmla="*/ 0 h 287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8962" h="2872274">
                <a:moveTo>
                  <a:pt x="1436137" y="0"/>
                </a:moveTo>
                <a:lnTo>
                  <a:pt x="1488962" y="2668"/>
                </a:lnTo>
                <a:lnTo>
                  <a:pt x="1488962" y="2869607"/>
                </a:lnTo>
                <a:lnTo>
                  <a:pt x="1436137" y="2872274"/>
                </a:lnTo>
                <a:cubicBezTo>
                  <a:pt x="642980" y="2872274"/>
                  <a:pt x="0" y="2229294"/>
                  <a:pt x="0" y="1436137"/>
                </a:cubicBezTo>
                <a:cubicBezTo>
                  <a:pt x="0" y="642980"/>
                  <a:pt x="642980" y="0"/>
                  <a:pt x="1436137" y="0"/>
                </a:cubicBez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625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C3862298-AF85-4572-BED3-52E573EB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BE265E6-D012-42B3-A7DE-C8FEED40DB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24917" y="3131936"/>
            <a:ext cx="1240640" cy="1240638"/>
          </a:xfrm>
          <a:prstGeom prst="ellipse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EB9A5AE-0A9C-4EB1-9569-A44D89EFC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70306" y="4546924"/>
            <a:ext cx="2369988" cy="2311077"/>
          </a:xfrm>
          <a:custGeom>
            <a:avLst/>
            <a:gdLst>
              <a:gd name="connsiteX0" fmla="*/ 0 w 2369988"/>
              <a:gd name="connsiteY0" fmla="*/ 0 h 2311077"/>
              <a:gd name="connsiteX1" fmla="*/ 1128071 w 2369988"/>
              <a:gd name="connsiteY1" fmla="*/ 0 h 2311077"/>
              <a:gd name="connsiteX2" fmla="*/ 1157716 w 2369988"/>
              <a:gd name="connsiteY2" fmla="*/ 128440 h 2311077"/>
              <a:gd name="connsiteX3" fmla="*/ 2316462 w 2369988"/>
              <a:gd name="connsiteY3" fmla="*/ 2257392 h 2311077"/>
              <a:gd name="connsiteX4" fmla="*/ 2369988 w 2369988"/>
              <a:gd name="connsiteY4" fmla="*/ 2311077 h 2311077"/>
              <a:gd name="connsiteX5" fmla="*/ 957894 w 2369988"/>
              <a:gd name="connsiteY5" fmla="*/ 2311077 h 2311077"/>
              <a:gd name="connsiteX6" fmla="*/ 777804 w 2369988"/>
              <a:gd name="connsiteY6" fmla="*/ 2040997 h 2311077"/>
              <a:gd name="connsiteX7" fmla="*/ 19614 w 2369988"/>
              <a:gd name="connsiteY7" fmla="*/ 109827 h 231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69988" h="2311077">
                <a:moveTo>
                  <a:pt x="0" y="0"/>
                </a:moveTo>
                <a:lnTo>
                  <a:pt x="1128071" y="0"/>
                </a:lnTo>
                <a:lnTo>
                  <a:pt x="1157716" y="128440"/>
                </a:lnTo>
                <a:cubicBezTo>
                  <a:pt x="1365270" y="935139"/>
                  <a:pt x="1769588" y="1662859"/>
                  <a:pt x="2316462" y="2257392"/>
                </a:cubicBezTo>
                <a:lnTo>
                  <a:pt x="2369988" y="2311077"/>
                </a:lnTo>
                <a:lnTo>
                  <a:pt x="957894" y="2311077"/>
                </a:lnTo>
                <a:lnTo>
                  <a:pt x="777804" y="2040997"/>
                </a:lnTo>
                <a:cubicBezTo>
                  <a:pt x="421651" y="1454849"/>
                  <a:pt x="161627" y="803832"/>
                  <a:pt x="19614" y="109827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Εικόνα 1" descr="Εικόνα που περιέχει μαύρο, σκοτάδι&#10;&#10;Το περιεχόμενο που δημιουργείται από ΑΙ μπορεί να μην είναι σωστό.">
            <a:extLst>
              <a:ext uri="{FF2B5EF4-FFF2-40B4-BE49-F238E27FC236}">
                <a16:creationId xmlns:a16="http://schemas.microsoft.com/office/drawing/2014/main" id="{FB8F8A31-471E-8A5E-91D9-F018B3C435E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prstClr val="white"/>
            </a:duotone>
          </a:blip>
          <a:stretch>
            <a:fillRect/>
          </a:stretch>
        </p:blipFill>
        <p:spPr>
          <a:xfrm>
            <a:off x="4324350" y="1023890"/>
            <a:ext cx="6896376" cy="481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396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 descr="Τοιχογραφία με γυναίκες στο ανάκτορο της Κνωσσού">
            <a:extLst>
              <a:ext uri="{FF2B5EF4-FFF2-40B4-BE49-F238E27FC236}">
                <a16:creationId xmlns:a16="http://schemas.microsoft.com/office/drawing/2014/main" id="{D52375D4-D388-0D93-DEA0-E35FBC9D77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63" r="5965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5CD1B2-C26E-CE5D-5292-06D6EDEAF483}"/>
              </a:ext>
            </a:extLst>
          </p:cNvPr>
          <p:cNvSpPr txBox="1"/>
          <p:nvPr/>
        </p:nvSpPr>
        <p:spPr>
          <a:xfrm>
            <a:off x="282146" y="1558931"/>
            <a:ext cx="3863379" cy="3742762"/>
          </a:xfrm>
          <a:prstGeom prst="rect">
            <a:avLst/>
          </a:prstGeom>
          <a:noFill/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/>
              <a:t>🖼️ 1η Διαφάνεια – Εξώφυλλο</a:t>
            </a:r>
          </a:p>
          <a:p>
            <a:pPr marL="2286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/>
              <a:t>Τίτλος</a:t>
            </a:r>
            <a:r>
              <a:rPr lang="en-US" sz="2000"/>
              <a:t>: Ο Μινωικός Πολιτισμός &amp; Ψηφιακά Σενάρια Μάθησης με Artsteps</a:t>
            </a:r>
          </a:p>
          <a:p>
            <a:pPr marL="2286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/>
              <a:t>Εικόνα</a:t>
            </a:r>
            <a:r>
              <a:rPr lang="en-US" sz="2000"/>
              <a:t>: Τοιχογραφία με γυναίκες από το Ανάκτορο της Κνωσού</a:t>
            </a:r>
          </a:p>
          <a:p>
            <a:pPr marL="2286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/>
              <a:t>Πηγή</a:t>
            </a:r>
            <a:r>
              <a:rPr lang="en-US" sz="2000"/>
              <a:t>: Ερανιστής​</a:t>
            </a:r>
            <a:r>
              <a:rPr lang="en-US" sz="2000">
                <a:hlinkClick r:id="rId3"/>
              </a:rPr>
              <a:t>Ερανιστής</a:t>
            </a:r>
          </a:p>
        </p:txBody>
      </p:sp>
    </p:spTree>
    <p:extLst>
      <p:ext uri="{BB962C8B-B14F-4D97-AF65-F5344CB8AC3E}">
        <p14:creationId xmlns:p14="http://schemas.microsoft.com/office/powerpoint/2010/main" val="1851202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B4054B-F637-D887-0D50-BC9923E4D357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/>
              <a:t>2η Διαφάνεια – Στόχοι Εκπαίδευσης</a:t>
            </a:r>
          </a:p>
          <a:p>
            <a:pPr marL="2286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/>
              <a:t>Εικόνα</a:t>
            </a:r>
            <a:r>
              <a:rPr lang="en-US" sz="2200"/>
              <a:t>: Δίσκος της Φαιστού</a:t>
            </a:r>
          </a:p>
          <a:p>
            <a:pPr marL="2286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/>
              <a:t>Πηγή</a:t>
            </a:r>
            <a:r>
              <a:rPr lang="en-US" sz="2200"/>
              <a:t>: Αρχαιολογικό Μουσείο Ηρακλείου</a:t>
            </a:r>
          </a:p>
        </p:txBody>
      </p:sp>
      <p:pic>
        <p:nvPicPr>
          <p:cNvPr id="3" name="Εικόνα 2" descr="Εικόνα που περιέχει τοίχος, τέχνη&#10;&#10;Το περιεχόμενο που δημιουργείται από ΑΙ μπορεί να μην είναι σωστό.">
            <a:extLst>
              <a:ext uri="{FF2B5EF4-FFF2-40B4-BE49-F238E27FC236}">
                <a16:creationId xmlns:a16="http://schemas.microsoft.com/office/drawing/2014/main" id="{4B6CE444-5AD3-2C42-E13E-CEB5479410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938" r="-2" b="1080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9693359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Ευρεία οθόνη</PresentationFormat>
  <Slides>13</Slides>
  <Notes>0</Notes>
  <HiddenSlides>0</HiddenSlide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13</vt:i4>
      </vt:variant>
    </vt:vector>
  </HeadingPairs>
  <TitlesOfParts>
    <vt:vector size="14" baseType="lpstr"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2</cp:revision>
  <dcterms:created xsi:type="dcterms:W3CDTF">2025-04-22T21:29:52Z</dcterms:created>
  <dcterms:modified xsi:type="dcterms:W3CDTF">2025-04-22T22:58:34Z</dcterms:modified>
</cp:coreProperties>
</file>