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4660"/>
  </p:normalViewPr>
  <p:slideViewPr>
    <p:cSldViewPr snapToGrid="0">
      <p:cViewPr varScale="1">
        <p:scale>
          <a:sx n="58" d="100"/>
          <a:sy n="58" d="100"/>
        </p:scale>
        <p:origin x="44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ΜΑΡΘΑ ΞΑΝΘΟΠΟΥΛΟΥ" userId="5c48206351b64b69" providerId="LiveId" clId="{DC979128-042E-4125-961E-964E913C68AD}"/>
    <pc:docChg chg="undo custSel modSld">
      <pc:chgData name="ΜΑΡΘΑ ΞΑΝΘΟΠΟΥΛΟΥ" userId="5c48206351b64b69" providerId="LiveId" clId="{DC979128-042E-4125-961E-964E913C68AD}" dt="2024-11-24T19:00:54.323" v="595" actId="207"/>
      <pc:docMkLst>
        <pc:docMk/>
      </pc:docMkLst>
      <pc:sldChg chg="modSp mod">
        <pc:chgData name="ΜΑΡΘΑ ΞΑΝΘΟΠΟΥΛΟΥ" userId="5c48206351b64b69" providerId="LiveId" clId="{DC979128-042E-4125-961E-964E913C68AD}" dt="2024-11-24T19:00:54.323" v="595" actId="207"/>
        <pc:sldMkLst>
          <pc:docMk/>
          <pc:sldMk cId="3002096641" sldId="258"/>
        </pc:sldMkLst>
        <pc:spChg chg="mod">
          <ac:chgData name="ΜΑΡΘΑ ΞΑΝΘΟΠΟΥΛΟΥ" userId="5c48206351b64b69" providerId="LiveId" clId="{DC979128-042E-4125-961E-964E913C68AD}" dt="2024-11-24T19:00:54.323" v="595" actId="207"/>
          <ac:spMkLst>
            <pc:docMk/>
            <pc:sldMk cId="3002096641" sldId="258"/>
            <ac:spMk id="3" creationId="{69DAE9C7-57A8-CC12-96A7-27DCE216C500}"/>
          </ac:spMkLst>
        </pc:spChg>
      </pc:sldChg>
      <pc:sldChg chg="modSp mod">
        <pc:chgData name="ΜΑΡΘΑ ΞΑΝΘΟΠΟΥΛΟΥ" userId="5c48206351b64b69" providerId="LiveId" clId="{DC979128-042E-4125-961E-964E913C68AD}" dt="2024-11-24T18:55:59.355" v="429" actId="207"/>
        <pc:sldMkLst>
          <pc:docMk/>
          <pc:sldMk cId="1592718683" sldId="259"/>
        </pc:sldMkLst>
        <pc:spChg chg="mod">
          <ac:chgData name="ΜΑΡΘΑ ΞΑΝΘΟΠΟΥΛΟΥ" userId="5c48206351b64b69" providerId="LiveId" clId="{DC979128-042E-4125-961E-964E913C68AD}" dt="2024-11-24T18:55:59.355" v="429" actId="207"/>
          <ac:spMkLst>
            <pc:docMk/>
            <pc:sldMk cId="1592718683" sldId="259"/>
            <ac:spMk id="4" creationId="{8A7965B0-DBD5-9B25-C128-BC1AE0B46555}"/>
          </ac:spMkLst>
        </pc:spChg>
      </pc:sldChg>
      <pc:sldChg chg="modSp mod">
        <pc:chgData name="ΜΑΡΘΑ ΞΑΝΘΟΠΟΥΛΟΥ" userId="5c48206351b64b69" providerId="LiveId" clId="{DC979128-042E-4125-961E-964E913C68AD}" dt="2024-11-24T18:57:27.879" v="439" actId="255"/>
        <pc:sldMkLst>
          <pc:docMk/>
          <pc:sldMk cId="887917354" sldId="260"/>
        </pc:sldMkLst>
        <pc:spChg chg="mod">
          <ac:chgData name="ΜΑΡΘΑ ΞΑΝΘΟΠΟΥΛΟΥ" userId="5c48206351b64b69" providerId="LiveId" clId="{DC979128-042E-4125-961E-964E913C68AD}" dt="2024-11-24T18:57:27.879" v="439" actId="255"/>
          <ac:spMkLst>
            <pc:docMk/>
            <pc:sldMk cId="887917354" sldId="260"/>
            <ac:spMk id="4" creationId="{18EE16F0-AD7E-00F1-85FB-2C95EEC19135}"/>
          </ac:spMkLst>
        </pc:spChg>
      </pc:sldChg>
      <pc:sldChg chg="modSp mod">
        <pc:chgData name="ΜΑΡΘΑ ΞΑΝΘΟΠΟΥΛΟΥ" userId="5c48206351b64b69" providerId="LiveId" clId="{DC979128-042E-4125-961E-964E913C68AD}" dt="2024-11-24T18:58:36.974" v="539" actId="313"/>
        <pc:sldMkLst>
          <pc:docMk/>
          <pc:sldMk cId="955405346" sldId="261"/>
        </pc:sldMkLst>
        <pc:spChg chg="mod">
          <ac:chgData name="ΜΑΡΘΑ ΞΑΝΘΟΠΟΥΛΟΥ" userId="5c48206351b64b69" providerId="LiveId" clId="{DC979128-042E-4125-961E-964E913C68AD}" dt="2024-11-24T18:57:27.017" v="438" actId="1076"/>
          <ac:spMkLst>
            <pc:docMk/>
            <pc:sldMk cId="955405346" sldId="261"/>
            <ac:spMk id="2" creationId="{569C0A6F-5006-A685-8B48-2D9BCCEE4D0C}"/>
          </ac:spMkLst>
        </pc:spChg>
        <pc:spChg chg="mod">
          <ac:chgData name="ΜΑΡΘΑ ΞΑΝΘΟΠΟΥΛΟΥ" userId="5c48206351b64b69" providerId="LiveId" clId="{DC979128-042E-4125-961E-964E913C68AD}" dt="2024-11-24T18:58:36.974" v="539" actId="313"/>
          <ac:spMkLst>
            <pc:docMk/>
            <pc:sldMk cId="955405346" sldId="261"/>
            <ac:spMk id="4" creationId="{3F839FAE-49DA-1705-323E-E6E0EEE4816E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AB9D18-CEC1-4AD6-BED5-0B64DBA9E7B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29FD69-9DFA-42EF-85F1-B84B62A94BE0}">
      <dgm:prSet/>
      <dgm:spPr/>
      <dgm:t>
        <a:bodyPr/>
        <a:lstStyle/>
        <a:p>
          <a:r>
            <a:rPr lang="el-GR" dirty="0"/>
            <a:t>Ορισμός: είναι όλα τα μέσα που χρησιμοποιεί ο άνθρωπος  για την παραγωγή αγαθών και υπηρεσιών μέσα σε μια κοινωνία.</a:t>
          </a:r>
          <a:endParaRPr lang="en-US" dirty="0"/>
        </a:p>
      </dgm:t>
    </dgm:pt>
    <dgm:pt modelId="{C6E0729A-5BA5-4B7A-BE51-1FC744793B18}" type="parTrans" cxnId="{084B3D1C-3071-48F7-8B11-7D9AFE2539DC}">
      <dgm:prSet/>
      <dgm:spPr/>
      <dgm:t>
        <a:bodyPr/>
        <a:lstStyle/>
        <a:p>
          <a:endParaRPr lang="en-US"/>
        </a:p>
      </dgm:t>
    </dgm:pt>
    <dgm:pt modelId="{B26DDAFE-1840-4F7B-99DA-940734C75A35}" type="sibTrans" cxnId="{084B3D1C-3071-48F7-8B11-7D9AFE2539DC}">
      <dgm:prSet/>
      <dgm:spPr/>
      <dgm:t>
        <a:bodyPr/>
        <a:lstStyle/>
        <a:p>
          <a:endParaRPr lang="en-US"/>
        </a:p>
      </dgm:t>
    </dgm:pt>
    <dgm:pt modelId="{DA14AD09-D402-4B3D-A1FF-9EF80DFA9676}">
      <dgm:prSet/>
      <dgm:spPr/>
      <dgm:t>
        <a:bodyPr/>
        <a:lstStyle/>
        <a:p>
          <a:r>
            <a:rPr lang="el-GR" dirty="0"/>
            <a:t>Η επιβίωση και ικανοποίηση των αναγκών των ατόμων μιας κοινωνίας  εξαρτώνται από τα αγαθά.</a:t>
          </a:r>
          <a:endParaRPr lang="en-US" dirty="0"/>
        </a:p>
      </dgm:t>
    </dgm:pt>
    <dgm:pt modelId="{EA3579AD-2433-417C-84CE-BDC86D92D8EA}" type="parTrans" cxnId="{A18E0C18-8D2C-4DE9-8365-3EBDEFE89AF5}">
      <dgm:prSet/>
      <dgm:spPr/>
      <dgm:t>
        <a:bodyPr/>
        <a:lstStyle/>
        <a:p>
          <a:endParaRPr lang="en-US"/>
        </a:p>
      </dgm:t>
    </dgm:pt>
    <dgm:pt modelId="{1C3192B5-3F86-4636-BDC9-3C8929D5D1C8}" type="sibTrans" cxnId="{A18E0C18-8D2C-4DE9-8365-3EBDEFE89AF5}">
      <dgm:prSet/>
      <dgm:spPr/>
      <dgm:t>
        <a:bodyPr/>
        <a:lstStyle/>
        <a:p>
          <a:endParaRPr lang="en-US"/>
        </a:p>
      </dgm:t>
    </dgm:pt>
    <dgm:pt modelId="{9C04E14D-EA13-48EE-9463-14D4BFC4BC14}">
      <dgm:prSet/>
      <dgm:spPr/>
      <dgm:t>
        <a:bodyPr/>
        <a:lstStyle/>
        <a:p>
          <a:r>
            <a:rPr lang="el-GR"/>
            <a:t>Για να καλυφθούν όλες οι ανάγκες πρέπει να υπάρχει αφθονία  αγαθών.</a:t>
          </a:r>
          <a:endParaRPr lang="en-US"/>
        </a:p>
      </dgm:t>
    </dgm:pt>
    <dgm:pt modelId="{ADF4998B-7DFF-4614-B453-BFC54F5D0C57}" type="parTrans" cxnId="{4AD7EEE7-33BC-4E53-9DD6-68D4A10B3D19}">
      <dgm:prSet/>
      <dgm:spPr/>
      <dgm:t>
        <a:bodyPr/>
        <a:lstStyle/>
        <a:p>
          <a:endParaRPr lang="en-US"/>
        </a:p>
      </dgm:t>
    </dgm:pt>
    <dgm:pt modelId="{56964FFC-B35C-4D45-A59D-A9918D309A32}" type="sibTrans" cxnId="{4AD7EEE7-33BC-4E53-9DD6-68D4A10B3D19}">
      <dgm:prSet/>
      <dgm:spPr/>
      <dgm:t>
        <a:bodyPr/>
        <a:lstStyle/>
        <a:p>
          <a:endParaRPr lang="en-US"/>
        </a:p>
      </dgm:t>
    </dgm:pt>
    <dgm:pt modelId="{2128E18A-B954-4C71-9733-3593ECCEF789}" type="pres">
      <dgm:prSet presAssocID="{0BAB9D18-CEC1-4AD6-BED5-0B64DBA9E7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93E20C7-6466-4F18-8B61-F740E14416FB}" type="pres">
      <dgm:prSet presAssocID="{A329FD69-9DFA-42EF-85F1-B84B62A94BE0}" presName="hierRoot1" presStyleCnt="0"/>
      <dgm:spPr/>
    </dgm:pt>
    <dgm:pt modelId="{E591D99F-D5D6-4CC7-8BF7-294617756243}" type="pres">
      <dgm:prSet presAssocID="{A329FD69-9DFA-42EF-85F1-B84B62A94BE0}" presName="composite" presStyleCnt="0"/>
      <dgm:spPr/>
    </dgm:pt>
    <dgm:pt modelId="{AEF86F23-F1BF-4DE5-B1D4-DF0B2B816DA4}" type="pres">
      <dgm:prSet presAssocID="{A329FD69-9DFA-42EF-85F1-B84B62A94BE0}" presName="background" presStyleLbl="node0" presStyleIdx="0" presStyleCnt="3"/>
      <dgm:spPr/>
    </dgm:pt>
    <dgm:pt modelId="{4F508216-412E-441D-94D9-09A97655215A}" type="pres">
      <dgm:prSet presAssocID="{A329FD69-9DFA-42EF-85F1-B84B62A94BE0}" presName="text" presStyleLbl="fgAcc0" presStyleIdx="0" presStyleCnt="3">
        <dgm:presLayoutVars>
          <dgm:chPref val="3"/>
        </dgm:presLayoutVars>
      </dgm:prSet>
      <dgm:spPr/>
    </dgm:pt>
    <dgm:pt modelId="{2C94E374-0A09-43E7-9BE7-B8B02A12B069}" type="pres">
      <dgm:prSet presAssocID="{A329FD69-9DFA-42EF-85F1-B84B62A94BE0}" presName="hierChild2" presStyleCnt="0"/>
      <dgm:spPr/>
    </dgm:pt>
    <dgm:pt modelId="{8AE91382-46F0-483B-ABB0-19395884DD26}" type="pres">
      <dgm:prSet presAssocID="{DA14AD09-D402-4B3D-A1FF-9EF80DFA9676}" presName="hierRoot1" presStyleCnt="0"/>
      <dgm:spPr/>
    </dgm:pt>
    <dgm:pt modelId="{2B7BD1F6-346C-4E69-B990-A483B4B113A2}" type="pres">
      <dgm:prSet presAssocID="{DA14AD09-D402-4B3D-A1FF-9EF80DFA9676}" presName="composite" presStyleCnt="0"/>
      <dgm:spPr/>
    </dgm:pt>
    <dgm:pt modelId="{142C5A51-9124-4FEA-A622-B3F62FB90539}" type="pres">
      <dgm:prSet presAssocID="{DA14AD09-D402-4B3D-A1FF-9EF80DFA9676}" presName="background" presStyleLbl="node0" presStyleIdx="1" presStyleCnt="3"/>
      <dgm:spPr/>
    </dgm:pt>
    <dgm:pt modelId="{2183D432-2B83-436D-8234-E0E3617997C8}" type="pres">
      <dgm:prSet presAssocID="{DA14AD09-D402-4B3D-A1FF-9EF80DFA9676}" presName="text" presStyleLbl="fgAcc0" presStyleIdx="1" presStyleCnt="3">
        <dgm:presLayoutVars>
          <dgm:chPref val="3"/>
        </dgm:presLayoutVars>
      </dgm:prSet>
      <dgm:spPr/>
    </dgm:pt>
    <dgm:pt modelId="{61214069-BC29-4282-B3FA-2AD7C3812423}" type="pres">
      <dgm:prSet presAssocID="{DA14AD09-D402-4B3D-A1FF-9EF80DFA9676}" presName="hierChild2" presStyleCnt="0"/>
      <dgm:spPr/>
    </dgm:pt>
    <dgm:pt modelId="{1E9500DE-79B3-4B04-B56D-EFC3CCE9665E}" type="pres">
      <dgm:prSet presAssocID="{9C04E14D-EA13-48EE-9463-14D4BFC4BC14}" presName="hierRoot1" presStyleCnt="0"/>
      <dgm:spPr/>
    </dgm:pt>
    <dgm:pt modelId="{1ACDF45B-A2D0-4443-AE79-36D2A09F81F0}" type="pres">
      <dgm:prSet presAssocID="{9C04E14D-EA13-48EE-9463-14D4BFC4BC14}" presName="composite" presStyleCnt="0"/>
      <dgm:spPr/>
    </dgm:pt>
    <dgm:pt modelId="{75DEB894-8573-44A9-89F0-A7E2FDB3AC89}" type="pres">
      <dgm:prSet presAssocID="{9C04E14D-EA13-48EE-9463-14D4BFC4BC14}" presName="background" presStyleLbl="node0" presStyleIdx="2" presStyleCnt="3"/>
      <dgm:spPr/>
    </dgm:pt>
    <dgm:pt modelId="{839E42D1-332B-49F5-83EF-BA437519916C}" type="pres">
      <dgm:prSet presAssocID="{9C04E14D-EA13-48EE-9463-14D4BFC4BC14}" presName="text" presStyleLbl="fgAcc0" presStyleIdx="2" presStyleCnt="3">
        <dgm:presLayoutVars>
          <dgm:chPref val="3"/>
        </dgm:presLayoutVars>
      </dgm:prSet>
      <dgm:spPr/>
    </dgm:pt>
    <dgm:pt modelId="{5277BE7D-8146-4A5B-8AB6-FE441E6E382D}" type="pres">
      <dgm:prSet presAssocID="{9C04E14D-EA13-48EE-9463-14D4BFC4BC14}" presName="hierChild2" presStyleCnt="0"/>
      <dgm:spPr/>
    </dgm:pt>
  </dgm:ptLst>
  <dgm:cxnLst>
    <dgm:cxn modelId="{A18E0C18-8D2C-4DE9-8365-3EBDEFE89AF5}" srcId="{0BAB9D18-CEC1-4AD6-BED5-0B64DBA9E7BD}" destId="{DA14AD09-D402-4B3D-A1FF-9EF80DFA9676}" srcOrd="1" destOrd="0" parTransId="{EA3579AD-2433-417C-84CE-BDC86D92D8EA}" sibTransId="{1C3192B5-3F86-4636-BDC9-3C8929D5D1C8}"/>
    <dgm:cxn modelId="{084B3D1C-3071-48F7-8B11-7D9AFE2539DC}" srcId="{0BAB9D18-CEC1-4AD6-BED5-0B64DBA9E7BD}" destId="{A329FD69-9DFA-42EF-85F1-B84B62A94BE0}" srcOrd="0" destOrd="0" parTransId="{C6E0729A-5BA5-4B7A-BE51-1FC744793B18}" sibTransId="{B26DDAFE-1840-4F7B-99DA-940734C75A35}"/>
    <dgm:cxn modelId="{C13D80B7-7FCA-4B2F-8ACA-FF798D51C1B8}" type="presOf" srcId="{9C04E14D-EA13-48EE-9463-14D4BFC4BC14}" destId="{839E42D1-332B-49F5-83EF-BA437519916C}" srcOrd="0" destOrd="0" presId="urn:microsoft.com/office/officeart/2005/8/layout/hierarchy1"/>
    <dgm:cxn modelId="{0EB009CE-75EB-4E54-AD45-07FEBB74DF06}" type="presOf" srcId="{A329FD69-9DFA-42EF-85F1-B84B62A94BE0}" destId="{4F508216-412E-441D-94D9-09A97655215A}" srcOrd="0" destOrd="0" presId="urn:microsoft.com/office/officeart/2005/8/layout/hierarchy1"/>
    <dgm:cxn modelId="{76BEF9CE-BCBC-40D8-9AA9-F7BB23B59457}" type="presOf" srcId="{0BAB9D18-CEC1-4AD6-BED5-0B64DBA9E7BD}" destId="{2128E18A-B954-4C71-9733-3593ECCEF789}" srcOrd="0" destOrd="0" presId="urn:microsoft.com/office/officeart/2005/8/layout/hierarchy1"/>
    <dgm:cxn modelId="{CDB722D1-B743-4DED-8978-8817CF2887E3}" type="presOf" srcId="{DA14AD09-D402-4B3D-A1FF-9EF80DFA9676}" destId="{2183D432-2B83-436D-8234-E0E3617997C8}" srcOrd="0" destOrd="0" presId="urn:microsoft.com/office/officeart/2005/8/layout/hierarchy1"/>
    <dgm:cxn modelId="{4AD7EEE7-33BC-4E53-9DD6-68D4A10B3D19}" srcId="{0BAB9D18-CEC1-4AD6-BED5-0B64DBA9E7BD}" destId="{9C04E14D-EA13-48EE-9463-14D4BFC4BC14}" srcOrd="2" destOrd="0" parTransId="{ADF4998B-7DFF-4614-B453-BFC54F5D0C57}" sibTransId="{56964FFC-B35C-4D45-A59D-A9918D309A32}"/>
    <dgm:cxn modelId="{EB016DA9-D430-4B1A-A182-876F6151C5B9}" type="presParOf" srcId="{2128E18A-B954-4C71-9733-3593ECCEF789}" destId="{893E20C7-6466-4F18-8B61-F740E14416FB}" srcOrd="0" destOrd="0" presId="urn:microsoft.com/office/officeart/2005/8/layout/hierarchy1"/>
    <dgm:cxn modelId="{2F063306-ED3B-44C6-8AA7-A5B9D92170F4}" type="presParOf" srcId="{893E20C7-6466-4F18-8B61-F740E14416FB}" destId="{E591D99F-D5D6-4CC7-8BF7-294617756243}" srcOrd="0" destOrd="0" presId="urn:microsoft.com/office/officeart/2005/8/layout/hierarchy1"/>
    <dgm:cxn modelId="{BB5E1D84-8328-4D79-A2DB-3AFC18E8BD32}" type="presParOf" srcId="{E591D99F-D5D6-4CC7-8BF7-294617756243}" destId="{AEF86F23-F1BF-4DE5-B1D4-DF0B2B816DA4}" srcOrd="0" destOrd="0" presId="urn:microsoft.com/office/officeart/2005/8/layout/hierarchy1"/>
    <dgm:cxn modelId="{94C757FA-106C-49FF-B3B8-FA17C7AA552A}" type="presParOf" srcId="{E591D99F-D5D6-4CC7-8BF7-294617756243}" destId="{4F508216-412E-441D-94D9-09A97655215A}" srcOrd="1" destOrd="0" presId="urn:microsoft.com/office/officeart/2005/8/layout/hierarchy1"/>
    <dgm:cxn modelId="{5C698771-6697-42D7-B5B3-28507308EBDA}" type="presParOf" srcId="{893E20C7-6466-4F18-8B61-F740E14416FB}" destId="{2C94E374-0A09-43E7-9BE7-B8B02A12B069}" srcOrd="1" destOrd="0" presId="urn:microsoft.com/office/officeart/2005/8/layout/hierarchy1"/>
    <dgm:cxn modelId="{059241C4-8650-429C-8DAA-EE4E2D590880}" type="presParOf" srcId="{2128E18A-B954-4C71-9733-3593ECCEF789}" destId="{8AE91382-46F0-483B-ABB0-19395884DD26}" srcOrd="1" destOrd="0" presId="urn:microsoft.com/office/officeart/2005/8/layout/hierarchy1"/>
    <dgm:cxn modelId="{6A5EAB35-47B4-416F-991B-45A729F31699}" type="presParOf" srcId="{8AE91382-46F0-483B-ABB0-19395884DD26}" destId="{2B7BD1F6-346C-4E69-B990-A483B4B113A2}" srcOrd="0" destOrd="0" presId="urn:microsoft.com/office/officeart/2005/8/layout/hierarchy1"/>
    <dgm:cxn modelId="{853E157F-EDF1-41F0-8A06-0511257D3ADD}" type="presParOf" srcId="{2B7BD1F6-346C-4E69-B990-A483B4B113A2}" destId="{142C5A51-9124-4FEA-A622-B3F62FB90539}" srcOrd="0" destOrd="0" presId="urn:microsoft.com/office/officeart/2005/8/layout/hierarchy1"/>
    <dgm:cxn modelId="{2F0898B6-76AF-4751-84E4-461EAD318285}" type="presParOf" srcId="{2B7BD1F6-346C-4E69-B990-A483B4B113A2}" destId="{2183D432-2B83-436D-8234-E0E3617997C8}" srcOrd="1" destOrd="0" presId="urn:microsoft.com/office/officeart/2005/8/layout/hierarchy1"/>
    <dgm:cxn modelId="{DF2E24C4-B9AE-4635-B59B-A7AFD7B5D644}" type="presParOf" srcId="{8AE91382-46F0-483B-ABB0-19395884DD26}" destId="{61214069-BC29-4282-B3FA-2AD7C3812423}" srcOrd="1" destOrd="0" presId="urn:microsoft.com/office/officeart/2005/8/layout/hierarchy1"/>
    <dgm:cxn modelId="{EA29D1CD-F731-44E5-B4D6-BEEA31EE73FA}" type="presParOf" srcId="{2128E18A-B954-4C71-9733-3593ECCEF789}" destId="{1E9500DE-79B3-4B04-B56D-EFC3CCE9665E}" srcOrd="2" destOrd="0" presId="urn:microsoft.com/office/officeart/2005/8/layout/hierarchy1"/>
    <dgm:cxn modelId="{69EABAD7-4D62-47D2-8864-B74A636B1EF3}" type="presParOf" srcId="{1E9500DE-79B3-4B04-B56D-EFC3CCE9665E}" destId="{1ACDF45B-A2D0-4443-AE79-36D2A09F81F0}" srcOrd="0" destOrd="0" presId="urn:microsoft.com/office/officeart/2005/8/layout/hierarchy1"/>
    <dgm:cxn modelId="{0A483387-28A0-4203-9236-1AE34A380225}" type="presParOf" srcId="{1ACDF45B-A2D0-4443-AE79-36D2A09F81F0}" destId="{75DEB894-8573-44A9-89F0-A7E2FDB3AC89}" srcOrd="0" destOrd="0" presId="urn:microsoft.com/office/officeart/2005/8/layout/hierarchy1"/>
    <dgm:cxn modelId="{1E4B5DDF-CB49-49CA-B04F-025086FD518C}" type="presParOf" srcId="{1ACDF45B-A2D0-4443-AE79-36D2A09F81F0}" destId="{839E42D1-332B-49F5-83EF-BA437519916C}" srcOrd="1" destOrd="0" presId="urn:microsoft.com/office/officeart/2005/8/layout/hierarchy1"/>
    <dgm:cxn modelId="{B85B35C2-772B-4FB4-88DF-2EE99A6D2F5B}" type="presParOf" srcId="{1E9500DE-79B3-4B04-B56D-EFC3CCE9665E}" destId="{5277BE7D-8146-4A5B-8AB6-FE441E6E38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CA00B9-126E-4690-8560-CF670273D96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B60ED5B-AFE5-4C37-82CD-0BCB8CA3F362}">
      <dgm:prSet phldrT="[Κείμενο]"/>
      <dgm:spPr/>
      <dgm:t>
        <a:bodyPr/>
        <a:lstStyle/>
        <a:p>
          <a:r>
            <a:rPr lang="el-GR" dirty="0"/>
            <a:t>Παραγωγή </a:t>
          </a:r>
        </a:p>
      </dgm:t>
    </dgm:pt>
    <dgm:pt modelId="{F089D706-7177-4FEA-A82F-8C3293BC06FB}" type="parTrans" cxnId="{71F9D6BC-73D0-4C1C-B301-8E10145FBB29}">
      <dgm:prSet/>
      <dgm:spPr/>
      <dgm:t>
        <a:bodyPr/>
        <a:lstStyle/>
        <a:p>
          <a:endParaRPr lang="el-GR"/>
        </a:p>
      </dgm:t>
    </dgm:pt>
    <dgm:pt modelId="{16C329BA-4C17-4EAD-9C6E-F6146D07D674}" type="sibTrans" cxnId="{71F9D6BC-73D0-4C1C-B301-8E10145FBB29}">
      <dgm:prSet/>
      <dgm:spPr/>
      <dgm:t>
        <a:bodyPr/>
        <a:lstStyle/>
        <a:p>
          <a:endParaRPr lang="el-GR"/>
        </a:p>
      </dgm:t>
    </dgm:pt>
    <dgm:pt modelId="{50C2961D-F3A5-4FC4-B8FB-B5DF70FAEDDE}">
      <dgm:prSet phldrT="[Κείμενο]"/>
      <dgm:spPr/>
      <dgm:t>
        <a:bodyPr/>
        <a:lstStyle/>
        <a:p>
          <a:r>
            <a:rPr lang="el-GR" dirty="0"/>
            <a:t>Οικιακή παραγωγή </a:t>
          </a:r>
        </a:p>
      </dgm:t>
    </dgm:pt>
    <dgm:pt modelId="{3C865686-689F-4E86-8465-1BBC92348361}" type="parTrans" cxnId="{8515DED5-3995-4E99-8FA2-E619A64CEA37}">
      <dgm:prSet/>
      <dgm:spPr/>
      <dgm:t>
        <a:bodyPr/>
        <a:lstStyle/>
        <a:p>
          <a:endParaRPr lang="el-GR"/>
        </a:p>
      </dgm:t>
    </dgm:pt>
    <dgm:pt modelId="{498CB91A-1BD8-4B48-B7F6-A3E15C8B260E}" type="sibTrans" cxnId="{8515DED5-3995-4E99-8FA2-E619A64CEA37}">
      <dgm:prSet/>
      <dgm:spPr/>
      <dgm:t>
        <a:bodyPr/>
        <a:lstStyle/>
        <a:p>
          <a:endParaRPr lang="el-GR"/>
        </a:p>
      </dgm:t>
    </dgm:pt>
    <dgm:pt modelId="{09AEFCEA-E402-4B6E-951C-4A556C3B52FD}">
      <dgm:prSet phldrT="[Κείμενο]"/>
      <dgm:spPr/>
      <dgm:t>
        <a:bodyPr/>
        <a:lstStyle/>
        <a:p>
          <a:r>
            <a:rPr lang="el-GR" dirty="0"/>
            <a:t>Παραγωγή</a:t>
          </a:r>
        </a:p>
      </dgm:t>
    </dgm:pt>
    <dgm:pt modelId="{756B297C-C9F6-4245-BF1C-1478F966E992}" type="parTrans" cxnId="{534323A3-A0D6-4047-AFDB-ECA3B1A169A8}">
      <dgm:prSet/>
      <dgm:spPr/>
      <dgm:t>
        <a:bodyPr/>
        <a:lstStyle/>
        <a:p>
          <a:endParaRPr lang="el-GR"/>
        </a:p>
      </dgm:t>
    </dgm:pt>
    <dgm:pt modelId="{FEE72421-441A-42CE-9024-6F0B6480EAEF}" type="sibTrans" cxnId="{534323A3-A0D6-4047-AFDB-ECA3B1A169A8}">
      <dgm:prSet/>
      <dgm:spPr/>
      <dgm:t>
        <a:bodyPr/>
        <a:lstStyle/>
        <a:p>
          <a:endParaRPr lang="el-GR"/>
        </a:p>
      </dgm:t>
    </dgm:pt>
    <dgm:pt modelId="{BA4FC450-8E3C-4816-A0A4-93F282237C65}">
      <dgm:prSet phldrT="[Κείμενο]"/>
      <dgm:spPr/>
      <dgm:t>
        <a:bodyPr/>
        <a:lstStyle/>
        <a:p>
          <a:r>
            <a:rPr lang="el-GR" dirty="0"/>
            <a:t>Οικιακή παραγωγή</a:t>
          </a:r>
        </a:p>
      </dgm:t>
    </dgm:pt>
    <dgm:pt modelId="{F095FC45-9E08-493E-8486-B1B90E662F96}" type="parTrans" cxnId="{58D76C81-FC6F-4F5D-8CF8-72432CCCC13E}">
      <dgm:prSet/>
      <dgm:spPr/>
      <dgm:t>
        <a:bodyPr/>
        <a:lstStyle/>
        <a:p>
          <a:endParaRPr lang="el-GR"/>
        </a:p>
      </dgm:t>
    </dgm:pt>
    <dgm:pt modelId="{9E203129-EAC6-4784-BCA2-66832328355A}" type="sibTrans" cxnId="{58D76C81-FC6F-4F5D-8CF8-72432CCCC13E}">
      <dgm:prSet/>
      <dgm:spPr/>
      <dgm:t>
        <a:bodyPr/>
        <a:lstStyle/>
        <a:p>
          <a:endParaRPr lang="el-GR"/>
        </a:p>
      </dgm:t>
    </dgm:pt>
    <dgm:pt modelId="{CEDF5898-D6ED-4CDB-989B-DE6CACA58C03}" type="pres">
      <dgm:prSet presAssocID="{34CA00B9-126E-4690-8560-CF670273D966}" presName="Name0" presStyleCnt="0">
        <dgm:presLayoutVars>
          <dgm:dir/>
          <dgm:resizeHandles val="exact"/>
        </dgm:presLayoutVars>
      </dgm:prSet>
      <dgm:spPr/>
    </dgm:pt>
    <dgm:pt modelId="{357EB17F-04FE-4517-BFB4-4F1F386E80AC}" type="pres">
      <dgm:prSet presAssocID="{8B60ED5B-AFE5-4C37-82CD-0BCB8CA3F362}" presName="compNode" presStyleCnt="0"/>
      <dgm:spPr/>
    </dgm:pt>
    <dgm:pt modelId="{EC01CADE-7FA1-455D-95D0-58737E59A167}" type="pres">
      <dgm:prSet presAssocID="{8B60ED5B-AFE5-4C37-82CD-0BCB8CA3F362}" presName="pictRect" presStyleLbl="node1" presStyleIdx="0" presStyleCnt="4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449F428D-F9AA-4BFA-A872-42ADD90DA1A1}" type="pres">
      <dgm:prSet presAssocID="{8B60ED5B-AFE5-4C37-82CD-0BCB8CA3F362}" presName="textRect" presStyleLbl="revTx" presStyleIdx="0" presStyleCnt="4">
        <dgm:presLayoutVars>
          <dgm:bulletEnabled val="1"/>
        </dgm:presLayoutVars>
      </dgm:prSet>
      <dgm:spPr/>
    </dgm:pt>
    <dgm:pt modelId="{35199090-C322-4B62-A9E1-5D546E1CE9E4}" type="pres">
      <dgm:prSet presAssocID="{16C329BA-4C17-4EAD-9C6E-F6146D07D674}" presName="sibTrans" presStyleLbl="sibTrans2D1" presStyleIdx="0" presStyleCnt="0"/>
      <dgm:spPr/>
    </dgm:pt>
    <dgm:pt modelId="{F69CBDD3-5247-4A05-8FE6-E4D964FD8170}" type="pres">
      <dgm:prSet presAssocID="{50C2961D-F3A5-4FC4-B8FB-B5DF70FAEDDE}" presName="compNode" presStyleCnt="0"/>
      <dgm:spPr/>
    </dgm:pt>
    <dgm:pt modelId="{1CF198D4-D05C-4F43-80F0-435D99D2E8D7}" type="pres">
      <dgm:prSet presAssocID="{50C2961D-F3A5-4FC4-B8FB-B5DF70FAEDDE}" presName="pictRect" presStyleLbl="node1" presStyleIdx="1" presStyleCnt="4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644BD7E-0499-4CCA-95D2-C469143B6BBF}" type="pres">
      <dgm:prSet presAssocID="{50C2961D-F3A5-4FC4-B8FB-B5DF70FAEDDE}" presName="textRect" presStyleLbl="revTx" presStyleIdx="1" presStyleCnt="4">
        <dgm:presLayoutVars>
          <dgm:bulletEnabled val="1"/>
        </dgm:presLayoutVars>
      </dgm:prSet>
      <dgm:spPr/>
    </dgm:pt>
    <dgm:pt modelId="{9F58BC2F-F772-4125-9FB3-3BEA352A6351}" type="pres">
      <dgm:prSet presAssocID="{498CB91A-1BD8-4B48-B7F6-A3E15C8B260E}" presName="sibTrans" presStyleLbl="sibTrans2D1" presStyleIdx="0" presStyleCnt="0"/>
      <dgm:spPr/>
    </dgm:pt>
    <dgm:pt modelId="{800DE316-FBD4-4FA2-ADC8-FE9E4FFA0193}" type="pres">
      <dgm:prSet presAssocID="{09AEFCEA-E402-4B6E-951C-4A556C3B52FD}" presName="compNode" presStyleCnt="0"/>
      <dgm:spPr/>
    </dgm:pt>
    <dgm:pt modelId="{BC57CE90-7AB1-429C-A498-732EB27BFBAA}" type="pres">
      <dgm:prSet presAssocID="{09AEFCEA-E402-4B6E-951C-4A556C3B52FD}" presName="pictRect" presStyleLbl="node1" presStyleIdx="2" presStyleCnt="4"/>
      <dgm:spPr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</dgm:spPr>
    </dgm:pt>
    <dgm:pt modelId="{1BDB0A46-6223-492D-AB1A-34BEDBD7C40A}" type="pres">
      <dgm:prSet presAssocID="{09AEFCEA-E402-4B6E-951C-4A556C3B52FD}" presName="textRect" presStyleLbl="revTx" presStyleIdx="2" presStyleCnt="4">
        <dgm:presLayoutVars>
          <dgm:bulletEnabled val="1"/>
        </dgm:presLayoutVars>
      </dgm:prSet>
      <dgm:spPr/>
    </dgm:pt>
    <dgm:pt modelId="{A847F7A1-919C-4619-95ED-27D72134F936}" type="pres">
      <dgm:prSet presAssocID="{FEE72421-441A-42CE-9024-6F0B6480EAEF}" presName="sibTrans" presStyleLbl="sibTrans2D1" presStyleIdx="0" presStyleCnt="0"/>
      <dgm:spPr/>
    </dgm:pt>
    <dgm:pt modelId="{6A0068AD-5AB3-4E1B-9003-CA7FAD84F57B}" type="pres">
      <dgm:prSet presAssocID="{BA4FC450-8E3C-4816-A0A4-93F282237C65}" presName="compNode" presStyleCnt="0"/>
      <dgm:spPr/>
    </dgm:pt>
    <dgm:pt modelId="{53B19FF6-CC26-4774-9EFF-649CD60DF7E5}" type="pres">
      <dgm:prSet presAssocID="{BA4FC450-8E3C-4816-A0A4-93F282237C65}" presName="pictRect" presStyleLbl="node1" presStyleIdx="3" presStyleCnt="4" custScaleX="161433" custLinFactNeighborX="2135" custLinFactNeighborY="-2408"/>
      <dgm:spPr>
        <a:blipFill rotWithShape="1">
          <a:blip xmlns:r="http://schemas.openxmlformats.org/officeDocument/2006/relationships" r:embed="rId4"/>
          <a:srcRect/>
          <a:stretch>
            <a:fillRect t="-26000" b="-26000"/>
          </a:stretch>
        </a:blipFill>
      </dgm:spPr>
    </dgm:pt>
    <dgm:pt modelId="{178ED39A-0FA9-426C-A463-E6C715E8A27D}" type="pres">
      <dgm:prSet presAssocID="{BA4FC450-8E3C-4816-A0A4-93F282237C65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EF05AD0B-70AD-40C4-9D47-43F9BB32EB66}" type="presOf" srcId="{09AEFCEA-E402-4B6E-951C-4A556C3B52FD}" destId="{1BDB0A46-6223-492D-AB1A-34BEDBD7C40A}" srcOrd="0" destOrd="0" presId="urn:microsoft.com/office/officeart/2005/8/layout/pList1"/>
    <dgm:cxn modelId="{F4A58D50-47A1-49FE-B934-1F4B35ACA78D}" type="presOf" srcId="{FEE72421-441A-42CE-9024-6F0B6480EAEF}" destId="{A847F7A1-919C-4619-95ED-27D72134F936}" srcOrd="0" destOrd="0" presId="urn:microsoft.com/office/officeart/2005/8/layout/pList1"/>
    <dgm:cxn modelId="{D1F18A74-5B6D-4FDA-90D3-C7F90FDE9457}" type="presOf" srcId="{8B60ED5B-AFE5-4C37-82CD-0BCB8CA3F362}" destId="{449F428D-F9AA-4BFA-A872-42ADD90DA1A1}" srcOrd="0" destOrd="0" presId="urn:microsoft.com/office/officeart/2005/8/layout/pList1"/>
    <dgm:cxn modelId="{72626B7D-6A98-4A46-B322-8E0229BECD60}" type="presOf" srcId="{498CB91A-1BD8-4B48-B7F6-A3E15C8B260E}" destId="{9F58BC2F-F772-4125-9FB3-3BEA352A6351}" srcOrd="0" destOrd="0" presId="urn:microsoft.com/office/officeart/2005/8/layout/pList1"/>
    <dgm:cxn modelId="{58D76C81-FC6F-4F5D-8CF8-72432CCCC13E}" srcId="{34CA00B9-126E-4690-8560-CF670273D966}" destId="{BA4FC450-8E3C-4816-A0A4-93F282237C65}" srcOrd="3" destOrd="0" parTransId="{F095FC45-9E08-493E-8486-B1B90E662F96}" sibTransId="{9E203129-EAC6-4784-BCA2-66832328355A}"/>
    <dgm:cxn modelId="{F6183A8A-DD84-495B-B1AD-84E47BC6587B}" type="presOf" srcId="{16C329BA-4C17-4EAD-9C6E-F6146D07D674}" destId="{35199090-C322-4B62-A9E1-5D546E1CE9E4}" srcOrd="0" destOrd="0" presId="urn:microsoft.com/office/officeart/2005/8/layout/pList1"/>
    <dgm:cxn modelId="{62917699-7FDC-485E-822C-429320019F6B}" type="presOf" srcId="{BA4FC450-8E3C-4816-A0A4-93F282237C65}" destId="{178ED39A-0FA9-426C-A463-E6C715E8A27D}" srcOrd="0" destOrd="0" presId="urn:microsoft.com/office/officeart/2005/8/layout/pList1"/>
    <dgm:cxn modelId="{534323A3-A0D6-4047-AFDB-ECA3B1A169A8}" srcId="{34CA00B9-126E-4690-8560-CF670273D966}" destId="{09AEFCEA-E402-4B6E-951C-4A556C3B52FD}" srcOrd="2" destOrd="0" parTransId="{756B297C-C9F6-4245-BF1C-1478F966E992}" sibTransId="{FEE72421-441A-42CE-9024-6F0B6480EAEF}"/>
    <dgm:cxn modelId="{AD074EA4-566B-43F3-B131-988C60955012}" type="presOf" srcId="{34CA00B9-126E-4690-8560-CF670273D966}" destId="{CEDF5898-D6ED-4CDB-989B-DE6CACA58C03}" srcOrd="0" destOrd="0" presId="urn:microsoft.com/office/officeart/2005/8/layout/pList1"/>
    <dgm:cxn modelId="{71F9D6BC-73D0-4C1C-B301-8E10145FBB29}" srcId="{34CA00B9-126E-4690-8560-CF670273D966}" destId="{8B60ED5B-AFE5-4C37-82CD-0BCB8CA3F362}" srcOrd="0" destOrd="0" parTransId="{F089D706-7177-4FEA-A82F-8C3293BC06FB}" sibTransId="{16C329BA-4C17-4EAD-9C6E-F6146D07D674}"/>
    <dgm:cxn modelId="{8515DED5-3995-4E99-8FA2-E619A64CEA37}" srcId="{34CA00B9-126E-4690-8560-CF670273D966}" destId="{50C2961D-F3A5-4FC4-B8FB-B5DF70FAEDDE}" srcOrd="1" destOrd="0" parTransId="{3C865686-689F-4E86-8465-1BBC92348361}" sibTransId="{498CB91A-1BD8-4B48-B7F6-A3E15C8B260E}"/>
    <dgm:cxn modelId="{B537CFFA-8280-48F2-87ED-BEA8FAF9A457}" type="presOf" srcId="{50C2961D-F3A5-4FC4-B8FB-B5DF70FAEDDE}" destId="{7644BD7E-0499-4CCA-95D2-C469143B6BBF}" srcOrd="0" destOrd="0" presId="urn:microsoft.com/office/officeart/2005/8/layout/pList1"/>
    <dgm:cxn modelId="{9C3DF110-96DA-48F8-A14C-5C82EA692698}" type="presParOf" srcId="{CEDF5898-D6ED-4CDB-989B-DE6CACA58C03}" destId="{357EB17F-04FE-4517-BFB4-4F1F386E80AC}" srcOrd="0" destOrd="0" presId="urn:microsoft.com/office/officeart/2005/8/layout/pList1"/>
    <dgm:cxn modelId="{F501C116-68CF-44B8-8FD5-53F0FC390EAA}" type="presParOf" srcId="{357EB17F-04FE-4517-BFB4-4F1F386E80AC}" destId="{EC01CADE-7FA1-455D-95D0-58737E59A167}" srcOrd="0" destOrd="0" presId="urn:microsoft.com/office/officeart/2005/8/layout/pList1"/>
    <dgm:cxn modelId="{2EFAF1DD-9367-480A-A016-6EE797E467A4}" type="presParOf" srcId="{357EB17F-04FE-4517-BFB4-4F1F386E80AC}" destId="{449F428D-F9AA-4BFA-A872-42ADD90DA1A1}" srcOrd="1" destOrd="0" presId="urn:microsoft.com/office/officeart/2005/8/layout/pList1"/>
    <dgm:cxn modelId="{118DFEB2-47FF-461A-9D11-C3FA14EF5B2A}" type="presParOf" srcId="{CEDF5898-D6ED-4CDB-989B-DE6CACA58C03}" destId="{35199090-C322-4B62-A9E1-5D546E1CE9E4}" srcOrd="1" destOrd="0" presId="urn:microsoft.com/office/officeart/2005/8/layout/pList1"/>
    <dgm:cxn modelId="{F056D690-5D03-45CE-A888-ED5985E5F47B}" type="presParOf" srcId="{CEDF5898-D6ED-4CDB-989B-DE6CACA58C03}" destId="{F69CBDD3-5247-4A05-8FE6-E4D964FD8170}" srcOrd="2" destOrd="0" presId="urn:microsoft.com/office/officeart/2005/8/layout/pList1"/>
    <dgm:cxn modelId="{0D68E315-0FC7-49F9-8C42-B30727E43F1D}" type="presParOf" srcId="{F69CBDD3-5247-4A05-8FE6-E4D964FD8170}" destId="{1CF198D4-D05C-4F43-80F0-435D99D2E8D7}" srcOrd="0" destOrd="0" presId="urn:microsoft.com/office/officeart/2005/8/layout/pList1"/>
    <dgm:cxn modelId="{DA9CE169-CBE8-4909-A204-173FBD448FE2}" type="presParOf" srcId="{F69CBDD3-5247-4A05-8FE6-E4D964FD8170}" destId="{7644BD7E-0499-4CCA-95D2-C469143B6BBF}" srcOrd="1" destOrd="0" presId="urn:microsoft.com/office/officeart/2005/8/layout/pList1"/>
    <dgm:cxn modelId="{9850C15C-F4FF-4798-BEA0-A083EE58A911}" type="presParOf" srcId="{CEDF5898-D6ED-4CDB-989B-DE6CACA58C03}" destId="{9F58BC2F-F772-4125-9FB3-3BEA352A6351}" srcOrd="3" destOrd="0" presId="urn:microsoft.com/office/officeart/2005/8/layout/pList1"/>
    <dgm:cxn modelId="{79347766-1D64-4595-81A0-5187E63A6FA9}" type="presParOf" srcId="{CEDF5898-D6ED-4CDB-989B-DE6CACA58C03}" destId="{800DE316-FBD4-4FA2-ADC8-FE9E4FFA0193}" srcOrd="4" destOrd="0" presId="urn:microsoft.com/office/officeart/2005/8/layout/pList1"/>
    <dgm:cxn modelId="{DAC53D1B-8252-4069-B34B-6C496AE8D84E}" type="presParOf" srcId="{800DE316-FBD4-4FA2-ADC8-FE9E4FFA0193}" destId="{BC57CE90-7AB1-429C-A498-732EB27BFBAA}" srcOrd="0" destOrd="0" presId="urn:microsoft.com/office/officeart/2005/8/layout/pList1"/>
    <dgm:cxn modelId="{61364799-E537-4C83-8772-8F0F26B11A3B}" type="presParOf" srcId="{800DE316-FBD4-4FA2-ADC8-FE9E4FFA0193}" destId="{1BDB0A46-6223-492D-AB1A-34BEDBD7C40A}" srcOrd="1" destOrd="0" presId="urn:microsoft.com/office/officeart/2005/8/layout/pList1"/>
    <dgm:cxn modelId="{1A1E223F-0773-405D-8FDA-2C06CFE7B01E}" type="presParOf" srcId="{CEDF5898-D6ED-4CDB-989B-DE6CACA58C03}" destId="{A847F7A1-919C-4619-95ED-27D72134F936}" srcOrd="5" destOrd="0" presId="urn:microsoft.com/office/officeart/2005/8/layout/pList1"/>
    <dgm:cxn modelId="{DCE1021F-58DA-4382-A43A-407F279A4054}" type="presParOf" srcId="{CEDF5898-D6ED-4CDB-989B-DE6CACA58C03}" destId="{6A0068AD-5AB3-4E1B-9003-CA7FAD84F57B}" srcOrd="6" destOrd="0" presId="urn:microsoft.com/office/officeart/2005/8/layout/pList1"/>
    <dgm:cxn modelId="{9FCA7010-C8FA-4F0C-8D10-29E15426CFE5}" type="presParOf" srcId="{6A0068AD-5AB3-4E1B-9003-CA7FAD84F57B}" destId="{53B19FF6-CC26-4774-9EFF-649CD60DF7E5}" srcOrd="0" destOrd="0" presId="urn:microsoft.com/office/officeart/2005/8/layout/pList1"/>
    <dgm:cxn modelId="{A15973C0-866E-4392-9454-D3BA1E8A168A}" type="presParOf" srcId="{6A0068AD-5AB3-4E1B-9003-CA7FAD84F57B}" destId="{178ED39A-0FA9-426C-A463-E6C715E8A27D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F86F23-F1BF-4DE5-B1D4-DF0B2B816DA4}">
      <dsp:nvSpPr>
        <dsp:cNvPr id="0" name=""/>
        <dsp:cNvSpPr/>
      </dsp:nvSpPr>
      <dsp:spPr>
        <a:xfrm>
          <a:off x="0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08216-412E-441D-94D9-09A97655215A}">
      <dsp:nvSpPr>
        <dsp:cNvPr id="0" name=""/>
        <dsp:cNvSpPr/>
      </dsp:nvSpPr>
      <dsp:spPr>
        <a:xfrm>
          <a:off x="300037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Ορισμός: είναι όλα τα μέσα που χρησιμοποιεί ο άνθρωπος  για την παραγωγή αγαθών και υπηρεσιών μέσα σε μια κοινωνία.</a:t>
          </a:r>
          <a:endParaRPr lang="en-US" sz="1800" kern="1200" dirty="0"/>
        </a:p>
      </dsp:txBody>
      <dsp:txXfrm>
        <a:off x="350259" y="1126082"/>
        <a:ext cx="2599893" cy="1614270"/>
      </dsp:txXfrm>
    </dsp:sp>
    <dsp:sp modelId="{142C5A51-9124-4FEA-A622-B3F62FB90539}">
      <dsp:nvSpPr>
        <dsp:cNvPr id="0" name=""/>
        <dsp:cNvSpPr/>
      </dsp:nvSpPr>
      <dsp:spPr>
        <a:xfrm>
          <a:off x="3300412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3D432-2B83-436D-8234-E0E3617997C8}">
      <dsp:nvSpPr>
        <dsp:cNvPr id="0" name=""/>
        <dsp:cNvSpPr/>
      </dsp:nvSpPr>
      <dsp:spPr>
        <a:xfrm>
          <a:off x="3600450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Η επιβίωση και ικανοποίηση των αναγκών των ατόμων μιας κοινωνίας  εξαρτώνται από τα αγαθά.</a:t>
          </a:r>
          <a:endParaRPr lang="en-US" sz="1800" kern="1200" dirty="0"/>
        </a:p>
      </dsp:txBody>
      <dsp:txXfrm>
        <a:off x="3650672" y="1126082"/>
        <a:ext cx="2599893" cy="1614270"/>
      </dsp:txXfrm>
    </dsp:sp>
    <dsp:sp modelId="{75DEB894-8573-44A9-89F0-A7E2FDB3AC89}">
      <dsp:nvSpPr>
        <dsp:cNvPr id="0" name=""/>
        <dsp:cNvSpPr/>
      </dsp:nvSpPr>
      <dsp:spPr>
        <a:xfrm>
          <a:off x="6600824" y="790825"/>
          <a:ext cx="2700337" cy="17147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9E42D1-332B-49F5-83EF-BA437519916C}">
      <dsp:nvSpPr>
        <dsp:cNvPr id="0" name=""/>
        <dsp:cNvSpPr/>
      </dsp:nvSpPr>
      <dsp:spPr>
        <a:xfrm>
          <a:off x="6900862" y="1075860"/>
          <a:ext cx="2700337" cy="171471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/>
            <a:t>Για να καλυφθούν όλες οι ανάγκες πρέπει να υπάρχει αφθονία  αγαθών.</a:t>
          </a:r>
          <a:endParaRPr lang="en-US" sz="1800" kern="1200"/>
        </a:p>
      </dsp:txBody>
      <dsp:txXfrm>
        <a:off x="6951084" y="1126082"/>
        <a:ext cx="2599893" cy="16142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1CADE-7FA1-455D-95D0-58737E59A167}">
      <dsp:nvSpPr>
        <dsp:cNvPr id="0" name=""/>
        <dsp:cNvSpPr/>
      </dsp:nvSpPr>
      <dsp:spPr>
        <a:xfrm>
          <a:off x="530310" y="171"/>
          <a:ext cx="1613088" cy="1111418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F428D-F9AA-4BFA-A872-42ADD90DA1A1}">
      <dsp:nvSpPr>
        <dsp:cNvPr id="0" name=""/>
        <dsp:cNvSpPr/>
      </dsp:nvSpPr>
      <dsp:spPr>
        <a:xfrm>
          <a:off x="530310" y="1111589"/>
          <a:ext cx="1613088" cy="5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Παραγωγή </a:t>
          </a:r>
        </a:p>
      </dsp:txBody>
      <dsp:txXfrm>
        <a:off x="530310" y="1111589"/>
        <a:ext cx="1613088" cy="598455"/>
      </dsp:txXfrm>
    </dsp:sp>
    <dsp:sp modelId="{1CF198D4-D05C-4F43-80F0-435D99D2E8D7}">
      <dsp:nvSpPr>
        <dsp:cNvPr id="0" name=""/>
        <dsp:cNvSpPr/>
      </dsp:nvSpPr>
      <dsp:spPr>
        <a:xfrm>
          <a:off x="2304775" y="171"/>
          <a:ext cx="1613088" cy="1111418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44BD7E-0499-4CCA-95D2-C469143B6BBF}">
      <dsp:nvSpPr>
        <dsp:cNvPr id="0" name=""/>
        <dsp:cNvSpPr/>
      </dsp:nvSpPr>
      <dsp:spPr>
        <a:xfrm>
          <a:off x="2304775" y="1111589"/>
          <a:ext cx="1613088" cy="5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Οικιακή παραγωγή </a:t>
          </a:r>
        </a:p>
      </dsp:txBody>
      <dsp:txXfrm>
        <a:off x="2304775" y="1111589"/>
        <a:ext cx="1613088" cy="598455"/>
      </dsp:txXfrm>
    </dsp:sp>
    <dsp:sp modelId="{BC57CE90-7AB1-429C-A498-732EB27BFBAA}">
      <dsp:nvSpPr>
        <dsp:cNvPr id="0" name=""/>
        <dsp:cNvSpPr/>
      </dsp:nvSpPr>
      <dsp:spPr>
        <a:xfrm>
          <a:off x="34825" y="1871354"/>
          <a:ext cx="1613088" cy="1111418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9000" r="-9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DB0A46-6223-492D-AB1A-34BEDBD7C40A}">
      <dsp:nvSpPr>
        <dsp:cNvPr id="0" name=""/>
        <dsp:cNvSpPr/>
      </dsp:nvSpPr>
      <dsp:spPr>
        <a:xfrm>
          <a:off x="34825" y="2982772"/>
          <a:ext cx="1613088" cy="5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Παραγωγή</a:t>
          </a:r>
        </a:p>
      </dsp:txBody>
      <dsp:txXfrm>
        <a:off x="34825" y="2982772"/>
        <a:ext cx="1613088" cy="598455"/>
      </dsp:txXfrm>
    </dsp:sp>
    <dsp:sp modelId="{53B19FF6-CC26-4774-9EFF-649CD60DF7E5}">
      <dsp:nvSpPr>
        <dsp:cNvPr id="0" name=""/>
        <dsp:cNvSpPr/>
      </dsp:nvSpPr>
      <dsp:spPr>
        <a:xfrm>
          <a:off x="1843730" y="1844591"/>
          <a:ext cx="2604057" cy="1111418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6000" b="-26000"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ED39A-0FA9-426C-A463-E6C715E8A27D}">
      <dsp:nvSpPr>
        <dsp:cNvPr id="0" name=""/>
        <dsp:cNvSpPr/>
      </dsp:nvSpPr>
      <dsp:spPr>
        <a:xfrm>
          <a:off x="2304775" y="2982772"/>
          <a:ext cx="1613088" cy="5984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800" kern="1200" dirty="0"/>
            <a:t>Οικιακή παραγωγή</a:t>
          </a:r>
        </a:p>
      </dsp:txBody>
      <dsp:txXfrm>
        <a:off x="2304775" y="2982772"/>
        <a:ext cx="1613088" cy="598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eobrava.geoactivegroup.com/2020/01/buyer-enablement-digital-transformation.htm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perierga.gr/2018/09/omorfi-syllogi-fotografion-me-thema-ta-dentra/" TargetMode="Externa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83BC825-59F0-85C7-22A2-9ABF49586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385" y="1852608"/>
            <a:ext cx="8361229" cy="2098226"/>
          </a:xfrm>
        </p:spPr>
        <p:txBody>
          <a:bodyPr/>
          <a:lstStyle/>
          <a:p>
            <a:r>
              <a:rPr lang="el-GR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3C07571-6471-5FF6-AB11-096F39A41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sz="4000" dirty="0">
                <a:latin typeface="Arial" panose="020B0604020202020204" pitchFamily="34" charset="0"/>
                <a:cs typeface="Arial" panose="020B0604020202020204" pitchFamily="34" charset="0"/>
              </a:rPr>
              <a:t>Οικονομικοί πόροι </a:t>
            </a:r>
          </a:p>
        </p:txBody>
      </p:sp>
      <p:pic>
        <p:nvPicPr>
          <p:cNvPr id="5" name="Εικόνα 4" descr="Εικόνα που περιέχει άτομο, παιχνίδι, χέρια που κρατούν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2B2C5A10-82C7-2330-5EAA-5B7F3047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333625" y="1452563"/>
            <a:ext cx="7406723" cy="21420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E2F5BCC-E4E9-4A6A-B213-91D61EA22CEB}"/>
              </a:ext>
            </a:extLst>
          </p:cNvPr>
          <p:cNvSpPr txBox="1"/>
          <p:nvPr/>
        </p:nvSpPr>
        <p:spPr>
          <a:xfrm>
            <a:off x="2333625" y="5405437"/>
            <a:ext cx="7524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900">
                <a:hlinkClick r:id="rId3" tooltip="https://geobrava.geoactivegroup.com/2020/01/buyer-enablement-digital-transformation.html"/>
              </a:rPr>
              <a:t>Αυτή η φωτογραφία</a:t>
            </a:r>
            <a:r>
              <a:rPr lang="el-GR" sz="900"/>
              <a:t> από Άγνωστος συντάκτης με άδεια χρήσης </a:t>
            </a:r>
            <a:r>
              <a:rPr lang="el-GR" sz="900">
                <a:hlinkClick r:id="rId4" tooltip="https://creativecommons.org/licenses/by-sa/3.0/"/>
              </a:rPr>
              <a:t>CC BY-SA</a:t>
            </a:r>
            <a:endParaRPr lang="el-GR" sz="900"/>
          </a:p>
        </p:txBody>
      </p:sp>
    </p:spTree>
    <p:extLst>
      <p:ext uri="{BB962C8B-B14F-4D97-AF65-F5344CB8AC3E}">
        <p14:creationId xmlns:p14="http://schemas.microsoft.com/office/powerpoint/2010/main" val="1469301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929154-8713-0586-82EA-E398BB2A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73274"/>
            <a:ext cx="9601200" cy="1485900"/>
          </a:xfrm>
        </p:spPr>
        <p:txBody>
          <a:bodyPr>
            <a:normAutofit/>
          </a:bodyPr>
          <a:lstStyle/>
          <a:p>
            <a:r>
              <a:rPr lang="el-GR" sz="4000" dirty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Οικονομικοί πόροι και συντελεστές    παραγωγής</a:t>
            </a:r>
          </a:p>
        </p:txBody>
      </p:sp>
      <p:graphicFrame>
        <p:nvGraphicFramePr>
          <p:cNvPr id="5" name="Θέση περιεχομένου 2">
            <a:extLst>
              <a:ext uri="{FF2B5EF4-FFF2-40B4-BE49-F238E27FC236}">
                <a16:creationId xmlns:a16="http://schemas.microsoft.com/office/drawing/2014/main" id="{013DF62E-CB9A-961F-C4F0-DEE403518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85292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513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E880B70-9045-4B1E-A61A-E849BE8C83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BE05EBB-9219-9EA9-C5B7-61D54F7758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288" y="643467"/>
            <a:ext cx="5793475" cy="14859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  </a:t>
            </a:r>
            <a:r>
              <a:rPr lang="el-GR" dirty="0"/>
              <a:t>  </a:t>
            </a:r>
            <a:r>
              <a:rPr lang="en-US" dirty="0"/>
              <a:t> </a:t>
            </a:r>
            <a:r>
              <a:rPr lang="en-US" sz="4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Οικονομικοί </a:t>
            </a:r>
            <a:r>
              <a:rPr lang="el-GR" sz="4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πόροι </a:t>
            </a:r>
            <a:endParaRPr lang="en-US" sz="4000" dirty="0">
              <a:solidFill>
                <a:schemeClr val="accent5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9DAE9C7-57A8-CC12-96A7-27DCE216C5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84743" y="2286000"/>
            <a:ext cx="5793475" cy="3581400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Οι συντελεστές </a:t>
            </a:r>
            <a:r>
              <a:rPr lang="el-GR" dirty="0"/>
              <a:t>παραγωγής</a:t>
            </a:r>
            <a:r>
              <a:rPr lang="en-US" dirty="0"/>
              <a:t> </a:t>
            </a:r>
            <a:r>
              <a:rPr lang="el-GR" dirty="0"/>
              <a:t> </a:t>
            </a:r>
            <a:r>
              <a:rPr lang="el-GR" dirty="0">
                <a:solidFill>
                  <a:srgbClr val="FF0000"/>
                </a:solidFill>
              </a:rPr>
              <a:t>(Σ.Π) </a:t>
            </a:r>
            <a:r>
              <a:rPr lang="el-GR" dirty="0"/>
              <a:t>χωρίζονται </a:t>
            </a:r>
            <a:r>
              <a:rPr lang="en-US" dirty="0"/>
              <a:t> σε υποκατηγορίες: 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Έδαφος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/>
              <a:t>Η γεωργική έκταση, τα δάση, οι λίμνες, το υπέδαφος.</a:t>
            </a:r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Εργασία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l-GR" dirty="0"/>
              <a:t>Η σωματική </a:t>
            </a:r>
            <a:r>
              <a:rPr lang="en-US" dirty="0"/>
              <a:t>και πνευματική προσπάθεια για την παραγωγή αγαθών.</a:t>
            </a:r>
            <a:endParaRPr lang="el-GR" dirty="0"/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Κεφάλαιο :  </a:t>
            </a:r>
            <a:r>
              <a:rPr lang="el-GR" dirty="0"/>
              <a:t>Όλα τα παραγωγικά μέσα (μηχανήματα, εργαλεία) που χρησιμοποιούνται στην παραγωγική διαδικασία.</a:t>
            </a:r>
            <a:endParaRPr lang="en-US" dirty="0"/>
          </a:p>
          <a:p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Επιχειρηματικότητα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en-US" dirty="0"/>
              <a:t>αποτελεσματικός συνδυασμός των  τριών παραπάνω συντελεστών με σκοπό το Κέρδος!!!!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F67511CB-962E-17D3-0BE7-610251DD60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49579" y="643467"/>
            <a:ext cx="2705100" cy="27051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8" name="Εικόνα 7" descr="Εικόνα που περιέχει χορτάρι, εξωτερικός χώρος/ύπαιθρος, φυτό, δέντρο&#10;&#10;Περιγραφή που δημιουργήθηκε αυτόματα">
            <a:extLst>
              <a:ext uri="{FF2B5EF4-FFF2-40B4-BE49-F238E27FC236}">
                <a16:creationId xmlns:a16="http://schemas.microsoft.com/office/drawing/2014/main" id="{AB22398E-D735-9F89-DAB9-A665FA8FA5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190041" y="3007605"/>
            <a:ext cx="3719193" cy="3206929"/>
          </a:xfrm>
          <a:prstGeom prst="rect">
            <a:avLst/>
          </a:prstGeom>
          <a:ln>
            <a:noFill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957C1E-75B4-3A8A-25CC-938235E536D6}"/>
              </a:ext>
            </a:extLst>
          </p:cNvPr>
          <p:cNvSpPr txBox="1"/>
          <p:nvPr/>
        </p:nvSpPr>
        <p:spPr>
          <a:xfrm>
            <a:off x="8702845" y="6014479"/>
            <a:ext cx="291137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l-GR" sz="700">
                <a:solidFill>
                  <a:srgbClr val="FFFFFF"/>
                </a:solidFill>
                <a:hlinkClick r:id="rId5" tooltip="https://perierga.gr/2018/09/omorfi-syllogi-fotografion-me-thema-ta-dentra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Αυτή η φωτογραφία</a:t>
            </a:r>
            <a:r>
              <a:rPr lang="el-GR" sz="700">
                <a:solidFill>
                  <a:srgbClr val="FFFFFF"/>
                </a:solidFill>
              </a:rPr>
              <a:t> από Άγνωστος συντάκτης με άδεια χρήσης </a:t>
            </a:r>
            <a:r>
              <a:rPr lang="el-GR" sz="700">
                <a:solidFill>
                  <a:srgbClr val="FFFFFF"/>
                </a:solidFill>
                <a:hlinkClick r:id="rId6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l-GR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096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6E1993D-8935-E50E-46E4-7D09157762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</a:t>
            </a:r>
            <a:r>
              <a:rPr lang="el-GR" sz="4000" dirty="0">
                <a:solidFill>
                  <a:schemeClr val="accent5">
                    <a:lumMod val="75000"/>
                  </a:schemeClr>
                </a:solidFill>
                <a:cs typeface="Arial" panose="020B0604020202020204" pitchFamily="34" charset="0"/>
              </a:rPr>
              <a:t>Οικονομικοί πόροι </a:t>
            </a:r>
          </a:p>
        </p:txBody>
      </p:sp>
      <p:graphicFrame>
        <p:nvGraphicFramePr>
          <p:cNvPr id="7" name="Θέση περιεχομένου 6">
            <a:extLst>
              <a:ext uri="{FF2B5EF4-FFF2-40B4-BE49-F238E27FC236}">
                <a16:creationId xmlns:a16="http://schemas.microsoft.com/office/drawing/2014/main" id="{BE026A2E-20F2-33A8-DBAA-32993214E83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3465274"/>
              </p:ext>
            </p:extLst>
          </p:nvPr>
        </p:nvGraphicFramePr>
        <p:xfrm>
          <a:off x="886858" y="2286000"/>
          <a:ext cx="4448175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A7965B0-DBD5-9B25-C128-BC1AE0B4655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lvl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Παραδείγματα οικιακής  παραγωγής</a:t>
            </a:r>
            <a:r>
              <a:rPr lang="el-GR" dirty="0"/>
              <a:t>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Το καθάρισμα του σπιτιού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Η συντήρηση του σπιτιού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/>
              <a:t>Η προετοιμασία του φαγητού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5">
                    <a:lumMod val="75000"/>
                  </a:schemeClr>
                </a:solidFill>
              </a:rPr>
              <a:t>Παραδείγματα παραγωγικής διαδικασίας: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 αγρότης που καλλιεργεί τη γη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Η παραγωγή ψωμιού στον φούρνο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Ένα εργοστάσιο παραγωγής αυτοκίνητων 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27186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0E807223-DF88-4D6D-970E-08919E5E0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C46CD03-D076-40A3-9AA4-2B7BB288B1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58" y="0"/>
            <a:ext cx="12192000" cy="6858000"/>
          </a:xfrm>
          <a:prstGeom prst="rect">
            <a:avLst/>
          </a:prstGeom>
          <a:gradFill flip="none" rotWithShape="1">
            <a:gsLst>
              <a:gs pos="30000">
                <a:schemeClr val="bg2">
                  <a:alpha val="75000"/>
                </a:schemeClr>
              </a:gs>
              <a:gs pos="100000">
                <a:schemeClr val="bg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Θέση εικόνας 5" descr="Εικόνα που περιέχει clipart, εικονογράφηση, καρτούν, σχεδίαση&#10;&#10;Περιγραφή που δημιουργήθηκε αυτόματα">
            <a:extLst>
              <a:ext uri="{FF2B5EF4-FFF2-40B4-BE49-F238E27FC236}">
                <a16:creationId xmlns:a16="http://schemas.microsoft.com/office/drawing/2014/main" id="{F37D3E65-7ABE-C761-057F-447BD5118DA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613" r="1" b="1"/>
          <a:stretch/>
        </p:blipFill>
        <p:spPr>
          <a:xfrm>
            <a:off x="55084" y="-376"/>
            <a:ext cx="12188652" cy="6857990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08C6BBEF-6AEE-6912-1C5F-3F9F5BA32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953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89000"/>
              </a:lnSpc>
            </a:pPr>
            <a:r>
              <a:rPr lang="en-US" sz="4400" dirty="0"/>
              <a:t>Πώς </a:t>
            </a:r>
            <a:r>
              <a:rPr lang="el-GR" sz="4400" dirty="0"/>
              <a:t>μπορούν </a:t>
            </a:r>
            <a:r>
              <a:rPr lang="en-US" sz="4400" dirty="0"/>
              <a:t> να </a:t>
            </a:r>
            <a:r>
              <a:rPr lang="el-GR" sz="4400" dirty="0"/>
              <a:t>εκπληρωθούν </a:t>
            </a:r>
            <a:r>
              <a:rPr lang="en-US" sz="4400" dirty="0"/>
              <a:t> οι επιθυμίες των ανθρώπων;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8D28697-83F7-4C09-A9B2-6CAA588556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8EE16F0-AD7E-00F1-85FB-2C95EEC191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2171700"/>
            <a:ext cx="2757488" cy="369570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r>
              <a:rPr lang="en-US" b="1" i="1" u="sng" dirty="0"/>
              <a:t>Θέτοντας </a:t>
            </a:r>
            <a:r>
              <a:rPr lang="el-GR" b="1" i="1" u="sng" dirty="0"/>
              <a:t>ερωτήματα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dirty="0"/>
              <a:t>Ποια προϊόντα </a:t>
            </a:r>
            <a:r>
              <a:rPr lang="en-US" dirty="0"/>
              <a:t>και ποιες υπηρεσίες θα παράγω;   </a:t>
            </a:r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dirty="0"/>
              <a:t>Σε</a:t>
            </a:r>
            <a:r>
              <a:rPr lang="en-US" dirty="0"/>
              <a:t> </a:t>
            </a:r>
            <a:r>
              <a:rPr lang="el-GR" dirty="0"/>
              <a:t>ποιες ποσότητες;</a:t>
            </a:r>
            <a:endParaRPr lang="en-US" dirty="0"/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l-GR" dirty="0"/>
              <a:t>Με ποιο τρόπο</a:t>
            </a:r>
            <a:r>
              <a:rPr lang="en-US" dirty="0"/>
              <a:t> θα παραχθούν;</a:t>
            </a:r>
          </a:p>
          <a:p>
            <a:pPr marL="285750" indent="-285750">
              <a:lnSpc>
                <a:spcPct val="94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dirty="0"/>
              <a:t>Πώς θα </a:t>
            </a:r>
            <a:r>
              <a:rPr lang="el-GR" dirty="0"/>
              <a:t>μοιραστούν </a:t>
            </a:r>
            <a:r>
              <a:rPr lang="en-US" dirty="0"/>
              <a:t> </a:t>
            </a:r>
            <a:r>
              <a:rPr lang="el-GR" dirty="0"/>
              <a:t>στα μέλη της </a:t>
            </a:r>
            <a:r>
              <a:rPr lang="en-US" dirty="0"/>
              <a:t> κοινωνίας;</a:t>
            </a:r>
          </a:p>
          <a:p>
            <a:pPr>
              <a:lnSpc>
                <a:spcPct val="94000"/>
              </a:lnSpc>
              <a:spcAft>
                <a:spcPts val="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91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2793B903-AB42-42A0-AE97-93D366679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l-GR"/>
          </a:p>
        </p:txBody>
      </p:sp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569C0A6F-5006-A685-8B48-2D9BCCEE4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9000"/>
              </a:lnSpc>
            </a:pPr>
            <a:r>
              <a:rPr lang="en-US" sz="2200"/>
              <a:t>Το πρόβλημα των περιορισμένων οικονομικών πόρων</a:t>
            </a:r>
          </a:p>
        </p:txBody>
      </p:sp>
      <p:pic>
        <p:nvPicPr>
          <p:cNvPr id="6" name="Θέση εικόνας 5" descr="Εικόνα που περιέχει ζωγραφιά, σκίτσο/σχέδιο, τέχνη με γραμμές, παιδική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C3059F41-9D94-2C2A-DD8C-08C85C29CA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556" r="9555" b="-1"/>
          <a:stretch/>
        </p:blipFill>
        <p:spPr>
          <a:xfrm>
            <a:off x="634275" y="640081"/>
            <a:ext cx="6900380" cy="4729668"/>
          </a:xfrm>
          <a:prstGeom prst="rect">
            <a:avLst/>
          </a:prstGeo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F839FAE-49DA-1705-323E-E6E0EEE481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71423" y="2286000"/>
            <a:ext cx="3053039" cy="3931920"/>
          </a:xfrm>
        </p:spPr>
        <p:txBody>
          <a:bodyPr vert="horz" lIns="91440" tIns="45720" rIns="91440" bIns="45720" rtlCol="0">
            <a:normAutofit/>
          </a:bodyPr>
          <a:lstStyle/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/>
              <a:t>Η </a:t>
            </a:r>
            <a:r>
              <a:rPr lang="el-GR" dirty="0"/>
              <a:t>κατανομή  πρέπει </a:t>
            </a:r>
            <a:r>
              <a:rPr lang="en-US" dirty="0"/>
              <a:t>να είναι δίκαιη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n-US" dirty="0"/>
              <a:t>Η </a:t>
            </a:r>
            <a:r>
              <a:rPr lang="el-GR" dirty="0"/>
              <a:t>κατανομή  πρέπει </a:t>
            </a:r>
            <a:r>
              <a:rPr lang="en-US" dirty="0"/>
              <a:t> να είναι αποτελεσματική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  <a:buFont typeface="Franklin Gothic Book" panose="020B0503020102020204" pitchFamily="34" charset="0"/>
              <a:buChar char="•"/>
            </a:pPr>
            <a:r>
              <a:rPr lang="el-GR"/>
              <a:t>Έτσι  ώστε </a:t>
            </a:r>
            <a:r>
              <a:rPr lang="en-US" dirty="0"/>
              <a:t>να ικανοποιούνται όσες περισσότερες ανάγκες</a:t>
            </a:r>
          </a:p>
          <a:p>
            <a:pPr marL="384048" indent="-384048">
              <a:lnSpc>
                <a:spcPct val="94000"/>
              </a:lnSpc>
              <a:spcAft>
                <a:spcPts val="200"/>
              </a:spcAft>
            </a:pPr>
            <a:endParaRPr lang="en-US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54053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Περικοπή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Περικοπή</Template>
  <TotalTime>91</TotalTime>
  <Words>256</Words>
  <Application>Microsoft Office PowerPoint</Application>
  <PresentationFormat>Ευρεία οθόνη</PresentationFormat>
  <Paragraphs>37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Franklin Gothic Book</vt:lpstr>
      <vt:lpstr>Wingdings</vt:lpstr>
      <vt:lpstr>Περικοπή</vt:lpstr>
      <vt:lpstr> </vt:lpstr>
      <vt:lpstr>Οικονομικοί πόροι και συντελεστές    παραγωγής</vt:lpstr>
      <vt:lpstr>     Οικονομικοί πόροι </vt:lpstr>
      <vt:lpstr>               Οικονομικοί πόροι </vt:lpstr>
      <vt:lpstr>Πώς μπορούν  να εκπληρωθούν  οι επιθυμίες των ανθρώπων;</vt:lpstr>
      <vt:lpstr>Το πρόβλημα των περιορισμένων οικονομικών πόρων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ΜΑΡΘΑ ΞΑΝΘΟΠΟΥΛΟΥ</dc:creator>
  <cp:lastModifiedBy>ΜΑΡΘΑ ΞΑΝΘΟΠΟΥΛΟΥ</cp:lastModifiedBy>
  <cp:revision>1</cp:revision>
  <dcterms:created xsi:type="dcterms:W3CDTF">2024-11-24T16:05:11Z</dcterms:created>
  <dcterms:modified xsi:type="dcterms:W3CDTF">2024-11-24T19:00:59Z</dcterms:modified>
</cp:coreProperties>
</file>