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5" r:id="rId17"/>
    <p:sldId id="276" r:id="rId18"/>
    <p:sldId id="277" r:id="rId19"/>
    <p:sldId id="271" r:id="rId20"/>
    <p:sldId id="272" r:id="rId21"/>
    <p:sldId id="273" r:id="rId22"/>
    <p:sldId id="274" r:id="rId23"/>
  </p:sldIdLst>
  <p:sldSz cx="9144000" cy="6858000" type="screen4x3"/>
  <p:notesSz cx="6858000" cy="9945688"/>
  <p:defaultTextStyle>
    <a:defPPr>
      <a:defRPr lang="el-GR"/>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autoAdjust="0"/>
    <p:restoredTop sz="94602" autoAdjust="0"/>
  </p:normalViewPr>
  <p:slideViewPr>
    <p:cSldViewPr>
      <p:cViewPr>
        <p:scale>
          <a:sx n="72" d="100"/>
          <a:sy n="72" d="100"/>
        </p:scale>
        <p:origin x="-2748" y="-932"/>
      </p:cViewPr>
      <p:guideLst>
        <p:guide orient="horz" pos="2160"/>
        <p:guide pos="2880"/>
      </p:guideLst>
    </p:cSldViewPr>
  </p:slideViewPr>
  <p:outlineViewPr>
    <p:cViewPr>
      <p:scale>
        <a:sx n="33" d="100"/>
        <a:sy n="33" d="100"/>
      </p:scale>
      <p:origin x="52"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l-GR"/>
          </a:p>
        </p:txBody>
      </p:sp>
      <p:sp>
        <p:nvSpPr>
          <p:cNvPr id="38915"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l-GR"/>
          </a:p>
        </p:txBody>
      </p:sp>
      <p:sp>
        <p:nvSpPr>
          <p:cNvPr id="31748"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8918"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l-GR"/>
          </a:p>
        </p:txBody>
      </p:sp>
      <p:sp>
        <p:nvSpPr>
          <p:cNvPr id="38919"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F9DB15-1FD1-47B6-93E3-F858AC213276}" type="slidenum">
              <a:rPr lang="el-GR"/>
              <a:pPr>
                <a:defRPr/>
              </a:pPr>
              <a:t>‹#›</a:t>
            </a:fld>
            <a:endParaRPr lang="el-GR"/>
          </a:p>
        </p:txBody>
      </p:sp>
    </p:spTree>
    <p:extLst>
      <p:ext uri="{BB962C8B-B14F-4D97-AF65-F5344CB8AC3E}">
        <p14:creationId xmlns:p14="http://schemas.microsoft.com/office/powerpoint/2010/main" val="1229493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0 - Ορθογώνιο τρίγωνο"/>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15 - Ομάδα"/>
          <p:cNvGrpSpPr>
            <a:grpSpLocks/>
          </p:cNvGrpSpPr>
          <p:nvPr/>
        </p:nvGrpSpPr>
        <p:grpSpPr bwMode="auto">
          <a:xfrm>
            <a:off x="-3175" y="4953000"/>
            <a:ext cx="9147175" cy="1911350"/>
            <a:chOff x="-3765" y="4832896"/>
            <a:chExt cx="9147765" cy="2032192"/>
          </a:xfrm>
        </p:grpSpPr>
        <p:sp>
          <p:nvSpPr>
            <p:cNvPr id="6" name="16 - Ελεύθερη σχεδίαση"/>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18 - Ελεύθερη σχεδίαση"/>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19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20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 Τίτλος"/>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l-GR" smtClean="0"/>
              <a:t>Kλικ για επεξεργασία του τίτλου</a:t>
            </a:r>
            <a:endParaRPr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11" name="29 - Θέση ημερομηνίας"/>
          <p:cNvSpPr>
            <a:spLocks noGrp="1"/>
          </p:cNvSpPr>
          <p:nvPr>
            <p:ph type="dt" sz="half" idx="10"/>
          </p:nvPr>
        </p:nvSpPr>
        <p:spPr/>
        <p:txBody>
          <a:bodyPr/>
          <a:lstStyle>
            <a:lvl1pPr>
              <a:defRPr smtClean="0">
                <a:solidFill>
                  <a:srgbClr val="FFFFFF"/>
                </a:solidFill>
              </a:defRPr>
            </a:lvl1pPr>
            <a:extLst/>
          </a:lstStyle>
          <a:p>
            <a:pPr>
              <a:defRPr/>
            </a:pPr>
            <a:r>
              <a:rPr lang="el-GR"/>
              <a:t>ΤΕΧΝΟΛΟΓΙΑ </a:t>
            </a:r>
          </a:p>
        </p:txBody>
      </p:sp>
      <p:sp>
        <p:nvSpPr>
          <p:cNvPr id="12" name="18 - Θέση υποσέλιδου"/>
          <p:cNvSpPr>
            <a:spLocks noGrp="1"/>
          </p:cNvSpPr>
          <p:nvPr>
            <p:ph type="ftr" sz="quarter" idx="11"/>
          </p:nvPr>
        </p:nvSpPr>
        <p:spPr/>
        <p:txBody>
          <a:bodyPr/>
          <a:lstStyle>
            <a:lvl1pPr>
              <a:defRPr smtClean="0">
                <a:solidFill>
                  <a:schemeClr val="accent1">
                    <a:tint val="20000"/>
                  </a:schemeClr>
                </a:solidFill>
              </a:defRPr>
            </a:lvl1pPr>
            <a:extLst/>
          </a:lstStyle>
          <a:p>
            <a:pPr>
              <a:defRPr/>
            </a:pPr>
            <a:r>
              <a:rPr lang="el-GR"/>
              <a:t>ΑΝΝΑ ΠΑΣΧΑΛΙΔΟΥ</a:t>
            </a:r>
          </a:p>
        </p:txBody>
      </p:sp>
      <p:sp>
        <p:nvSpPr>
          <p:cNvPr id="13" name="26 - Θέση αριθμού διαφάνειας"/>
          <p:cNvSpPr>
            <a:spLocks noGrp="1"/>
          </p:cNvSpPr>
          <p:nvPr>
            <p:ph type="sldNum" sz="quarter" idx="12"/>
          </p:nvPr>
        </p:nvSpPr>
        <p:spPr/>
        <p:txBody>
          <a:bodyPr/>
          <a:lstStyle>
            <a:lvl1pPr>
              <a:defRPr smtClean="0">
                <a:solidFill>
                  <a:srgbClr val="FFFFFF"/>
                </a:solidFill>
              </a:defRPr>
            </a:lvl1pPr>
            <a:extLst/>
          </a:lstStyle>
          <a:p>
            <a:pPr>
              <a:defRPr/>
            </a:pPr>
            <a:fld id="{1E0159B7-F024-4568-AE85-21C87A5C5D45}" type="slidenum">
              <a:rPr lang="el-GR"/>
              <a:pPr>
                <a:defRPr/>
              </a:pPr>
              <a:t>‹#›</a:t>
            </a:fld>
            <a:endParaRPr lang="el-GR"/>
          </a:p>
        </p:txBody>
      </p:sp>
    </p:spTree>
    <p:extLst>
      <p:ext uri="{BB962C8B-B14F-4D97-AF65-F5344CB8AC3E}">
        <p14:creationId xmlns:p14="http://schemas.microsoft.com/office/powerpoint/2010/main" val="4249819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ECF3D6FD-93E1-4859-9928-9572554060AF}" type="slidenum">
              <a:rPr lang="el-GR"/>
              <a:pPr>
                <a:defRPr/>
              </a:pPr>
              <a:t>‹#›</a:t>
            </a:fld>
            <a:endParaRPr lang="el-GR"/>
          </a:p>
        </p:txBody>
      </p:sp>
    </p:spTree>
    <p:extLst>
      <p:ext uri="{BB962C8B-B14F-4D97-AF65-F5344CB8AC3E}">
        <p14:creationId xmlns:p14="http://schemas.microsoft.com/office/powerpoint/2010/main" val="4515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A6F9CE0E-A2AD-4DB0-8D61-AF3FD31B5063}" type="slidenum">
              <a:rPr lang="el-GR"/>
              <a:pPr>
                <a:defRPr/>
              </a:pPr>
              <a:t>‹#›</a:t>
            </a:fld>
            <a:endParaRPr lang="el-GR"/>
          </a:p>
        </p:txBody>
      </p:sp>
    </p:spTree>
    <p:extLst>
      <p:ext uri="{BB962C8B-B14F-4D97-AF65-F5344CB8AC3E}">
        <p14:creationId xmlns:p14="http://schemas.microsoft.com/office/powerpoint/2010/main" val="302611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Τίτλος"/>
          <p:cNvSpPr>
            <a:spLocks noGrp="1"/>
          </p:cNvSpPr>
          <p:nvPr>
            <p:ph type="title"/>
          </p:nvPr>
        </p:nvSpPr>
        <p:spPr/>
        <p:txBody>
          <a:bodyPr rtlCol="0"/>
          <a:lstStyle>
            <a:extLst/>
          </a:lstStyle>
          <a:p>
            <a:r>
              <a:rPr lang="el-GR" smtClean="0"/>
              <a:t>Kλικ για επεξεργασία του τίτλου</a:t>
            </a:r>
            <a:endParaRPr lang="en-US"/>
          </a:p>
        </p:txBody>
      </p:sp>
      <p:sp>
        <p:nvSpPr>
          <p:cNvPr id="4"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5"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6" name="17 - Θέση αριθμού διαφάνειας"/>
          <p:cNvSpPr>
            <a:spLocks noGrp="1"/>
          </p:cNvSpPr>
          <p:nvPr>
            <p:ph type="sldNum" sz="quarter" idx="12"/>
          </p:nvPr>
        </p:nvSpPr>
        <p:spPr/>
        <p:txBody>
          <a:bodyPr/>
          <a:lstStyle>
            <a:lvl1pPr>
              <a:defRPr/>
            </a:lvl1pPr>
          </a:lstStyle>
          <a:p>
            <a:pPr>
              <a:defRPr/>
            </a:pPr>
            <a:fld id="{8726C3C3-83E4-4256-BF3C-C2BC8A0F6F56}" type="slidenum">
              <a:rPr lang="el-GR"/>
              <a:pPr>
                <a:defRPr/>
              </a:pPr>
              <a:t>‹#›</a:t>
            </a:fld>
            <a:endParaRPr lang="el-GR"/>
          </a:p>
        </p:txBody>
      </p:sp>
    </p:spTree>
    <p:extLst>
      <p:ext uri="{BB962C8B-B14F-4D97-AF65-F5344CB8AC3E}">
        <p14:creationId xmlns:p14="http://schemas.microsoft.com/office/powerpoint/2010/main" val="1958630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4" name="10 - Διάσημα"/>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15 - Διάσημα"/>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1 - Τίτλος"/>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6" name="3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7" name="4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8" name="5 - Θέση αριθμού διαφάνειας"/>
          <p:cNvSpPr>
            <a:spLocks noGrp="1"/>
          </p:cNvSpPr>
          <p:nvPr>
            <p:ph type="sldNum" sz="quarter" idx="12"/>
          </p:nvPr>
        </p:nvSpPr>
        <p:spPr/>
        <p:txBody>
          <a:bodyPr/>
          <a:lstStyle>
            <a:lvl1pPr>
              <a:defRPr/>
            </a:lvl1pPr>
            <a:extLst/>
          </a:lstStyle>
          <a:p>
            <a:pPr>
              <a:defRPr/>
            </a:pPr>
            <a:fld id="{95A60A13-19D7-4C81-BB5E-D6A702B60619}" type="slidenum">
              <a:rPr lang="el-GR"/>
              <a:pPr>
                <a:defRPr/>
              </a:pPr>
              <a:t>‹#›</a:t>
            </a:fld>
            <a:endParaRPr lang="el-GR"/>
          </a:p>
        </p:txBody>
      </p:sp>
    </p:spTree>
    <p:extLst>
      <p:ext uri="{BB962C8B-B14F-4D97-AF65-F5344CB8AC3E}">
        <p14:creationId xmlns:p14="http://schemas.microsoft.com/office/powerpoint/2010/main" val="10750548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8" name="7 - Τίτλος"/>
          <p:cNvSpPr>
            <a:spLocks noGrp="1"/>
          </p:cNvSpPr>
          <p:nvPr>
            <p:ph type="title"/>
          </p:nvPr>
        </p:nvSpPr>
        <p:spPr/>
        <p:txBody>
          <a:bodyPr rtlCol="0"/>
          <a:lstStyle>
            <a:extLst/>
          </a:lstStyle>
          <a:p>
            <a:r>
              <a:rPr lang="el-GR" smtClean="0"/>
              <a:t>Kλικ για επεξεργασία του τίτλου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6" name="5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1D04C5F9-8A41-4818-8C65-5CA01F9E7764}" type="slidenum">
              <a:rPr lang="el-GR"/>
              <a:pPr>
                <a:defRPr/>
              </a:pPr>
              <a:t>‹#›</a:t>
            </a:fld>
            <a:endParaRPr lang="el-GR"/>
          </a:p>
        </p:txBody>
      </p:sp>
    </p:spTree>
    <p:extLst>
      <p:ext uri="{BB962C8B-B14F-4D97-AF65-F5344CB8AC3E}">
        <p14:creationId xmlns:p14="http://schemas.microsoft.com/office/powerpoint/2010/main" val="162585937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8" name="7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9" name="8 - Θέση αριθμού διαφάνειας"/>
          <p:cNvSpPr>
            <a:spLocks noGrp="1"/>
          </p:cNvSpPr>
          <p:nvPr>
            <p:ph type="sldNum" sz="quarter" idx="12"/>
          </p:nvPr>
        </p:nvSpPr>
        <p:spPr/>
        <p:txBody>
          <a:bodyPr/>
          <a:lstStyle>
            <a:lvl1pPr>
              <a:defRPr/>
            </a:lvl1pPr>
            <a:extLst/>
          </a:lstStyle>
          <a:p>
            <a:pPr>
              <a:defRPr/>
            </a:pPr>
            <a:fld id="{9FD22EE9-3E46-4491-8540-56892D085BAC}" type="slidenum">
              <a:rPr lang="el-GR"/>
              <a:pPr>
                <a:defRPr/>
              </a:pPr>
              <a:t>‹#›</a:t>
            </a:fld>
            <a:endParaRPr lang="el-GR"/>
          </a:p>
        </p:txBody>
      </p:sp>
    </p:spTree>
    <p:extLst>
      <p:ext uri="{BB962C8B-B14F-4D97-AF65-F5344CB8AC3E}">
        <p14:creationId xmlns:p14="http://schemas.microsoft.com/office/powerpoint/2010/main" val="380607676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rtlCol="0"/>
          <a:lstStyle>
            <a:extLst/>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4" name="3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5" name="4 - Θέση αριθμού διαφάνειας"/>
          <p:cNvSpPr>
            <a:spLocks noGrp="1"/>
          </p:cNvSpPr>
          <p:nvPr>
            <p:ph type="sldNum" sz="quarter" idx="12"/>
          </p:nvPr>
        </p:nvSpPr>
        <p:spPr/>
        <p:txBody>
          <a:bodyPr/>
          <a:lstStyle>
            <a:lvl1pPr>
              <a:defRPr/>
            </a:lvl1pPr>
            <a:extLst/>
          </a:lstStyle>
          <a:p>
            <a:pPr>
              <a:defRPr/>
            </a:pPr>
            <a:fld id="{FB46EE7A-F95D-4085-8451-4C8E2C89EB87}" type="slidenum">
              <a:rPr lang="el-GR"/>
              <a:pPr>
                <a:defRPr/>
              </a:pPr>
              <a:t>‹#›</a:t>
            </a:fld>
            <a:endParaRPr lang="el-GR"/>
          </a:p>
        </p:txBody>
      </p:sp>
    </p:spTree>
    <p:extLst>
      <p:ext uri="{BB962C8B-B14F-4D97-AF65-F5344CB8AC3E}">
        <p14:creationId xmlns:p14="http://schemas.microsoft.com/office/powerpoint/2010/main" val="389274524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9 - Θέση ημερομηνίας"/>
          <p:cNvSpPr>
            <a:spLocks noGrp="1"/>
          </p:cNvSpPr>
          <p:nvPr>
            <p:ph type="dt" sz="half" idx="10"/>
          </p:nvPr>
        </p:nvSpPr>
        <p:spPr/>
        <p:txBody>
          <a:bodyPr/>
          <a:lstStyle>
            <a:lvl1pPr>
              <a:defRPr/>
            </a:lvl1pPr>
          </a:lstStyle>
          <a:p>
            <a:pPr>
              <a:defRPr/>
            </a:pPr>
            <a:r>
              <a:rPr lang="el-GR"/>
              <a:t>ΤΕΧΝΟΛΟΓΙΑ </a:t>
            </a:r>
          </a:p>
        </p:txBody>
      </p:sp>
      <p:sp>
        <p:nvSpPr>
          <p:cNvPr id="3" name="21 - Θέση υποσέλιδου"/>
          <p:cNvSpPr>
            <a:spLocks noGrp="1"/>
          </p:cNvSpPr>
          <p:nvPr>
            <p:ph type="ftr" sz="quarter" idx="11"/>
          </p:nvPr>
        </p:nvSpPr>
        <p:spPr/>
        <p:txBody>
          <a:bodyPr/>
          <a:lstStyle>
            <a:lvl1pPr>
              <a:defRPr/>
            </a:lvl1pPr>
          </a:lstStyle>
          <a:p>
            <a:pPr>
              <a:defRPr/>
            </a:pPr>
            <a:r>
              <a:rPr lang="el-GR"/>
              <a:t>ΑΝΝΑ ΠΑΣΧΑΛΙΔΟΥ</a:t>
            </a:r>
          </a:p>
        </p:txBody>
      </p:sp>
      <p:sp>
        <p:nvSpPr>
          <p:cNvPr id="4" name="17 - Θέση αριθμού διαφάνειας"/>
          <p:cNvSpPr>
            <a:spLocks noGrp="1"/>
          </p:cNvSpPr>
          <p:nvPr>
            <p:ph type="sldNum" sz="quarter" idx="12"/>
          </p:nvPr>
        </p:nvSpPr>
        <p:spPr/>
        <p:txBody>
          <a:bodyPr/>
          <a:lstStyle>
            <a:lvl1pPr>
              <a:defRPr/>
            </a:lvl1pPr>
          </a:lstStyle>
          <a:p>
            <a:pPr>
              <a:defRPr/>
            </a:pPr>
            <a:fld id="{0AE7AB56-044D-428D-8020-78B2DEED9101}" type="slidenum">
              <a:rPr lang="el-GR"/>
              <a:pPr>
                <a:defRPr/>
              </a:pPr>
              <a:t>‹#›</a:t>
            </a:fld>
            <a:endParaRPr lang="el-GR"/>
          </a:p>
        </p:txBody>
      </p:sp>
    </p:spTree>
    <p:extLst>
      <p:ext uri="{BB962C8B-B14F-4D97-AF65-F5344CB8AC3E}">
        <p14:creationId xmlns:p14="http://schemas.microsoft.com/office/powerpoint/2010/main" val="3439591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r>
              <a:rPr lang="el-GR"/>
              <a:t>ΤΕΧΝΟΛΟΓΙΑ </a:t>
            </a:r>
          </a:p>
        </p:txBody>
      </p:sp>
      <p:sp>
        <p:nvSpPr>
          <p:cNvPr id="6" name="5 - Θέση υποσέλιδου"/>
          <p:cNvSpPr>
            <a:spLocks noGrp="1"/>
          </p:cNvSpPr>
          <p:nvPr>
            <p:ph type="ftr" sz="quarter" idx="11"/>
          </p:nvPr>
        </p:nvSpPr>
        <p:spPr/>
        <p:txBody>
          <a:bodyPr/>
          <a:lstStyle>
            <a:lvl1pPr>
              <a:defRPr/>
            </a:lvl1pPr>
            <a:extLst/>
          </a:lstStyle>
          <a:p>
            <a:pPr>
              <a:defRPr/>
            </a:pPr>
            <a:r>
              <a:rPr lang="el-GR"/>
              <a:t>ΑΝΝΑ ΠΑΣΧΑΛΙΔΟΥ</a:t>
            </a: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4498AEC6-2EC7-47C2-AB41-A29CCB91A528}" type="slidenum">
              <a:rPr lang="el-GR"/>
              <a:pPr>
                <a:defRPr/>
              </a:pPr>
              <a:t>‹#›</a:t>
            </a:fld>
            <a:endParaRPr lang="el-GR"/>
          </a:p>
        </p:txBody>
      </p:sp>
    </p:spTree>
    <p:extLst>
      <p:ext uri="{BB962C8B-B14F-4D97-AF65-F5344CB8AC3E}">
        <p14:creationId xmlns:p14="http://schemas.microsoft.com/office/powerpoint/2010/main" val="102551560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5" name="10 - Ελεύθερη σχεδίαση"/>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15 - Ελεύθερη σχεδίαση"/>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16 - Ορθογώνιο τρίγωνο"/>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18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19 - Διάσημα"/>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20 - Διάσημα"/>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3 - Θέση κειμένου"/>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l-GR" noProof="0" smtClean="0"/>
              <a:t>Κάντε κλικ στο εικονίδιο για να προσθέσετε μια εικόνα</a:t>
            </a:r>
            <a:endParaRPr lang="en-US" noProof="0" dirty="0"/>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l-GR" smtClean="0"/>
              <a:t>Kλικ για επεξεργασία του τίτλου</a:t>
            </a:r>
            <a:endParaRPr lang="en-US"/>
          </a:p>
        </p:txBody>
      </p:sp>
      <p:sp>
        <p:nvSpPr>
          <p:cNvPr id="11" name="4 - Θέση ημερομηνίας"/>
          <p:cNvSpPr>
            <a:spLocks noGrp="1"/>
          </p:cNvSpPr>
          <p:nvPr>
            <p:ph type="dt" sz="half" idx="10"/>
          </p:nvPr>
        </p:nvSpPr>
        <p:spPr/>
        <p:txBody>
          <a:bodyPr/>
          <a:lstStyle>
            <a:lvl1pPr>
              <a:defRPr smtClean="0">
                <a:solidFill>
                  <a:schemeClr val="tx1"/>
                </a:solidFill>
              </a:defRPr>
            </a:lvl1pPr>
            <a:extLst/>
          </a:lstStyle>
          <a:p>
            <a:pPr>
              <a:defRPr/>
            </a:pPr>
            <a:r>
              <a:rPr lang="el-GR"/>
              <a:t>ΤΕΧΝΟΛΟΓΙΑ </a:t>
            </a:r>
          </a:p>
        </p:txBody>
      </p:sp>
      <p:sp>
        <p:nvSpPr>
          <p:cNvPr id="12" name="5 - Θέση υποσέλιδου"/>
          <p:cNvSpPr>
            <a:spLocks noGrp="1"/>
          </p:cNvSpPr>
          <p:nvPr>
            <p:ph type="ftr" sz="quarter" idx="11"/>
          </p:nvPr>
        </p:nvSpPr>
        <p:spPr/>
        <p:txBody>
          <a:bodyPr/>
          <a:lstStyle>
            <a:lvl1pPr>
              <a:defRPr smtClean="0">
                <a:solidFill>
                  <a:schemeClr val="tx1"/>
                </a:solidFill>
              </a:defRPr>
            </a:lvl1pPr>
            <a:extLst/>
          </a:lstStyle>
          <a:p>
            <a:pPr>
              <a:defRPr/>
            </a:pPr>
            <a:r>
              <a:rPr lang="el-GR"/>
              <a:t>ΑΝΝΑ ΠΑΣΧΑΛΙΔΟΥ</a:t>
            </a:r>
          </a:p>
        </p:txBody>
      </p:sp>
      <p:sp>
        <p:nvSpPr>
          <p:cNvPr id="13" name="6 - Θέση αριθμού διαφάνειας"/>
          <p:cNvSpPr>
            <a:spLocks noGrp="1"/>
          </p:cNvSpPr>
          <p:nvPr>
            <p:ph type="sldNum" sz="quarter" idx="12"/>
          </p:nvPr>
        </p:nvSpPr>
        <p:spPr/>
        <p:txBody>
          <a:bodyPr/>
          <a:lstStyle>
            <a:lvl1pPr>
              <a:defRPr smtClean="0">
                <a:solidFill>
                  <a:schemeClr val="tx1"/>
                </a:solidFill>
              </a:defRPr>
            </a:lvl1pPr>
            <a:extLst/>
          </a:lstStyle>
          <a:p>
            <a:pPr>
              <a:defRPr/>
            </a:pPr>
            <a:fld id="{13CBB2AB-5144-4527-ADEF-AE67FC437A51}" type="slidenum">
              <a:rPr lang="el-GR"/>
              <a:pPr>
                <a:defRPr/>
              </a:pPr>
              <a:t>‹#›</a:t>
            </a:fld>
            <a:endParaRPr lang="el-GR"/>
          </a:p>
        </p:txBody>
      </p:sp>
    </p:spTree>
    <p:extLst>
      <p:ext uri="{BB962C8B-B14F-4D97-AF65-F5344CB8AC3E}">
        <p14:creationId xmlns:p14="http://schemas.microsoft.com/office/powerpoint/2010/main" val="230056073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11 - Ελεύθερη σχεδίαση"/>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l-GR" smtClean="0"/>
              <a:t>Kλικ για επεξεργασία του τίτλου</a:t>
            </a:r>
            <a:endParaRPr lang="en-US"/>
          </a:p>
        </p:txBody>
      </p:sp>
      <p:sp>
        <p:nvSpPr>
          <p:cNvPr id="1033" name="29 - Θέση κειμένου"/>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 name="9 - Θέση ημερομηνίας"/>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defRPr>
            </a:lvl1pPr>
            <a:extLst/>
          </a:lstStyle>
          <a:p>
            <a:pPr>
              <a:defRPr/>
            </a:pPr>
            <a:r>
              <a:rPr lang="el-GR"/>
              <a:t>ΤΕΧΝΟΛΟΓΙΑ </a:t>
            </a:r>
          </a:p>
        </p:txBody>
      </p:sp>
      <p:sp>
        <p:nvSpPr>
          <p:cNvPr id="22" name="21 - Θέση υποσέλιδου"/>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smtClean="0">
                <a:solidFill>
                  <a:schemeClr val="tx1"/>
                </a:solidFill>
              </a:defRPr>
            </a:lvl1pPr>
            <a:extLst/>
          </a:lstStyle>
          <a:p>
            <a:pPr>
              <a:defRPr/>
            </a:pPr>
            <a:r>
              <a:rPr lang="el-GR"/>
              <a:t>ΑΝΝΑ ΠΑΣΧΑΛΙΔΟΥ</a:t>
            </a:r>
          </a:p>
        </p:txBody>
      </p:sp>
      <p:sp>
        <p:nvSpPr>
          <p:cNvPr id="18" name="17 - Θέση αριθμού διαφάνειας"/>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3132FBA6-2C06-4A78-B152-8A2DF0A24E8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0" r:id="rId1"/>
    <p:sldLayoutId id="2147483736" r:id="rId2"/>
    <p:sldLayoutId id="2147483741" r:id="rId3"/>
    <p:sldLayoutId id="2147483742" r:id="rId4"/>
    <p:sldLayoutId id="2147483743" r:id="rId5"/>
    <p:sldLayoutId id="2147483744" r:id="rId6"/>
    <p:sldLayoutId id="2147483737" r:id="rId7"/>
    <p:sldLayoutId id="2147483745" r:id="rId8"/>
    <p:sldLayoutId id="2147483746" r:id="rId9"/>
    <p:sldLayoutId id="2147483738" r:id="rId10"/>
    <p:sldLayoutId id="2147483739" r:id="rId11"/>
  </p:sldLayoutIdLst>
  <p:hf hdr="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917;&#929;&#917;&#933;&#925;&#913;/&#935;%20&#929;%20&#927;%20&#925;%20&#927;%20&#916;%20&#921;%20&#913;%20&#915;%20&#929;%20&#913;%20&#924;%20&#924;%20&#913;%20%20%20%20&#917;%20&#929;%20&#915;%20&#913;%20&#931;%20&#921;%20&#937;%20&#925;.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917;&#929;&#917;&#933;&#925;&#913;/&#928;%20&#921;%20&#925;%20&#913;%20&#922;%20&#913;%20&#931;%20%20%20%20&#928;%20&#913;%20&#929;%20&#913;%20&#932;%20&#919;%20&#929;%20&#919;%20&#931;%20&#917;%20&#937;%20&#925;.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928;&#913;&#929;&#913;&#916;&#917;&#921;&#915;&#924;&#913;&#932;&#913;/1-&#917;&#958;&#974;&#966;&#965;&#955;&#955;&#959;.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928;&#913;&#929;&#913;&#916;&#917;&#921;&#915;&#924;&#913;&#932;&#913;/&#928;&#949;&#961;&#953;&#949;&#967;&#972;&#956;&#949;&#957;&#945;.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fontAlgn="auto">
              <a:spcAft>
                <a:spcPts val="0"/>
              </a:spcAft>
              <a:defRPr/>
            </a:pPr>
            <a:r>
              <a:rPr lang="el-GR" b="0" u="sng" dirty="0"/>
              <a:t>ΑΤΟΜΙΚΗ ΕΡΕΥΝΗΤΙΚΗ ΕΡΓΑΣΙΑ</a:t>
            </a:r>
            <a:r>
              <a:rPr lang="el-GR" dirty="0"/>
              <a:t> </a:t>
            </a:r>
          </a:p>
        </p:txBody>
      </p:sp>
      <p:sp>
        <p:nvSpPr>
          <p:cNvPr id="9219" name="Rectangle 3"/>
          <p:cNvSpPr>
            <a:spLocks noGrp="1" noChangeArrowheads="1"/>
          </p:cNvSpPr>
          <p:nvPr>
            <p:ph type="subTitle" idx="1"/>
          </p:nvPr>
        </p:nvSpPr>
        <p:spPr>
          <a:xfrm>
            <a:off x="685800" y="3611563"/>
            <a:ext cx="7772400" cy="1200150"/>
          </a:xfrm>
        </p:spPr>
        <p:txBody>
          <a:bodyPr/>
          <a:lstStyle/>
          <a:p>
            <a:pPr marR="0"/>
            <a:r>
              <a:rPr lang="el-GR" smtClean="0"/>
              <a:t>Β’ΤΕΤΡΑΜΗΝΟΥ</a:t>
            </a:r>
          </a:p>
        </p:txBody>
      </p:sp>
      <p:sp>
        <p:nvSpPr>
          <p:cNvPr id="9220" name="Rectangle 23"/>
          <p:cNvSpPr>
            <a:spLocks noGrp="1" noChangeArrowheads="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solidFill>
                  <a:srgbClr val="FFFFFF"/>
                </a:solidFill>
              </a:rPr>
              <a:t>ΤΕΧΝΟΛΟΓΙΑ </a:t>
            </a:r>
          </a:p>
        </p:txBody>
      </p:sp>
      <p:sp>
        <p:nvSpPr>
          <p:cNvPr id="6" name="Rectangle 24"/>
          <p:cNvSpPr>
            <a:spLocks noGrp="1" noChangeArrowheads="1"/>
          </p:cNvSpPr>
          <p:nvPr>
            <p:ph type="ftr" sz="quarter" idx="11"/>
          </p:nvPr>
        </p:nvSpPr>
        <p:spPr/>
        <p:txBody>
          <a:bodyPr/>
          <a:lstStyle/>
          <a:p>
            <a:pPr>
              <a:defRPr/>
            </a:pPr>
            <a:endParaRPr lang="el-GR" dirty="0"/>
          </a:p>
        </p:txBody>
      </p:sp>
      <p:sp>
        <p:nvSpPr>
          <p:cNvPr id="9222" name="Rectangle 2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5BE09E5-D32D-4862-813E-96BE5CA2E63E}" type="slidenum">
              <a:rPr lang="el-GR">
                <a:solidFill>
                  <a:srgbClr val="FFFFFF"/>
                </a:solidFill>
              </a:rPr>
              <a:pPr eaLnBrk="1" hangingPunct="1"/>
              <a:t>1</a:t>
            </a:fld>
            <a:endParaRPr lang="el-GR">
              <a:solidFill>
                <a:srgbClr val="FFFFFF"/>
              </a:solidFill>
            </a:endParaRPr>
          </a:p>
        </p:txBody>
      </p:sp>
      <p:sp>
        <p:nvSpPr>
          <p:cNvPr id="2052" name="WordArt 4"/>
          <p:cNvSpPr>
            <a:spLocks noChangeArrowheads="1" noChangeShapeType="1" noTextEdit="1"/>
          </p:cNvSpPr>
          <p:nvPr/>
        </p:nvSpPr>
        <p:spPr bwMode="auto">
          <a:xfrm>
            <a:off x="900113" y="476250"/>
            <a:ext cx="7129462" cy="787400"/>
          </a:xfrm>
          <a:prstGeom prst="rect">
            <a:avLst/>
          </a:prstGeom>
        </p:spPr>
        <p:txBody>
          <a:bodyPr wrap="none" fromWordArt="1">
            <a:prstTxWarp prst="textPlain">
              <a:avLst>
                <a:gd name="adj" fmla="val 50000"/>
              </a:avLst>
            </a:prstTxWarp>
          </a:bodyPr>
          <a:lstStyle/>
          <a:p>
            <a:pPr algn="ctr"/>
            <a:r>
              <a:rPr lang="el-GR" sz="3600" kern="10">
                <a:ln w="34925">
                  <a:solidFill>
                    <a:srgbClr val="FFCC00"/>
                  </a:solidFill>
                  <a:round/>
                  <a:headEnd/>
                  <a:tailEnd/>
                </a:ln>
                <a:gradFill rotWithShape="1">
                  <a:gsLst>
                    <a:gs pos="0">
                      <a:schemeClr val="accent2"/>
                    </a:gs>
                    <a:gs pos="100000">
                      <a:schemeClr val="hlink"/>
                    </a:gs>
                  </a:gsLst>
                  <a:lin ang="5400000" scaled="1"/>
                </a:gradFill>
                <a:effectLst>
                  <a:outerShdw dist="92457" dir="4443276" algn="ctr" rotWithShape="0">
                    <a:srgbClr val="C0C0C0">
                      <a:alpha val="79999"/>
                    </a:srgbClr>
                  </a:outerShdw>
                </a:effectLst>
                <a:latin typeface="Comic Sans MS"/>
              </a:rPr>
              <a:t>ΤΕΧΝΟΛΟΓΙΑ</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heel(4)">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marL="609600" indent="-609600">
              <a:lnSpc>
                <a:spcPct val="80000"/>
              </a:lnSpc>
            </a:pPr>
            <a:r>
              <a:rPr lang="el-GR" b="1" smtClean="0">
                <a:solidFill>
                  <a:schemeClr val="folHlink"/>
                </a:solidFill>
              </a:rPr>
              <a:t>6.ΕΙΣΑΓΩΓΗ</a:t>
            </a:r>
            <a:r>
              <a:rPr lang="el-GR" sz="2400" smtClean="0">
                <a:solidFill>
                  <a:schemeClr val="folHlink"/>
                </a:solidFill>
              </a:rPr>
              <a:t/>
            </a:r>
            <a:br>
              <a:rPr lang="el-GR" sz="2400" smtClean="0">
                <a:solidFill>
                  <a:schemeClr val="folHlink"/>
                </a:solidFill>
              </a:rPr>
            </a:br>
            <a:endParaRPr lang="el-GR" sz="2800" u="sng" smtClean="0">
              <a:solidFill>
                <a:schemeClr val="hlink"/>
              </a:solidFill>
            </a:endParaRPr>
          </a:p>
          <a:p>
            <a:pPr marL="609600" indent="-609600">
              <a:lnSpc>
                <a:spcPct val="80000"/>
              </a:lnSpc>
            </a:pPr>
            <a:r>
              <a:rPr lang="en-US" sz="2800" u="sng" smtClean="0">
                <a:solidFill>
                  <a:schemeClr val="hlink"/>
                </a:solidFill>
              </a:rPr>
              <a:t>6.</a:t>
            </a:r>
            <a:r>
              <a:rPr lang="el-GR" sz="2800" u="sng" smtClean="0">
                <a:solidFill>
                  <a:schemeClr val="hlink"/>
                </a:solidFill>
              </a:rPr>
              <a:t>4. Σκοπός της έρευνας</a:t>
            </a:r>
            <a:r>
              <a:rPr lang="el-GR" sz="2000" u="sng" smtClean="0"/>
              <a:t/>
            </a:r>
            <a:br>
              <a:rPr lang="el-GR" sz="2000" u="sng" smtClean="0"/>
            </a:br>
            <a:r>
              <a:rPr lang="el-GR" sz="2000" b="1" smtClean="0"/>
              <a:t>Στο σημείο αυτό, αναφέρεται που στοχεύει η έρευνα, τι προσφέρει, σε ποιους μπορεί να είναι χρήσιμη(κοινωνικές ανάγκες). </a:t>
            </a:r>
            <a:br>
              <a:rPr lang="el-GR" sz="2000" b="1" smtClean="0"/>
            </a:br>
            <a:r>
              <a:rPr lang="el-GR" sz="2000" b="1" smtClean="0"/>
              <a:t>Θα περιλαμβάνει μια εξήγηση για το πώς σας ήρθε η ιδέα να υλοποιήσετε τη συγκεκριμένη έρευνα και για ποιους λόγους από τη πλευρά σας, δηλαδή από την πλευρά του ερευνητή θελήσατε να πραγματοποιήσετε τη συγκεκριμένη έρευνα. Τι είδος έρευνας θα υλοποιήσετε. (Θα ήταν προτιμητέο να κάνετε πειραματική έρευνα)τι ελπίζετε να πετύχετε τώρα που ξεκινάτε : ποιους στόχους θέλετε να ικανοποιήσετε και σε ποια συγκεκριμένα ερωτήματα θέλετε να δώσετε απάντηση με τη συγκεκριμένη έρευνα</a:t>
            </a:r>
            <a:r>
              <a:rPr lang="el-GR" sz="2000" smtClean="0"/>
              <a:t> </a:t>
            </a:r>
          </a:p>
        </p:txBody>
      </p:sp>
      <p:sp>
        <p:nvSpPr>
          <p:cNvPr id="1843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843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843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728CA973-4C88-462A-96DC-9AC6B89F65D5}" type="slidenum">
              <a:rPr lang="el-GR"/>
              <a:pPr eaLnBrk="1" hangingPunct="1"/>
              <a:t>10</a:t>
            </a:fld>
            <a:endParaRPr lang="el-GR"/>
          </a:p>
        </p:txBody>
      </p:sp>
      <p:sp>
        <p:nvSpPr>
          <p:cNvPr id="27650"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withEffect">
                                  <p:stCondLst>
                                    <p:cond delay="0"/>
                                  </p:stCondLst>
                                  <p:childTnLst>
                                    <p:set>
                                      <p:cBhvr>
                                        <p:cTn id="6" dur="1" fill="hold">
                                          <p:stCondLst>
                                            <p:cond delay="0"/>
                                          </p:stCondLst>
                                        </p:cTn>
                                        <p:tgtEl>
                                          <p:spTgt spid="27650"/>
                                        </p:tgtEl>
                                        <p:attrNameLst>
                                          <p:attrName>style.visibility</p:attrName>
                                        </p:attrNameLst>
                                      </p:cBhvr>
                                      <p:to>
                                        <p:strVal val="visible"/>
                                      </p:to>
                                    </p:set>
                                    <p:animScale>
                                      <p:cBhvr>
                                        <p:cTn id="7" dur="1000" decel="50000" fill="hold">
                                          <p:stCondLst>
                                            <p:cond delay="0"/>
                                          </p:stCondLst>
                                        </p:cTn>
                                        <p:tgtEl>
                                          <p:spTgt spid="276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7650"/>
                                        </p:tgtEl>
                                        <p:attrNameLst>
                                          <p:attrName>ppt_x</p:attrName>
                                          <p:attrName>ppt_y</p:attrName>
                                        </p:attrNameLst>
                                      </p:cBhvr>
                                    </p:animMotion>
                                    <p:animEffect transition="in" filter="fade">
                                      <p:cBhvr>
                                        <p:cTn id="9" dur="10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normAutofit lnSpcReduction="10000"/>
          </a:bodyPr>
          <a:lstStyle/>
          <a:p>
            <a:pPr marL="609600" indent="-609600" fontAlgn="auto">
              <a:spcAft>
                <a:spcPts val="0"/>
              </a:spcAft>
              <a:buFont typeface="Wingdings 3"/>
              <a:buChar char=""/>
              <a:defRPr/>
            </a:pPr>
            <a:r>
              <a:rPr lang="el-GR" b="1">
                <a:solidFill>
                  <a:schemeClr val="folHlink"/>
                </a:solidFill>
              </a:rPr>
              <a:t>6.ΕΙΣΑΓΩΓΗ</a:t>
            </a:r>
            <a:r>
              <a:rPr lang="el-GR">
                <a:solidFill>
                  <a:schemeClr val="folHlink"/>
                </a:solidFill>
              </a:rPr>
              <a:t/>
            </a:r>
            <a:br>
              <a:rPr lang="el-GR">
                <a:solidFill>
                  <a:schemeClr val="folHlink"/>
                </a:solidFill>
              </a:rPr>
            </a:br>
            <a:endParaRPr lang="el-GR" sz="2800" u="sng">
              <a:solidFill>
                <a:schemeClr val="hlink"/>
              </a:solidFill>
            </a:endParaRPr>
          </a:p>
          <a:p>
            <a:pPr marL="609600" indent="-609600" fontAlgn="auto">
              <a:spcAft>
                <a:spcPts val="0"/>
              </a:spcAft>
              <a:buFont typeface="Wingdings 3"/>
              <a:buChar char=""/>
              <a:defRPr/>
            </a:pPr>
            <a:r>
              <a:rPr lang="en-US" sz="2800" u="sng">
                <a:solidFill>
                  <a:schemeClr val="hlink"/>
                </a:solidFill>
              </a:rPr>
              <a:t>6.</a:t>
            </a:r>
            <a:r>
              <a:rPr lang="el-GR" sz="2800" u="sng">
                <a:solidFill>
                  <a:schemeClr val="hlink"/>
                </a:solidFill>
              </a:rPr>
              <a:t>5. Παράγοντες που δεν επηρεάζουν τα αποτελέσματά της</a:t>
            </a:r>
            <a:br>
              <a:rPr lang="el-GR" sz="2800" u="sng">
                <a:solidFill>
                  <a:schemeClr val="hlink"/>
                </a:solidFill>
              </a:rPr>
            </a:br>
            <a:r>
              <a:rPr lang="el-GR" sz="2800" b="1"/>
              <a:t>Παρουσιάζονται όλες οι ελεγχόμενες μεταβλητές και ο τρόπος ελέγχου αυτών.</a:t>
            </a:r>
            <a:r>
              <a:rPr lang="el-GR" sz="2800" i="1"/>
              <a:t> </a:t>
            </a:r>
            <a:br>
              <a:rPr lang="el-GR" sz="2800" i="1"/>
            </a:br>
            <a:r>
              <a:rPr lang="el-GR" sz="2800" b="1"/>
              <a:t>Οι παράγοντες αυτοί θεωρείται ότι δεν επηρεάζουν (ή έχουν αμελητέα επίδραση) τα αποτελέσματα της έρευνας .</a:t>
            </a:r>
          </a:p>
        </p:txBody>
      </p:sp>
      <p:sp>
        <p:nvSpPr>
          <p:cNvPr id="1945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946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946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844BD82B-391C-434E-B096-917B233C2D09}" type="slidenum">
              <a:rPr lang="el-GR"/>
              <a:pPr eaLnBrk="1" hangingPunct="1"/>
              <a:t>11</a:t>
            </a:fld>
            <a:endParaRPr lang="el-GR"/>
          </a:p>
        </p:txBody>
      </p:sp>
      <p:sp>
        <p:nvSpPr>
          <p:cNvPr id="2867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anim calcmode="lin" valueType="num">
                                      <p:cBhvr>
                                        <p:cTn id="8" dur="2000" fill="hold"/>
                                        <p:tgtEl>
                                          <p:spTgt spid="28674"/>
                                        </p:tgtEl>
                                        <p:attrNameLst>
                                          <p:attrName>style.rotation</p:attrName>
                                        </p:attrNameLst>
                                      </p:cBhvr>
                                      <p:tavLst>
                                        <p:tav tm="0">
                                          <p:val>
                                            <p:fltVal val="720"/>
                                          </p:val>
                                        </p:tav>
                                        <p:tav tm="100000">
                                          <p:val>
                                            <p:fltVal val="0"/>
                                          </p:val>
                                        </p:tav>
                                      </p:tavLst>
                                    </p:anim>
                                    <p:anim calcmode="lin" valueType="num">
                                      <p:cBhvr>
                                        <p:cTn id="9" dur="2000" fill="hold"/>
                                        <p:tgtEl>
                                          <p:spTgt spid="28674"/>
                                        </p:tgtEl>
                                        <p:attrNameLst>
                                          <p:attrName>ppt_h</p:attrName>
                                        </p:attrNameLst>
                                      </p:cBhvr>
                                      <p:tavLst>
                                        <p:tav tm="0">
                                          <p:val>
                                            <p:fltVal val="0"/>
                                          </p:val>
                                        </p:tav>
                                        <p:tav tm="100000">
                                          <p:val>
                                            <p:strVal val="#ppt_h"/>
                                          </p:val>
                                        </p:tav>
                                      </p:tavLst>
                                    </p:anim>
                                    <p:anim calcmode="lin" valueType="num">
                                      <p:cBhvr>
                                        <p:cTn id="10" dur="2000" fill="hold"/>
                                        <p:tgtEl>
                                          <p:spTgt spid="2867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1600200"/>
            <a:ext cx="8686800" cy="4997450"/>
          </a:xfrm>
        </p:spPr>
        <p:txBody>
          <a:bodyPr/>
          <a:lstStyle/>
          <a:p>
            <a:pPr marL="609600" indent="-609600">
              <a:lnSpc>
                <a:spcPct val="80000"/>
              </a:lnSpc>
            </a:pPr>
            <a:r>
              <a:rPr lang="el-GR" sz="3600" b="1" smtClean="0">
                <a:solidFill>
                  <a:schemeClr val="folHlink"/>
                </a:solidFill>
              </a:rPr>
              <a:t>6.ΕΙΣΑΓΩΓΗ</a:t>
            </a:r>
            <a:r>
              <a:rPr lang="el-GR" sz="3600" smtClean="0">
                <a:solidFill>
                  <a:schemeClr val="folHlink"/>
                </a:solidFill>
              </a:rPr>
              <a:t/>
            </a:r>
            <a:br>
              <a:rPr lang="el-GR" sz="3600" smtClean="0">
                <a:solidFill>
                  <a:schemeClr val="folHlink"/>
                </a:solidFill>
              </a:rPr>
            </a:br>
            <a:endParaRPr lang="el-GR" sz="3600" u="sng" smtClean="0">
              <a:solidFill>
                <a:schemeClr val="hlink"/>
              </a:solidFill>
            </a:endParaRPr>
          </a:p>
          <a:p>
            <a:pPr marL="609600" indent="-609600">
              <a:lnSpc>
                <a:spcPct val="80000"/>
              </a:lnSpc>
            </a:pPr>
            <a:r>
              <a:rPr lang="en-US" sz="2400" u="sng" smtClean="0">
                <a:solidFill>
                  <a:schemeClr val="hlink"/>
                </a:solidFill>
              </a:rPr>
              <a:t>6.</a:t>
            </a:r>
            <a:r>
              <a:rPr lang="el-GR" sz="2400" u="sng" smtClean="0">
                <a:solidFill>
                  <a:schemeClr val="hlink"/>
                </a:solidFill>
              </a:rPr>
              <a:t>6. Όρια της έρευνας</a:t>
            </a:r>
            <a:br>
              <a:rPr lang="el-GR" sz="2400" u="sng" smtClean="0">
                <a:solidFill>
                  <a:schemeClr val="hlink"/>
                </a:solidFill>
              </a:rPr>
            </a:br>
            <a:r>
              <a:rPr lang="el-GR" sz="2400" u="sng" smtClean="0">
                <a:solidFill>
                  <a:schemeClr val="hlink"/>
                </a:solidFill>
              </a:rPr>
              <a:t/>
            </a:r>
            <a:br>
              <a:rPr lang="el-GR" sz="2400" u="sng" smtClean="0">
                <a:solidFill>
                  <a:schemeClr val="hlink"/>
                </a:solidFill>
              </a:rPr>
            </a:br>
            <a:r>
              <a:rPr lang="el-GR" sz="2400" b="1" smtClean="0"/>
              <a:t>Είναι παράγοντες που επηρεάζουν και περιορίζουν την αξιοπιστία της, οφειλόμενοι στις περιορισμένες δυνατότητες του ερευνητή. </a:t>
            </a:r>
            <a:br>
              <a:rPr lang="el-GR" sz="2400" b="1" smtClean="0"/>
            </a:br>
            <a:r>
              <a:rPr lang="el-GR" sz="2400" b="1" smtClean="0"/>
              <a:t>Π.χ. περιορισμένος αριθμός πειραμάτων, περιορισμένη διάρκεια της Έρευνας, επίδραση προηγούμενων ερευνών στο δείγμα, περιορισμένη ακρίβεια οργάνων, απλοποιήσεις των προβλημάτων, παραδοχές,κόστος</a:t>
            </a:r>
            <a:r>
              <a:rPr lang="el-GR" sz="2000" b="1" smtClean="0"/>
              <a:t>...</a:t>
            </a:r>
            <a:br>
              <a:rPr lang="el-GR" sz="2000" b="1" smtClean="0"/>
            </a:br>
            <a:r>
              <a:rPr lang="el-GR" sz="2000" b="1" smtClean="0"/>
              <a:t/>
            </a:r>
            <a:br>
              <a:rPr lang="el-GR" sz="2000" b="1" smtClean="0"/>
            </a:br>
            <a:r>
              <a:rPr lang="el-GR" sz="2000" i="1" smtClean="0">
                <a:solidFill>
                  <a:schemeClr val="hlink"/>
                </a:solidFill>
              </a:rPr>
              <a:t>Η έκταση της ενότητας ΕΙΣΑΓΩΓΗ είναι δυο με τρεις σελίδες</a:t>
            </a:r>
            <a:r>
              <a:rPr lang="el-GR" sz="1800" i="1" smtClean="0">
                <a:solidFill>
                  <a:schemeClr val="hlink"/>
                </a:solidFill>
              </a:rPr>
              <a:t>.</a:t>
            </a:r>
            <a:r>
              <a:rPr lang="el-GR" sz="1800" i="1" smtClean="0"/>
              <a:t/>
            </a:r>
            <a:br>
              <a:rPr lang="el-GR" sz="1800" i="1" smtClean="0"/>
            </a:br>
            <a:r>
              <a:rPr lang="el-GR" sz="1800" i="1" smtClean="0"/>
              <a:t/>
            </a:r>
            <a:br>
              <a:rPr lang="el-GR" sz="1800" i="1" smtClean="0"/>
            </a:br>
            <a:endParaRPr lang="el-GR" sz="1800" i="1" smtClean="0"/>
          </a:p>
        </p:txBody>
      </p:sp>
      <p:sp>
        <p:nvSpPr>
          <p:cNvPr id="2048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048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048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417B8FC5-941F-4642-ADDD-C469B1F31403}" type="slidenum">
              <a:rPr lang="el-GR"/>
              <a:pPr eaLnBrk="1" hangingPunct="1"/>
              <a:t>12</a:t>
            </a:fld>
            <a:endParaRPr lang="el-GR"/>
          </a:p>
        </p:txBody>
      </p:sp>
      <p:sp>
        <p:nvSpPr>
          <p:cNvPr id="2969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strVal val="#ppt_w*2.5"/>
                                          </p:val>
                                        </p:tav>
                                        <p:tav tm="100000">
                                          <p:val>
                                            <p:strVal val="#ppt_w"/>
                                          </p:val>
                                        </p:tav>
                                      </p:tavLst>
                                    </p:anim>
                                    <p:anim calcmode="lin" valueType="num">
                                      <p:cBhvr>
                                        <p:cTn id="8" dur="500" fill="hold"/>
                                        <p:tgtEl>
                                          <p:spTgt spid="29698"/>
                                        </p:tgtEl>
                                        <p:attrNameLst>
                                          <p:attrName>ppt_h</p:attrName>
                                        </p:attrNameLst>
                                      </p:cBhvr>
                                      <p:tavLst>
                                        <p:tav tm="0">
                                          <p:val>
                                            <p:strVal val="#ppt_h*0.01"/>
                                          </p:val>
                                        </p:tav>
                                        <p:tav tm="100000">
                                          <p:val>
                                            <p:strVal val="#ppt_h"/>
                                          </p:val>
                                        </p:tav>
                                      </p:tavLst>
                                    </p:anim>
                                    <p:anim calcmode="lin" valueType="num">
                                      <p:cBhvr>
                                        <p:cTn id="9" dur="500" fill="hold"/>
                                        <p:tgtEl>
                                          <p:spTgt spid="29698"/>
                                        </p:tgtEl>
                                        <p:attrNameLst>
                                          <p:attrName>ppt_x</p:attrName>
                                        </p:attrNameLst>
                                      </p:cBhvr>
                                      <p:tavLst>
                                        <p:tav tm="0">
                                          <p:val>
                                            <p:strVal val="#ppt_x"/>
                                          </p:val>
                                        </p:tav>
                                        <p:tav tm="100000">
                                          <p:val>
                                            <p:strVal val="#ppt_x"/>
                                          </p:val>
                                        </p:tav>
                                      </p:tavLst>
                                    </p:anim>
                                    <p:anim calcmode="lin" valueType="num">
                                      <p:cBhvr>
                                        <p:cTn id="10" dur="500" fill="hold"/>
                                        <p:tgtEl>
                                          <p:spTgt spid="29698"/>
                                        </p:tgtEl>
                                        <p:attrNameLst>
                                          <p:attrName>ppt_y</p:attrName>
                                        </p:attrNameLst>
                                      </p:cBhvr>
                                      <p:tavLst>
                                        <p:tav tm="0">
                                          <p:val>
                                            <p:strVal val="#ppt_h+1"/>
                                          </p:val>
                                        </p:tav>
                                        <p:tav tm="100000">
                                          <p:val>
                                            <p:strVal val="#ppt_y"/>
                                          </p:val>
                                        </p:tav>
                                      </p:tavLst>
                                    </p:anim>
                                    <p:animEffect transition="in" filter="fade">
                                      <p:cBhvr>
                                        <p:cTn id="11"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marL="609600" indent="-609600">
              <a:buFont typeface="Wingdings" pitchFamily="2" charset="2"/>
              <a:buNone/>
            </a:pPr>
            <a:r>
              <a:rPr lang="el-GR" sz="3600" b="1" smtClean="0">
                <a:solidFill>
                  <a:schemeClr val="folHlink"/>
                </a:solidFill>
              </a:rPr>
              <a:t>     7.ΘΕΩΡΗΤΙΚΟ</a:t>
            </a:r>
            <a:r>
              <a:rPr lang="el-GR" b="1" smtClean="0">
                <a:solidFill>
                  <a:schemeClr val="folHlink"/>
                </a:solidFill>
              </a:rPr>
              <a:t> </a:t>
            </a:r>
            <a:r>
              <a:rPr lang="el-GR" sz="3600" b="1" smtClean="0">
                <a:solidFill>
                  <a:schemeClr val="folHlink"/>
                </a:solidFill>
              </a:rPr>
              <a:t>ΜΕΡΟΣ</a:t>
            </a:r>
          </a:p>
          <a:p>
            <a:pPr marL="609600" indent="-609600"/>
            <a:r>
              <a:rPr lang="el-GR" b="1" smtClean="0"/>
              <a:t>Στο Θεωρητικό Μέρος εντάσσονται υπάρχουσες πληροφορίες γύρω από το θέμα που προήλθαν από τις διαθέσιμες πηγές όπως βιβλία, περιοδικά, προηγούμενες μελέτες, ειδικούς πάνω στο θέμα, διαδίκτυο. </a:t>
            </a:r>
          </a:p>
          <a:p>
            <a:pPr marL="609600" indent="-609600"/>
            <a:r>
              <a:rPr lang="el-GR" b="1" smtClean="0"/>
              <a:t>Συγκεκριμένα, μπορεί να περιλαμβάνει</a:t>
            </a:r>
            <a:r>
              <a:rPr lang="el-GR" b="1" i="1" smtClean="0"/>
              <a:t>:</a:t>
            </a:r>
          </a:p>
        </p:txBody>
      </p:sp>
      <p:sp>
        <p:nvSpPr>
          <p:cNvPr id="2150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150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150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8347C1D5-8943-4744-ABB8-3FABC4B78386}" type="slidenum">
              <a:rPr lang="el-GR"/>
              <a:pPr eaLnBrk="1" hangingPunct="1"/>
              <a:t>13</a:t>
            </a:fld>
            <a:endParaRPr lang="el-GR"/>
          </a:p>
        </p:txBody>
      </p:sp>
      <p:sp>
        <p:nvSpPr>
          <p:cNvPr id="3072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dissolve">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normAutofit lnSpcReduction="10000"/>
          </a:bodyPr>
          <a:lstStyle/>
          <a:p>
            <a:pPr marL="609600" indent="-609600" fontAlgn="auto">
              <a:lnSpc>
                <a:spcPct val="90000"/>
              </a:lnSpc>
              <a:spcAft>
                <a:spcPts val="0"/>
              </a:spcAft>
              <a:buFont typeface="Wingdings 3"/>
              <a:buChar char=""/>
              <a:defRPr/>
            </a:pPr>
            <a:r>
              <a:rPr lang="el-GR" sz="2800" b="1" dirty="0">
                <a:solidFill>
                  <a:schemeClr val="folHlink"/>
                </a:solidFill>
              </a:rPr>
              <a:t>7.ΘΕΩΡΗΤΙΚΟ</a:t>
            </a:r>
            <a:r>
              <a:rPr lang="el-GR" sz="2400" b="1" dirty="0">
                <a:solidFill>
                  <a:schemeClr val="folHlink"/>
                </a:solidFill>
              </a:rPr>
              <a:t> </a:t>
            </a:r>
            <a:r>
              <a:rPr lang="el-GR" sz="2800" b="1" dirty="0">
                <a:solidFill>
                  <a:schemeClr val="folHlink"/>
                </a:solidFill>
              </a:rPr>
              <a:t>ΜΕΡΟΣ</a:t>
            </a:r>
            <a:endParaRPr lang="el-GR" sz="2400" b="1" i="1" dirty="0">
              <a:solidFill>
                <a:schemeClr val="hlink"/>
              </a:solidFill>
            </a:endParaRPr>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1. Ιστορική αναδρομή-γενικά στοιχεία</a:t>
            </a:r>
            <a:r>
              <a:rPr lang="el-GR" sz="2400" i="1" dirty="0">
                <a:solidFill>
                  <a:schemeClr val="hlink"/>
                </a:solidFill>
              </a:rPr>
              <a:t/>
            </a:r>
            <a:br>
              <a:rPr lang="el-GR" sz="2400" i="1" dirty="0">
                <a:solidFill>
                  <a:schemeClr val="hlink"/>
                </a:solidFill>
              </a:rPr>
            </a:br>
            <a:r>
              <a:rPr lang="el-GR" sz="2400" b="1" dirty="0"/>
              <a:t>Αναφέρεται στην ιστορική εξέλιξη του θέματος και την σημερινή έκταση του προβλήματος</a:t>
            </a:r>
            <a:br>
              <a:rPr lang="el-GR" sz="2400" b="1" dirty="0"/>
            </a:br>
            <a:r>
              <a:rPr lang="el-GR" sz="2400" b="1" dirty="0"/>
              <a:t>. </a:t>
            </a:r>
            <a:endParaRPr lang="el-GR" sz="2400" b="1" i="1" dirty="0"/>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2. Ορισμούς των εννοιών που θα χρησιμοποιηθούν</a:t>
            </a:r>
            <a:r>
              <a:rPr lang="el-GR" sz="2400" b="1" i="1" dirty="0"/>
              <a:t> </a:t>
            </a:r>
            <a:br>
              <a:rPr lang="el-GR" sz="2400" b="1" i="1" dirty="0"/>
            </a:br>
            <a:r>
              <a:rPr lang="el-GR" sz="2400" b="1" dirty="0"/>
              <a:t>Αναφέρονται οι ορισμοί των σημαντικών για την έρευνα εννοιών, όπως αυτές έχουν βρεθεί στην διαθέσιμη βιβλιογραφία.</a:t>
            </a:r>
            <a:endParaRPr lang="el-GR" sz="2400" b="1" i="1" dirty="0"/>
          </a:p>
          <a:p>
            <a:pPr marL="609600" indent="-609600" fontAlgn="auto">
              <a:lnSpc>
                <a:spcPct val="90000"/>
              </a:lnSpc>
              <a:spcAft>
                <a:spcPts val="0"/>
              </a:spcAft>
              <a:buFont typeface="Wingdings 3"/>
              <a:buChar char=""/>
              <a:defRPr/>
            </a:pPr>
            <a:r>
              <a:rPr lang="en-US" sz="2400" b="1" i="1" dirty="0">
                <a:solidFill>
                  <a:schemeClr val="hlink"/>
                </a:solidFill>
              </a:rPr>
              <a:t>7.</a:t>
            </a:r>
            <a:r>
              <a:rPr lang="el-GR" sz="2400" b="1" i="1" dirty="0">
                <a:solidFill>
                  <a:schemeClr val="hlink"/>
                </a:solidFill>
              </a:rPr>
              <a:t>3. Εποπτικό υλικό</a:t>
            </a:r>
            <a:br>
              <a:rPr lang="el-GR" sz="2400" b="1" i="1" dirty="0">
                <a:solidFill>
                  <a:schemeClr val="hlink"/>
                </a:solidFill>
              </a:rPr>
            </a:br>
            <a:r>
              <a:rPr lang="el-GR" sz="2400" b="1" dirty="0"/>
              <a:t>Σχετικοί πίνακες, διαγράμματα και φωτογραφίες.</a:t>
            </a:r>
            <a:r>
              <a:rPr lang="el-GR" sz="2400" dirty="0"/>
              <a:t> </a:t>
            </a:r>
          </a:p>
        </p:txBody>
      </p:sp>
      <p:sp>
        <p:nvSpPr>
          <p:cNvPr id="2253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253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253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F2E2C3CD-C933-4B13-8465-EEEE77D39FE7}" type="slidenum">
              <a:rPr lang="el-GR"/>
              <a:pPr eaLnBrk="1" hangingPunct="1"/>
              <a:t>14</a:t>
            </a:fld>
            <a:endParaRPr lang="el-GR"/>
          </a:p>
        </p:txBody>
      </p:sp>
      <p:sp>
        <p:nvSpPr>
          <p:cNvPr id="3174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dissolve">
                                      <p:cBhvr>
                                        <p:cTn id="7"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196975"/>
            <a:ext cx="8686800" cy="5661025"/>
          </a:xfrm>
        </p:spPr>
        <p:txBody>
          <a:bodyPr/>
          <a:lstStyle/>
          <a:p>
            <a:pPr marL="609600" indent="-609600">
              <a:lnSpc>
                <a:spcPct val="90000"/>
              </a:lnSpc>
              <a:buFont typeface="Wingdings" pitchFamily="2" charset="2"/>
              <a:buNone/>
            </a:pPr>
            <a:r>
              <a:rPr lang="el-GR" sz="4800" b="1" smtClean="0">
                <a:solidFill>
                  <a:schemeClr val="folHlink"/>
                </a:solidFill>
              </a:rPr>
              <a:t>    </a:t>
            </a:r>
            <a:r>
              <a:rPr lang="el-GR" sz="3600" b="1" smtClean="0">
                <a:solidFill>
                  <a:schemeClr val="folHlink"/>
                </a:solidFill>
              </a:rPr>
              <a:t>8.ΕΡΕΥΝΗΤΙΚΟ ΜΕΡΟΣ</a:t>
            </a:r>
            <a:r>
              <a:rPr lang="en-US" sz="4800" b="1" smtClean="0">
                <a:solidFill>
                  <a:schemeClr val="folHlink"/>
                </a:solidFill>
              </a:rPr>
              <a:t/>
            </a:r>
            <a:br>
              <a:rPr lang="en-US" sz="4800" b="1" smtClean="0">
                <a:solidFill>
                  <a:schemeClr val="folHlink"/>
                </a:solidFill>
              </a:rPr>
            </a:br>
            <a:r>
              <a:rPr lang="el-GR" sz="3600" b="1" smtClean="0"/>
              <a:t> </a:t>
            </a:r>
            <a:r>
              <a:rPr lang="el-GR" b="1" smtClean="0"/>
              <a:t>Το Ερευνητικό Μέρος είναι </a:t>
            </a:r>
            <a:br>
              <a:rPr lang="el-GR" b="1" smtClean="0"/>
            </a:br>
            <a:r>
              <a:rPr lang="el-GR" b="1" smtClean="0"/>
              <a:t>η “καρδιά” της εργασίας, σε αυτό περιλαμβάνονται τα εξής:</a:t>
            </a:r>
            <a:br>
              <a:rPr lang="el-GR" b="1" smtClean="0"/>
            </a:br>
            <a:endParaRPr lang="el-GR" b="1" smtClean="0"/>
          </a:p>
          <a:p>
            <a:pPr marL="609600" indent="-609600">
              <a:lnSpc>
                <a:spcPct val="90000"/>
              </a:lnSpc>
            </a:pPr>
            <a:r>
              <a:rPr lang="en-US" sz="4000" b="1" smtClean="0">
                <a:solidFill>
                  <a:schemeClr val="hlink"/>
                </a:solidFill>
              </a:rPr>
              <a:t>8.</a:t>
            </a:r>
            <a:r>
              <a:rPr lang="el-GR" sz="4000" b="1" smtClean="0">
                <a:solidFill>
                  <a:schemeClr val="hlink"/>
                </a:solidFill>
              </a:rPr>
              <a:t>1.Χρονοδιάγραμμα εργασιών</a:t>
            </a:r>
            <a:br>
              <a:rPr lang="el-GR" sz="4000" b="1" smtClean="0">
                <a:solidFill>
                  <a:schemeClr val="hlink"/>
                </a:solidFill>
              </a:rPr>
            </a:br>
            <a:r>
              <a:rPr lang="el-GR" sz="3600" smtClean="0">
                <a:hlinkClick r:id="rId2" action="ppaction://hlinkfile"/>
              </a:rPr>
              <a:t>( δίνεται παράδειγμα)</a:t>
            </a:r>
            <a:br>
              <a:rPr lang="el-GR" sz="3600" smtClean="0">
                <a:hlinkClick r:id="rId2" action="ppaction://hlinkfile"/>
              </a:rPr>
            </a:br>
            <a:endParaRPr lang="el-GR" sz="3600" b="1" smtClean="0"/>
          </a:p>
          <a:p>
            <a:pPr marL="609600" indent="-609600">
              <a:lnSpc>
                <a:spcPct val="90000"/>
              </a:lnSpc>
              <a:buFont typeface="Wingdings" pitchFamily="2" charset="2"/>
              <a:buNone/>
            </a:pPr>
            <a:r>
              <a:rPr lang="el-GR" smtClean="0"/>
              <a:t/>
            </a:r>
            <a:br>
              <a:rPr lang="el-GR" smtClean="0"/>
            </a:br>
            <a:endParaRPr lang="el-GR" smtClean="0"/>
          </a:p>
        </p:txBody>
      </p:sp>
      <p:sp>
        <p:nvSpPr>
          <p:cNvPr id="2355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355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355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00605ECE-8855-4D61-8E33-B06BCAE143D7}" type="slidenum">
              <a:rPr lang="el-GR"/>
              <a:pPr eaLnBrk="1" hangingPunct="1"/>
              <a:t>15</a:t>
            </a:fld>
            <a:endParaRPr lang="el-GR"/>
          </a:p>
        </p:txBody>
      </p:sp>
      <p:sp>
        <p:nvSpPr>
          <p:cNvPr id="32770"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2770"/>
                                        </p:tgtEl>
                                        <p:attrNameLst>
                                          <p:attrName>style.visibility</p:attrName>
                                        </p:attrNameLst>
                                      </p:cBhvr>
                                      <p:to>
                                        <p:strVal val="visible"/>
                                      </p:to>
                                    </p:set>
                                    <p:anim calcmode="discrete" valueType="clr">
                                      <p:cBhvr override="childStyle">
                                        <p:cTn id="7" dur="80"/>
                                        <p:tgtEl>
                                          <p:spTgt spid="327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70"/>
                                        </p:tgtEl>
                                        <p:attrNameLst>
                                          <p:attrName>fillcolor</p:attrName>
                                        </p:attrNameLst>
                                      </p:cBhvr>
                                      <p:tavLst>
                                        <p:tav tm="0">
                                          <p:val>
                                            <p:clrVal>
                                              <a:schemeClr val="accent2"/>
                                            </p:clrVal>
                                          </p:val>
                                        </p:tav>
                                        <p:tav tm="50000">
                                          <p:val>
                                            <p:clrVal>
                                              <a:schemeClr val="hlink"/>
                                            </p:clrVal>
                                          </p:val>
                                        </p:tav>
                                      </p:tavLst>
                                    </p:anim>
                                    <p:set>
                                      <p:cBhvr>
                                        <p:cTn id="9" dur="80"/>
                                        <p:tgtEl>
                                          <p:spTgt spid="327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1196975"/>
            <a:ext cx="8686800" cy="5661025"/>
          </a:xfrm>
        </p:spPr>
        <p:txBody>
          <a:bodyPr>
            <a:normAutofit fontScale="92500" lnSpcReduction="10000"/>
          </a:bodyPr>
          <a:lstStyle/>
          <a:p>
            <a:pPr marL="609600" indent="-609600" fontAlgn="auto">
              <a:spcAft>
                <a:spcPts val="0"/>
              </a:spcAft>
              <a:buFont typeface="Wingdings" pitchFamily="2" charset="2"/>
              <a:buNone/>
              <a:defRPr/>
            </a:pPr>
            <a:r>
              <a:rPr lang="el-GR" sz="4800" b="1">
                <a:solidFill>
                  <a:schemeClr val="folHlink"/>
                </a:solidFill>
              </a:rPr>
              <a:t>      </a:t>
            </a:r>
            <a:r>
              <a:rPr lang="el-GR" sz="3600" b="1">
                <a:solidFill>
                  <a:schemeClr val="folHlink"/>
                </a:solidFill>
              </a:rPr>
              <a:t>8.ΕΡΕΥΝΗΤΙΚΟ ΜΕΡΟΣ</a:t>
            </a:r>
            <a:r>
              <a:rPr lang="en-US" sz="4800" b="1">
                <a:solidFill>
                  <a:schemeClr val="folHlink"/>
                </a:solidFill>
              </a:rPr>
              <a:t/>
            </a:r>
            <a:br>
              <a:rPr lang="en-US" sz="4800" b="1">
                <a:solidFill>
                  <a:schemeClr val="folHlink"/>
                </a:solidFill>
              </a:rPr>
            </a:br>
            <a:endParaRPr lang="el-GR" sz="3600" b="1"/>
          </a:p>
          <a:p>
            <a:pPr marL="609600" indent="-609600" fontAlgn="auto">
              <a:spcAft>
                <a:spcPts val="0"/>
              </a:spcAft>
              <a:buFont typeface="Wingdings 3"/>
              <a:buChar char=""/>
              <a:defRPr/>
            </a:pPr>
            <a:r>
              <a:rPr lang="en-US" sz="4000" b="1">
                <a:solidFill>
                  <a:schemeClr val="hlink"/>
                </a:solidFill>
              </a:rPr>
              <a:t>8.</a:t>
            </a:r>
            <a:r>
              <a:rPr lang="el-GR" sz="4000" b="1">
                <a:solidFill>
                  <a:schemeClr val="hlink"/>
                </a:solidFill>
              </a:rPr>
              <a:t>2.Κατάλογος υλικών και μέσων</a:t>
            </a:r>
            <a:r>
              <a:rPr lang="el-GR" sz="3600" b="1"/>
              <a:t/>
            </a:r>
            <a:br>
              <a:rPr lang="el-GR" sz="3600" b="1"/>
            </a:br>
            <a:r>
              <a:rPr lang="el-GR" sz="3600"/>
              <a:t>Περιλαμβάνει υλικά (μηχανήματα, υλικά κατασκευής, εργαλεία κ.λπ.) ή άϋλα (ερωτηματολόγια, στατιστικά δελτία κ.λπ.) που επινοήθηκαν και χρησιμοποιήθηκαν από τον ερευνητή</a:t>
            </a:r>
            <a:br>
              <a:rPr lang="el-GR" sz="3600"/>
            </a:br>
            <a:endParaRPr lang="el-GR" sz="3600" b="1"/>
          </a:p>
          <a:p>
            <a:pPr marL="609600" indent="-609600" fontAlgn="auto">
              <a:spcAft>
                <a:spcPts val="0"/>
              </a:spcAft>
              <a:buFont typeface="Wingdings 3"/>
              <a:buChar char=""/>
              <a:defRPr/>
            </a:pPr>
            <a:endParaRPr lang="el-GR"/>
          </a:p>
        </p:txBody>
      </p:sp>
      <p:sp>
        <p:nvSpPr>
          <p:cNvPr id="2457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458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458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FD55D056-DFC6-475E-B682-9CE02B8E8F7B}" type="slidenum">
              <a:rPr lang="el-GR"/>
              <a:pPr eaLnBrk="1" hangingPunct="1"/>
              <a:t>16</a:t>
            </a:fld>
            <a:endParaRPr lang="el-GR"/>
          </a:p>
        </p:txBody>
      </p:sp>
      <p:sp>
        <p:nvSpPr>
          <p:cNvPr id="3993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9938"/>
                                        </p:tgtEl>
                                        <p:attrNameLst>
                                          <p:attrName>style.visibility</p:attrName>
                                        </p:attrNameLst>
                                      </p:cBhvr>
                                      <p:to>
                                        <p:strVal val="visible"/>
                                      </p:to>
                                    </p:set>
                                    <p:anim calcmode="discrete" valueType="clr">
                                      <p:cBhvr override="childStyle">
                                        <p:cTn id="7" dur="80"/>
                                        <p:tgtEl>
                                          <p:spTgt spid="399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9938"/>
                                        </p:tgtEl>
                                        <p:attrNameLst>
                                          <p:attrName>fillcolor</p:attrName>
                                        </p:attrNameLst>
                                      </p:cBhvr>
                                      <p:tavLst>
                                        <p:tav tm="0">
                                          <p:val>
                                            <p:clrVal>
                                              <a:schemeClr val="accent2"/>
                                            </p:clrVal>
                                          </p:val>
                                        </p:tav>
                                        <p:tav tm="50000">
                                          <p:val>
                                            <p:clrVal>
                                              <a:schemeClr val="hlink"/>
                                            </p:clrVal>
                                          </p:val>
                                        </p:tav>
                                      </p:tavLst>
                                    </p:anim>
                                    <p:set>
                                      <p:cBhvr>
                                        <p:cTn id="9" dur="80"/>
                                        <p:tgtEl>
                                          <p:spTgt spid="399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457200" y="1196975"/>
            <a:ext cx="8686800" cy="5661025"/>
          </a:xfrm>
        </p:spPr>
        <p:txBody>
          <a:bodyPr/>
          <a:lstStyle/>
          <a:p>
            <a:pPr marL="609600" indent="-609600">
              <a:buFont typeface="Wingdings" pitchFamily="2" charset="2"/>
              <a:buNone/>
            </a:pPr>
            <a:r>
              <a:rPr lang="el-GR" sz="4800" b="1" smtClean="0">
                <a:solidFill>
                  <a:schemeClr val="folHlink"/>
                </a:solidFill>
              </a:rPr>
              <a:t>    </a:t>
            </a:r>
            <a:r>
              <a:rPr lang="el-GR" sz="3600" b="1" smtClean="0">
                <a:solidFill>
                  <a:schemeClr val="folHlink"/>
                </a:solidFill>
              </a:rPr>
              <a:t>8.ΕΡΕΥΝΗΤΙΚΟ ΜΕΡΟΣ</a:t>
            </a:r>
            <a:r>
              <a:rPr lang="en-US" sz="4800" b="1" smtClean="0">
                <a:solidFill>
                  <a:schemeClr val="folHlink"/>
                </a:solidFill>
              </a:rPr>
              <a:t/>
            </a:r>
            <a:br>
              <a:rPr lang="en-US" sz="4800" b="1" smtClean="0">
                <a:solidFill>
                  <a:schemeClr val="folHlink"/>
                </a:solidFill>
              </a:rPr>
            </a:br>
            <a:r>
              <a:rPr lang="en-US" sz="4000" b="1" smtClean="0">
                <a:solidFill>
                  <a:schemeClr val="hlink"/>
                </a:solidFill>
              </a:rPr>
              <a:t>8.</a:t>
            </a:r>
            <a:r>
              <a:rPr lang="el-GR" sz="4000" b="1" smtClean="0">
                <a:solidFill>
                  <a:schemeClr val="hlink"/>
                </a:solidFill>
              </a:rPr>
              <a:t>3.Εκτέλεση του πειράματος</a:t>
            </a:r>
            <a:r>
              <a:rPr lang="el-GR" sz="4000" b="1" smtClean="0"/>
              <a:t> (</a:t>
            </a:r>
            <a:r>
              <a:rPr lang="el-GR" sz="3600" smtClean="0"/>
              <a:t>περιγραφή</a:t>
            </a:r>
            <a:r>
              <a:rPr lang="el-GR" sz="4000" b="1" smtClean="0"/>
              <a:t>)</a:t>
            </a:r>
            <a:br>
              <a:rPr lang="el-GR" sz="4000" b="1" smtClean="0"/>
            </a:br>
            <a:r>
              <a:rPr lang="el-GR" smtClean="0"/>
              <a:t>Περιγράφει την πορεία διεξαγωγής των μετρήσεων της Έρευνας.</a:t>
            </a:r>
            <a:br>
              <a:rPr lang="el-GR" smtClean="0"/>
            </a:br>
            <a:endParaRPr lang="el-GR" b="1" smtClean="0"/>
          </a:p>
          <a:p>
            <a:pPr marL="609600" indent="-609600"/>
            <a:r>
              <a:rPr lang="el-GR" smtClean="0"/>
              <a:t/>
            </a:r>
            <a:br>
              <a:rPr lang="el-GR" smtClean="0"/>
            </a:br>
            <a:endParaRPr lang="el-GR" smtClean="0"/>
          </a:p>
        </p:txBody>
      </p:sp>
      <p:sp>
        <p:nvSpPr>
          <p:cNvPr id="2560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560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560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13D7DF71-8872-445B-8D15-047158CE91D6}" type="slidenum">
              <a:rPr lang="el-GR"/>
              <a:pPr eaLnBrk="1" hangingPunct="1"/>
              <a:t>17</a:t>
            </a:fld>
            <a:endParaRPr lang="el-GR"/>
          </a:p>
        </p:txBody>
      </p:sp>
      <p:sp>
        <p:nvSpPr>
          <p:cNvPr id="4096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0962"/>
                                        </p:tgtEl>
                                        <p:attrNameLst>
                                          <p:attrName>style.visibility</p:attrName>
                                        </p:attrNameLst>
                                      </p:cBhvr>
                                      <p:to>
                                        <p:strVal val="visible"/>
                                      </p:to>
                                    </p:set>
                                    <p:anim calcmode="discrete" valueType="clr">
                                      <p:cBhvr override="childStyle">
                                        <p:cTn id="7" dur="80"/>
                                        <p:tgtEl>
                                          <p:spTgt spid="4096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0962"/>
                                        </p:tgtEl>
                                        <p:attrNameLst>
                                          <p:attrName>fillcolor</p:attrName>
                                        </p:attrNameLst>
                                      </p:cBhvr>
                                      <p:tavLst>
                                        <p:tav tm="0">
                                          <p:val>
                                            <p:clrVal>
                                              <a:schemeClr val="accent2"/>
                                            </p:clrVal>
                                          </p:val>
                                        </p:tav>
                                        <p:tav tm="50000">
                                          <p:val>
                                            <p:clrVal>
                                              <a:schemeClr val="hlink"/>
                                            </p:clrVal>
                                          </p:val>
                                        </p:tav>
                                      </p:tavLst>
                                    </p:anim>
                                    <p:set>
                                      <p:cBhvr>
                                        <p:cTn id="9" dur="80"/>
                                        <p:tgtEl>
                                          <p:spTgt spid="4096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57200" y="1196975"/>
            <a:ext cx="8686800" cy="5661025"/>
          </a:xfrm>
        </p:spPr>
        <p:txBody>
          <a:bodyPr>
            <a:normAutofit lnSpcReduction="10000"/>
          </a:bodyPr>
          <a:lstStyle/>
          <a:p>
            <a:pPr marL="609600" indent="-609600" fontAlgn="auto">
              <a:spcAft>
                <a:spcPts val="0"/>
              </a:spcAft>
              <a:buFont typeface="Wingdings" pitchFamily="2" charset="2"/>
              <a:buNone/>
              <a:defRPr/>
            </a:pPr>
            <a:r>
              <a:rPr lang="el-GR" sz="3600" b="1">
                <a:solidFill>
                  <a:schemeClr val="folHlink"/>
                </a:solidFill>
              </a:rPr>
              <a:t>     8.ΕΡΕΥΝΗΤΙΚΟ ΜΕΡΟΣ</a:t>
            </a:r>
            <a:endParaRPr lang="el-GR" sz="4000" b="1">
              <a:solidFill>
                <a:schemeClr val="hlink"/>
              </a:solidFill>
            </a:endParaRPr>
          </a:p>
          <a:p>
            <a:pPr marL="609600" indent="-609600" fontAlgn="auto">
              <a:spcAft>
                <a:spcPts val="0"/>
              </a:spcAft>
              <a:buFont typeface="Wingdings 3"/>
              <a:buChar char=""/>
              <a:defRPr/>
            </a:pPr>
            <a:r>
              <a:rPr lang="en-US" sz="4000" b="1">
                <a:solidFill>
                  <a:schemeClr val="hlink"/>
                </a:solidFill>
              </a:rPr>
              <a:t>8.</a:t>
            </a:r>
            <a:r>
              <a:rPr lang="el-GR" sz="4000" b="1">
                <a:solidFill>
                  <a:schemeClr val="hlink"/>
                </a:solidFill>
              </a:rPr>
              <a:t>4.Πίνακας παρατηρήσεων</a:t>
            </a:r>
            <a:br>
              <a:rPr lang="el-GR" sz="4000" b="1">
                <a:solidFill>
                  <a:schemeClr val="hlink"/>
                </a:solidFill>
              </a:rPr>
            </a:br>
            <a:r>
              <a:rPr lang="el-GR" sz="3600" b="1">
                <a:hlinkClick r:id="rId2" action="ppaction://hlinkfile"/>
              </a:rPr>
              <a:t>( </a:t>
            </a:r>
            <a:r>
              <a:rPr lang="el-GR" sz="3600">
                <a:hlinkClick r:id="rId2" action="ppaction://hlinkfile"/>
              </a:rPr>
              <a:t>δίνεται παράδειγμα</a:t>
            </a:r>
            <a:r>
              <a:rPr lang="el-GR" sz="3600" b="1">
                <a:hlinkClick r:id="rId2" action="ppaction://hlinkfile"/>
              </a:rPr>
              <a:t>)</a:t>
            </a:r>
            <a:br>
              <a:rPr lang="el-GR" sz="3600" b="1">
                <a:hlinkClick r:id="rId2" action="ppaction://hlinkfile"/>
              </a:rPr>
            </a:br>
            <a:r>
              <a:rPr lang="el-GR" sz="3600"/>
              <a:t>Περιλαμβάνει τη συγκέντρωση των αποτελεσμάτων των μετρήσεων που έγιναν, και την παρουσίαση τους μέσα από κείμενα, πίνακες, διαγράμματα, κ.λπ.</a:t>
            </a:r>
            <a:br>
              <a:rPr lang="el-GR" sz="3600"/>
            </a:br>
            <a:r>
              <a:rPr lang="el-GR"/>
              <a:t/>
            </a:r>
            <a:br>
              <a:rPr lang="el-GR"/>
            </a:br>
            <a:endParaRPr lang="el-GR"/>
          </a:p>
        </p:txBody>
      </p:sp>
      <p:sp>
        <p:nvSpPr>
          <p:cNvPr id="2662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662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662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6CE8E74-5FF7-4191-AE8C-94AF5D2F8665}" type="slidenum">
              <a:rPr lang="el-GR"/>
              <a:pPr eaLnBrk="1" hangingPunct="1"/>
              <a:t>18</a:t>
            </a:fld>
            <a:endParaRPr lang="el-GR"/>
          </a:p>
        </p:txBody>
      </p:sp>
      <p:sp>
        <p:nvSpPr>
          <p:cNvPr id="4198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1986"/>
                                        </p:tgtEl>
                                        <p:attrNameLst>
                                          <p:attrName>style.visibility</p:attrName>
                                        </p:attrNameLst>
                                      </p:cBhvr>
                                      <p:to>
                                        <p:strVal val="visible"/>
                                      </p:to>
                                    </p:set>
                                    <p:anim calcmode="discrete" valueType="clr">
                                      <p:cBhvr override="childStyle">
                                        <p:cTn id="7" dur="80"/>
                                        <p:tgtEl>
                                          <p:spTgt spid="4198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986"/>
                                        </p:tgtEl>
                                        <p:attrNameLst>
                                          <p:attrName>fillcolor</p:attrName>
                                        </p:attrNameLst>
                                      </p:cBhvr>
                                      <p:tavLst>
                                        <p:tav tm="0">
                                          <p:val>
                                            <p:clrVal>
                                              <a:schemeClr val="accent2"/>
                                            </p:clrVal>
                                          </p:val>
                                        </p:tav>
                                        <p:tav tm="50000">
                                          <p:val>
                                            <p:clrVal>
                                              <a:schemeClr val="hlink"/>
                                            </p:clrVal>
                                          </p:val>
                                        </p:tav>
                                      </p:tavLst>
                                    </p:anim>
                                    <p:set>
                                      <p:cBhvr>
                                        <p:cTn id="9" dur="80"/>
                                        <p:tgtEl>
                                          <p:spTgt spid="419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normAutofit fontScale="92500" lnSpcReduction="10000"/>
          </a:bodyPr>
          <a:lstStyle/>
          <a:p>
            <a:pPr marL="609600" indent="-609600" fontAlgn="auto">
              <a:lnSpc>
                <a:spcPct val="80000"/>
              </a:lnSpc>
              <a:spcAft>
                <a:spcPts val="0"/>
              </a:spcAft>
              <a:buFont typeface="Wingdings 3"/>
              <a:buChar char=""/>
              <a:defRPr/>
            </a:pPr>
            <a:r>
              <a:rPr lang="el-GR" b="1">
                <a:solidFill>
                  <a:schemeClr val="folHlink"/>
                </a:solidFill>
              </a:rPr>
              <a:t>8.ΕΡΕΥΝΗΤΙΚΟ ΜΕΡΟΣ</a:t>
            </a:r>
            <a:endParaRPr lang="el-GR" sz="2800" b="1">
              <a:solidFill>
                <a:schemeClr val="hlink"/>
              </a:solidFill>
            </a:endParaRPr>
          </a:p>
          <a:p>
            <a:pPr marL="609600" indent="-609600" fontAlgn="auto">
              <a:lnSpc>
                <a:spcPct val="80000"/>
              </a:lnSpc>
              <a:spcAft>
                <a:spcPts val="0"/>
              </a:spcAft>
              <a:buFont typeface="Wingdings 3"/>
              <a:buChar char=""/>
              <a:defRPr/>
            </a:pPr>
            <a:r>
              <a:rPr lang="en-US" sz="2800" b="1">
                <a:solidFill>
                  <a:schemeClr val="hlink"/>
                </a:solidFill>
              </a:rPr>
              <a:t>8.</a:t>
            </a:r>
            <a:r>
              <a:rPr lang="el-GR" sz="2800" b="1">
                <a:solidFill>
                  <a:schemeClr val="hlink"/>
                </a:solidFill>
              </a:rPr>
              <a:t>5.Φωτογραφίες του πειράματος</a:t>
            </a:r>
            <a:r>
              <a:rPr lang="el-GR" sz="2800" b="1"/>
              <a:t/>
            </a:r>
            <a:br>
              <a:rPr lang="el-GR" sz="2800" b="1"/>
            </a:br>
            <a:r>
              <a:rPr lang="el-GR" sz="2800" b="1"/>
              <a:t>(Μόνο για την πειραματική έρευνα)</a:t>
            </a:r>
            <a:br>
              <a:rPr lang="el-GR" sz="2800" b="1"/>
            </a:br>
            <a:r>
              <a:rPr lang="el-GR" sz="2800" b="1"/>
              <a:t>Απαιτούνται: 1-2 φωτ για  ΥΛΙΚΑ ΚΑΙ ΜΕΣΑ</a:t>
            </a:r>
            <a:br>
              <a:rPr lang="el-GR" sz="2800" b="1"/>
            </a:br>
            <a:r>
              <a:rPr lang="el-GR" sz="2800" b="1"/>
              <a:t>               </a:t>
            </a:r>
            <a:r>
              <a:rPr lang="en-US" sz="2800" b="1"/>
              <a:t>         </a:t>
            </a:r>
            <a:r>
              <a:rPr lang="el-GR" sz="2800" b="1"/>
              <a:t>3-4 φωτ για  ΕΚΤΕΛΕΣΗ ΤΟΥ </a:t>
            </a:r>
            <a:r>
              <a:rPr lang="en-US" sz="2800" b="1"/>
              <a:t>  </a:t>
            </a:r>
            <a:br>
              <a:rPr lang="en-US" sz="2800" b="1"/>
            </a:br>
            <a:r>
              <a:rPr lang="en-US" sz="2800" b="1"/>
              <a:t>                                              </a:t>
            </a:r>
            <a:r>
              <a:rPr lang="el-GR" sz="2800" b="1"/>
              <a:t>ΠΕΙΡΑΜΑΤΟΣ</a:t>
            </a:r>
            <a:br>
              <a:rPr lang="el-GR" sz="2800" b="1"/>
            </a:br>
            <a:r>
              <a:rPr lang="el-GR" sz="2800" b="1"/>
              <a:t>               </a:t>
            </a:r>
            <a:r>
              <a:rPr lang="en-US" sz="2800" b="1"/>
              <a:t>         </a:t>
            </a:r>
            <a:r>
              <a:rPr lang="el-GR" sz="2800" b="1"/>
              <a:t>2-3 φωτ για  ΑΠΟΤΕΛΕΣΜΑΤΑ</a:t>
            </a:r>
          </a:p>
          <a:p>
            <a:pPr marL="609600" indent="-609600" fontAlgn="auto">
              <a:lnSpc>
                <a:spcPct val="80000"/>
              </a:lnSpc>
              <a:spcAft>
                <a:spcPts val="0"/>
              </a:spcAft>
              <a:buFont typeface="Wingdings 3"/>
              <a:buChar char=""/>
              <a:defRPr/>
            </a:pPr>
            <a:r>
              <a:rPr lang="en-US" sz="2800" b="1">
                <a:solidFill>
                  <a:schemeClr val="hlink"/>
                </a:solidFill>
              </a:rPr>
              <a:t>8.6</a:t>
            </a:r>
            <a:r>
              <a:rPr lang="el-GR" sz="2800" b="1">
                <a:solidFill>
                  <a:schemeClr val="hlink"/>
                </a:solidFill>
              </a:rPr>
              <a:t>.Ανάλυση αποτελεσμάτων</a:t>
            </a:r>
            <a:r>
              <a:rPr lang="el-GR" sz="2800"/>
              <a:t> </a:t>
            </a:r>
            <a:br>
              <a:rPr lang="el-GR" sz="2800"/>
            </a:br>
            <a:r>
              <a:rPr lang="el-GR" sz="2800" b="1"/>
              <a:t>Περιλαμβάνει την επεξεργασία των αποτελεσμάτων μέσα από συγκρίσεις,</a:t>
            </a:r>
            <a:br>
              <a:rPr lang="el-GR" sz="2800" b="1"/>
            </a:br>
            <a:r>
              <a:rPr lang="el-GR" sz="2800" b="1"/>
              <a:t> διαπιστώσεις και παρατηρήσεις που γίνονται από τον ερευνητή (ραβδογράμματα</a:t>
            </a:r>
            <a:r>
              <a:rPr lang="el-GR" sz="2800"/>
              <a:t> </a:t>
            </a:r>
          </a:p>
        </p:txBody>
      </p:sp>
      <p:sp>
        <p:nvSpPr>
          <p:cNvPr id="2765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765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765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4B90D778-DB68-40D2-9F22-B44611E14FA6}" type="slidenum">
              <a:rPr lang="el-GR"/>
              <a:pPr eaLnBrk="1" hangingPunct="1"/>
              <a:t>19</a:t>
            </a:fld>
            <a:endParaRPr lang="el-GR"/>
          </a:p>
        </p:txBody>
      </p:sp>
      <p:sp>
        <p:nvSpPr>
          <p:cNvPr id="3379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dissolve">
                                      <p:cBhvr>
                                        <p:cTn id="7" dur="5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r>
              <a:rPr lang="el-GR" b="1" dirty="0" smtClean="0"/>
              <a:t>Η εργασία είναι ατομική </a:t>
            </a:r>
            <a:r>
              <a:rPr lang="el-GR" b="1" dirty="0" smtClean="0"/>
              <a:t>θα πραγματοποιηθεί</a:t>
            </a:r>
            <a:r>
              <a:rPr lang="el-GR" b="1" dirty="0" smtClean="0"/>
              <a:t> </a:t>
            </a:r>
            <a:r>
              <a:rPr lang="el-GR" b="1" dirty="0" smtClean="0"/>
              <a:t>κατά την διάρκεια του δευτέρου τετραμήνου </a:t>
            </a:r>
            <a:r>
              <a:rPr lang="en-US" b="1" dirty="0" smtClean="0"/>
              <a:t>.</a:t>
            </a:r>
            <a:r>
              <a:rPr lang="el-GR" b="1" dirty="0" smtClean="0"/>
              <a:t> </a:t>
            </a:r>
            <a:endParaRPr lang="en-US" b="1" dirty="0" smtClean="0"/>
          </a:p>
          <a:p>
            <a:r>
              <a:rPr lang="el-GR" b="1" dirty="0" smtClean="0"/>
              <a:t>Το θέμα της μπορεί να αφορά είτε κάποιο πείραμα είτε μια έρευνα.</a:t>
            </a:r>
          </a:p>
        </p:txBody>
      </p:sp>
      <p:sp>
        <p:nvSpPr>
          <p:cNvPr id="1024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024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024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4B31B4B-45CE-443D-BE34-78E0375BC000}" type="slidenum">
              <a:rPr lang="el-GR"/>
              <a:pPr eaLnBrk="1" hangingPunct="1"/>
              <a:t>2</a:t>
            </a:fld>
            <a:endParaRPr lang="el-GR"/>
          </a:p>
        </p:txBody>
      </p:sp>
      <p:sp>
        <p:nvSpPr>
          <p:cNvPr id="14338" name="Rectangle 2"/>
          <p:cNvSpPr>
            <a:spLocks noGrp="1" noChangeArrowheads="1"/>
          </p:cNvSpPr>
          <p:nvPr>
            <p:ph type="title"/>
          </p:nvPr>
        </p:nvSpPr>
        <p:spPr/>
        <p:txBody>
          <a:bodyPr/>
          <a:lstStyle/>
          <a:p>
            <a:pPr fontAlgn="auto">
              <a:spcAft>
                <a:spcPts val="0"/>
              </a:spcAft>
              <a:defRPr/>
            </a:pPr>
            <a:r>
              <a:rPr lang="el-GR" dirty="0"/>
              <a:t>ΕΡΓΑΣΙΑ Β΄ ΤΕΤΡΑΜΗΝΟΥ</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4339">
                                            <p:txEl>
                                              <p:pRg st="0" end="0"/>
                                            </p:txEl>
                                          </p:spTgt>
                                        </p:tgtEl>
                                        <p:attrNameLst>
                                          <p:attrName>style.visibility</p:attrName>
                                        </p:attrNameLst>
                                      </p:cBhvr>
                                      <p:to>
                                        <p:strVal val="visible"/>
                                      </p:to>
                                    </p:set>
                                    <p:animEffect transition="in" filter="fade">
                                      <p:cBhvr>
                                        <p:cTn id="11" dur="1250"/>
                                        <p:tgtEl>
                                          <p:spTgt spid="14339">
                                            <p:txEl>
                                              <p:pRg st="0" end="0"/>
                                            </p:txEl>
                                          </p:spTgt>
                                        </p:tgtEl>
                                      </p:cBhvr>
                                    </p:animEffect>
                                  </p:childTnLst>
                                </p:cTn>
                              </p:par>
                            </p:childTnLst>
                          </p:cTn>
                        </p:par>
                        <p:par>
                          <p:cTn id="12" fill="hold">
                            <p:stCondLst>
                              <p:cond delay="1750"/>
                            </p:stCondLst>
                            <p:childTnLst>
                              <p:par>
                                <p:cTn id="13" presetID="10" presetClass="entr" presetSubtype="0" fill="hold" grpId="0" nodeType="after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fade">
                                      <p:cBhvr>
                                        <p:cTn id="15" dur="125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normAutofit lnSpcReduction="10000"/>
          </a:bodyPr>
          <a:lstStyle/>
          <a:p>
            <a:pPr marL="609600" indent="-609600" fontAlgn="auto">
              <a:lnSpc>
                <a:spcPct val="80000"/>
              </a:lnSpc>
              <a:spcAft>
                <a:spcPts val="0"/>
              </a:spcAft>
              <a:buFont typeface="Wingdings" pitchFamily="2" charset="2"/>
              <a:buNone/>
              <a:defRPr/>
            </a:pPr>
            <a:r>
              <a:rPr lang="el-GR" sz="3600" b="1">
                <a:solidFill>
                  <a:schemeClr val="folHlink"/>
                </a:solidFill>
              </a:rPr>
              <a:t>     9.ΣΥΜΠΕΡΑΣΜΑΤΑ-ΠΡΟΤΑΣΕΙΣ</a:t>
            </a:r>
            <a:br>
              <a:rPr lang="el-GR" sz="3600" b="1">
                <a:solidFill>
                  <a:schemeClr val="folHlink"/>
                </a:solidFill>
              </a:rPr>
            </a:br>
            <a:r>
              <a:rPr lang="el-GR" sz="2400"/>
              <a:t>Σε αυτά γίνονται λίγες ή καθόλου ποσοτικές και εντάσσονται:</a:t>
            </a:r>
            <a:endParaRPr lang="el-GR" sz="2400" b="1" i="1"/>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1.</a:t>
            </a:r>
            <a:r>
              <a:rPr lang="el-GR" sz="2400" b="1" i="1"/>
              <a:t> </a:t>
            </a:r>
            <a:r>
              <a:rPr lang="el-GR" sz="2400" b="1" i="1">
                <a:solidFill>
                  <a:schemeClr val="hlink"/>
                </a:solidFill>
              </a:rPr>
              <a:t>Κατάλογος συμπερασμάτων, με σαφείς και κατανοητούς όρους</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2. Αποδοχή ή απόρριψη της αρχικής υπόθεσης</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3. Χρήσιμες προτάσεις, που προκύπτουν από τα συμπεράσματα</a:t>
            </a:r>
          </a:p>
          <a:p>
            <a:pPr marL="609600" indent="-609600" fontAlgn="auto">
              <a:lnSpc>
                <a:spcPct val="80000"/>
              </a:lnSpc>
              <a:spcAft>
                <a:spcPts val="0"/>
              </a:spcAft>
              <a:buFont typeface="Wingdings 3"/>
              <a:buChar char=""/>
              <a:defRPr/>
            </a:pPr>
            <a:r>
              <a:rPr lang="en-US" sz="2400" b="1" i="1">
                <a:solidFill>
                  <a:schemeClr val="hlink"/>
                </a:solidFill>
              </a:rPr>
              <a:t>9.</a:t>
            </a:r>
            <a:r>
              <a:rPr lang="el-GR" sz="2400" b="1" i="1">
                <a:solidFill>
                  <a:schemeClr val="hlink"/>
                </a:solidFill>
              </a:rPr>
              <a:t>4. Προτάσεις για νέα συμπληρωματική έρευνα</a:t>
            </a:r>
            <a:br>
              <a:rPr lang="el-GR" sz="2400" b="1" i="1">
                <a:solidFill>
                  <a:schemeClr val="hlink"/>
                </a:solidFill>
              </a:rPr>
            </a:br>
            <a:r>
              <a:rPr lang="el-GR" sz="2400"/>
              <a:t>( Παρουσίαση προτάσεων για μελλοντική διερεύνηση των ελεγχόμενων μεταβλητών)</a:t>
            </a:r>
            <a:br>
              <a:rPr lang="el-GR" sz="2400"/>
            </a:br>
            <a:r>
              <a:rPr lang="el-GR" sz="2400"/>
              <a:t/>
            </a:r>
            <a:br>
              <a:rPr lang="el-GR" sz="2400"/>
            </a:br>
            <a:endParaRPr lang="el-GR" sz="2400"/>
          </a:p>
        </p:txBody>
      </p:sp>
      <p:sp>
        <p:nvSpPr>
          <p:cNvPr id="2867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8676"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867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685680F-1B54-429E-9046-2E5C40D653D2}" type="slidenum">
              <a:rPr lang="el-GR"/>
              <a:pPr eaLnBrk="1" hangingPunct="1"/>
              <a:t>20</a:t>
            </a:fld>
            <a:endParaRPr lang="el-GR"/>
          </a:p>
        </p:txBody>
      </p:sp>
      <p:sp>
        <p:nvSpPr>
          <p:cNvPr id="3481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lstStyle/>
          <a:p>
            <a:pPr marL="609600" indent="-609600">
              <a:buFont typeface="Wingdings" pitchFamily="2" charset="2"/>
              <a:buNone/>
            </a:pPr>
            <a:r>
              <a:rPr lang="el-GR" sz="3600" b="1" smtClean="0">
                <a:solidFill>
                  <a:schemeClr val="folHlink"/>
                </a:solidFill>
              </a:rPr>
              <a:t>     10.ΒΙΒΛΙΟΓΡΑΦΙΑ</a:t>
            </a:r>
          </a:p>
          <a:p>
            <a:pPr marL="609600" indent="-609600"/>
            <a:r>
              <a:rPr lang="el-GR" b="1" smtClean="0"/>
              <a:t>Περιλαμβάνει κατάλογο των βιβλίων ή άλλων πηγών (διευθύνσεις </a:t>
            </a:r>
            <a:r>
              <a:rPr lang="en-US" b="1" smtClean="0"/>
              <a:t>Internet</a:t>
            </a:r>
            <a:r>
              <a:rPr lang="el-GR" b="1" smtClean="0"/>
              <a:t>, περιοδικά ), που χρησιμοποιήθηκαν.</a:t>
            </a:r>
            <a:br>
              <a:rPr lang="el-GR" b="1" smtClean="0"/>
            </a:br>
            <a:r>
              <a:rPr lang="el-GR" b="1" smtClean="0"/>
              <a:t>Για κάθε βιβλίο, περιοδικό ή άρθρο αναφέρεται με τη σειρά: Επίθετο και όνομα συγγραφέα, τίτλος συγγράμματος, εκδοτικός οίκος, ημερομηνία έκδοσης</a:t>
            </a:r>
            <a:r>
              <a:rPr lang="el-GR" smtClean="0"/>
              <a:t> </a:t>
            </a:r>
          </a:p>
        </p:txBody>
      </p:sp>
      <p:sp>
        <p:nvSpPr>
          <p:cNvPr id="2969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2970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2970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304C4AAF-91BA-4816-B935-29D0B2D912FD}" type="slidenum">
              <a:rPr lang="el-GR"/>
              <a:pPr eaLnBrk="1" hangingPunct="1"/>
              <a:t>21</a:t>
            </a:fld>
            <a:endParaRPr lang="el-GR"/>
          </a:p>
        </p:txBody>
      </p:sp>
      <p:sp>
        <p:nvSpPr>
          <p:cNvPr id="3584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5842"/>
                                        </p:tgtEl>
                                        <p:attrNameLst>
                                          <p:attrName>style.visibility</p:attrName>
                                        </p:attrNameLst>
                                      </p:cBhvr>
                                      <p:to>
                                        <p:strVal val="visible"/>
                                      </p:to>
                                    </p:set>
                                    <p:anim calcmode="discrete" valueType="clr">
                                      <p:cBhvr override="childStyle">
                                        <p:cTn id="7" dur="80"/>
                                        <p:tgtEl>
                                          <p:spTgt spid="358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5842"/>
                                        </p:tgtEl>
                                        <p:attrNameLst>
                                          <p:attrName>fillcolor</p:attrName>
                                        </p:attrNameLst>
                                      </p:cBhvr>
                                      <p:tavLst>
                                        <p:tav tm="0">
                                          <p:val>
                                            <p:clrVal>
                                              <a:schemeClr val="accent2"/>
                                            </p:clrVal>
                                          </p:val>
                                        </p:tav>
                                        <p:tav tm="50000">
                                          <p:val>
                                            <p:clrVal>
                                              <a:schemeClr val="hlink"/>
                                            </p:clrVal>
                                          </p:val>
                                        </p:tav>
                                      </p:tavLst>
                                    </p:anim>
                                    <p:set>
                                      <p:cBhvr>
                                        <p:cTn id="9" dur="80"/>
                                        <p:tgtEl>
                                          <p:spTgt spid="358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30723"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3072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25DD8D05-6E9F-417C-8384-FDA2C8DA8850}" type="slidenum">
              <a:rPr lang="el-GR"/>
              <a:pPr eaLnBrk="1" hangingPunct="1"/>
              <a:t>22</a:t>
            </a:fld>
            <a:endParaRPr lang="el-GR"/>
          </a:p>
        </p:txBody>
      </p:sp>
      <p:sp>
        <p:nvSpPr>
          <p:cNvPr id="36866" name="Rectangle 2"/>
          <p:cNvSpPr>
            <a:spLocks noGrp="1" noChangeArrowheads="1"/>
          </p:cNvSpPr>
          <p:nvPr>
            <p:ph type="title"/>
          </p:nvPr>
        </p:nvSpPr>
        <p:spPr/>
        <p:txBody>
          <a:bodyPr/>
          <a:lstStyle/>
          <a:p>
            <a:pPr fontAlgn="auto">
              <a:spcAft>
                <a:spcPts val="0"/>
              </a:spcAft>
              <a:defRPr/>
            </a:pPr>
            <a:r>
              <a:rPr lang="el-GR"/>
              <a:t>ΕΝΟΤΗΤΕΣ Β΄ΕΡΓΑΣΙΑΣ</a:t>
            </a:r>
          </a:p>
        </p:txBody>
      </p:sp>
      <p:sp>
        <p:nvSpPr>
          <p:cNvPr id="36868" name="WordArt 4"/>
          <p:cNvSpPr>
            <a:spLocks noChangeArrowheads="1" noChangeShapeType="1" noTextEdit="1"/>
          </p:cNvSpPr>
          <p:nvPr/>
        </p:nvSpPr>
        <p:spPr bwMode="auto">
          <a:xfrm>
            <a:off x="1187450" y="1916113"/>
            <a:ext cx="6553200" cy="1512887"/>
          </a:xfrm>
          <a:prstGeom prst="rect">
            <a:avLst/>
          </a:prstGeom>
        </p:spPr>
        <p:txBody>
          <a:bodyPr wrap="none" fromWordArt="1">
            <a:prstTxWarp prst="textPlain">
              <a:avLst>
                <a:gd name="adj" fmla="val 50000"/>
              </a:avLst>
            </a:prstTxWarp>
          </a:bodyPr>
          <a:lstStyle/>
          <a:p>
            <a:pPr algn="ctr"/>
            <a:r>
              <a:rPr lang="el-GR" sz="3600" kern="10">
                <a:ln w="34925">
                  <a:solidFill>
                    <a:srgbClr val="FFCC00"/>
                  </a:solidFill>
                  <a:round/>
                  <a:headEnd/>
                  <a:tailEnd/>
                </a:ln>
                <a:gradFill rotWithShape="1">
                  <a:gsLst>
                    <a:gs pos="0">
                      <a:schemeClr val="accent2"/>
                    </a:gs>
                    <a:gs pos="100000">
                      <a:schemeClr val="hlink"/>
                    </a:gs>
                  </a:gsLst>
                  <a:lin ang="5400000" scaled="1"/>
                </a:gradFill>
                <a:effectLst>
                  <a:outerShdw dist="92457" dir="4443276" algn="ctr" rotWithShape="0">
                    <a:srgbClr val="C0C0C0">
                      <a:alpha val="79999"/>
                    </a:srgbClr>
                  </a:outerShdw>
                </a:effectLst>
                <a:latin typeface="Comic Sans MS"/>
              </a:rPr>
              <a:t>ΤΕΛΟΣ</a:t>
            </a:r>
          </a:p>
        </p:txBody>
      </p:sp>
      <p:sp>
        <p:nvSpPr>
          <p:cNvPr id="30727" name="Text Box 5"/>
          <p:cNvSpPr txBox="1">
            <a:spLocks noChangeArrowheads="1"/>
          </p:cNvSpPr>
          <p:nvPr/>
        </p:nvSpPr>
        <p:spPr bwMode="auto">
          <a:xfrm>
            <a:off x="1042988" y="4149725"/>
            <a:ext cx="6985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algn="ctr" eaLnBrk="1" hangingPunct="1">
              <a:spcBef>
                <a:spcPct val="50000"/>
              </a:spcBef>
            </a:pPr>
            <a:r>
              <a:rPr lang="el-GR" sz="3600" b="1">
                <a:latin typeface="Times New Roman" pitchFamily="18" charset="0"/>
              </a:rPr>
              <a:t>ΚΑΛΗ ΕΠΙΤΥΧΙΑ</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heel(4)">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1268413"/>
            <a:ext cx="8229600" cy="5329237"/>
          </a:xfrm>
        </p:spPr>
        <p:txBody>
          <a:bodyPr/>
          <a:lstStyle/>
          <a:p>
            <a:pPr marL="609600" indent="-609600"/>
            <a:r>
              <a:rPr lang="en-US" sz="3600" b="1" dirty="0" smtClean="0">
                <a:solidFill>
                  <a:schemeClr val="folHlink"/>
                </a:solidFill>
              </a:rPr>
              <a:t>1.</a:t>
            </a:r>
            <a:r>
              <a:rPr lang="el-GR" sz="3600" b="1" dirty="0" smtClean="0">
                <a:solidFill>
                  <a:schemeClr val="folHlink"/>
                </a:solidFill>
              </a:rPr>
              <a:t>ΕΞΩΦΥΛΛΟ</a:t>
            </a:r>
            <a:r>
              <a:rPr lang="el-GR" dirty="0" smtClean="0"/>
              <a:t>: </a:t>
            </a:r>
            <a:r>
              <a:rPr lang="el-GR" dirty="0" smtClean="0">
                <a:hlinkClick r:id="rId2" action="ppaction://hlinkfile"/>
              </a:rPr>
              <a:t>(Π.Χ) </a:t>
            </a:r>
            <a:r>
              <a:rPr lang="en-US" dirty="0" smtClean="0"/>
              <a:t/>
            </a:r>
            <a:br>
              <a:rPr lang="en-US" dirty="0" smtClean="0"/>
            </a:br>
            <a:r>
              <a:rPr lang="el-GR" dirty="0" smtClean="0"/>
              <a:t>                                                               </a:t>
            </a:r>
            <a:br>
              <a:rPr lang="el-GR" dirty="0" smtClean="0"/>
            </a:br>
            <a:r>
              <a:rPr lang="el-GR" b="1" dirty="0" smtClean="0"/>
              <a:t>- Σχολείο</a:t>
            </a:r>
            <a:r>
              <a:rPr lang="en-US" b="1" dirty="0" smtClean="0"/>
              <a:t/>
            </a:r>
            <a:br>
              <a:rPr lang="en-US" b="1" dirty="0" smtClean="0"/>
            </a:br>
            <a:r>
              <a:rPr lang="el-GR" b="1" dirty="0" smtClean="0"/>
              <a:t>- Μάθημα</a:t>
            </a:r>
            <a:br>
              <a:rPr lang="el-GR" b="1" dirty="0" smtClean="0"/>
            </a:br>
            <a:r>
              <a:rPr lang="el-GR" b="1" dirty="0" smtClean="0"/>
              <a:t>- Τάξη</a:t>
            </a:r>
            <a:r>
              <a:rPr lang="en-US" b="1" dirty="0" smtClean="0"/>
              <a:t/>
            </a:r>
            <a:br>
              <a:rPr lang="en-US" b="1" dirty="0" smtClean="0"/>
            </a:br>
            <a:r>
              <a:rPr lang="el-GR" b="1" dirty="0" smtClean="0"/>
              <a:t>- Τμήμα</a:t>
            </a:r>
            <a:br>
              <a:rPr lang="el-GR" b="1" dirty="0" smtClean="0"/>
            </a:br>
            <a:r>
              <a:rPr lang="el-GR" b="1" dirty="0" smtClean="0"/>
              <a:t> </a:t>
            </a:r>
            <a:r>
              <a:rPr lang="en-US" dirty="0" smtClean="0"/>
              <a:t>-</a:t>
            </a:r>
            <a:r>
              <a:rPr lang="el-GR" b="1" dirty="0" smtClean="0"/>
              <a:t>Τίτλος της έρευνας </a:t>
            </a:r>
            <a:br>
              <a:rPr lang="el-GR" b="1" dirty="0" smtClean="0"/>
            </a:br>
            <a:r>
              <a:rPr lang="el-GR" b="1" dirty="0" smtClean="0"/>
              <a:t>- Το όνομά σας</a:t>
            </a:r>
            <a:r>
              <a:rPr lang="en-US" b="1" dirty="0" smtClean="0"/>
              <a:t/>
            </a:r>
            <a:br>
              <a:rPr lang="en-US" b="1" dirty="0" smtClean="0"/>
            </a:br>
            <a:r>
              <a:rPr lang="el-GR" b="1" dirty="0" smtClean="0"/>
              <a:t> - Ημερομηνία</a:t>
            </a:r>
            <a:r>
              <a:rPr lang="el-GR" dirty="0" smtClean="0"/>
              <a:t> </a:t>
            </a:r>
          </a:p>
        </p:txBody>
      </p:sp>
      <p:sp>
        <p:nvSpPr>
          <p:cNvPr id="1126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126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126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D5FA775-9F9E-4181-8644-94C4DDE7B1DA}" type="slidenum">
              <a:rPr lang="el-GR"/>
              <a:pPr eaLnBrk="1" hangingPunct="1"/>
              <a:t>3</a:t>
            </a:fld>
            <a:endParaRPr lang="el-GR"/>
          </a:p>
        </p:txBody>
      </p:sp>
      <p:sp>
        <p:nvSpPr>
          <p:cNvPr id="15362" name="Rectangle 2"/>
          <p:cNvSpPr>
            <a:spLocks noGrp="1" noChangeArrowheads="1"/>
          </p:cNvSpPr>
          <p:nvPr>
            <p:ph type="title"/>
          </p:nvPr>
        </p:nvSpPr>
        <p:spPr/>
        <p:txBody>
          <a:bodyPr/>
          <a:lstStyle/>
          <a:p>
            <a:pPr fontAlgn="auto">
              <a:spcAft>
                <a:spcPts val="0"/>
              </a:spcAft>
              <a:defRPr/>
            </a:pPr>
            <a:r>
              <a:rPr lang="el-GR" dirty="0"/>
              <a:t>ΕΝΟΤΗΤΕΣ </a:t>
            </a:r>
            <a:r>
              <a:rPr lang="el-GR" dirty="0" smtClean="0"/>
              <a:t>ΕΡΓΑΣΙΑΣ</a:t>
            </a:r>
            <a:endParaRPr lang="el-GR"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125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266">
                                            <p:txEl>
                                              <p:pRg st="0" end="0"/>
                                            </p:txEl>
                                          </p:spTgt>
                                        </p:tgtEl>
                                        <p:attrNameLst>
                                          <p:attrName>style.visibility</p:attrName>
                                        </p:attrNameLst>
                                      </p:cBhvr>
                                      <p:to>
                                        <p:strVal val="visible"/>
                                      </p:to>
                                    </p:set>
                                    <p:anim calcmode="lin" valueType="num">
                                      <p:cBhvr additive="base">
                                        <p:cTn id="12" dur="225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3" dur="225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normAutofit/>
          </a:bodyPr>
          <a:lstStyle/>
          <a:p>
            <a:pPr marL="609600" indent="-609600" fontAlgn="auto">
              <a:lnSpc>
                <a:spcPct val="90000"/>
              </a:lnSpc>
              <a:spcAft>
                <a:spcPts val="0"/>
              </a:spcAft>
              <a:buFont typeface="Wingdings 3"/>
              <a:buChar char=""/>
              <a:defRPr/>
            </a:pPr>
            <a:r>
              <a:rPr lang="en-US" sz="3600" b="1" dirty="0">
                <a:solidFill>
                  <a:schemeClr val="folHlink"/>
                </a:solidFill>
              </a:rPr>
              <a:t>2.</a:t>
            </a:r>
            <a:r>
              <a:rPr lang="el-GR" sz="3600" b="1" dirty="0">
                <a:solidFill>
                  <a:schemeClr val="folHlink"/>
                </a:solidFill>
              </a:rPr>
              <a:t>ΤΙΤΛΟΣ ΤΗΣ ΕΡΕΥΝΑΣ</a:t>
            </a:r>
            <a:br>
              <a:rPr lang="el-GR" sz="3600" b="1" dirty="0">
                <a:solidFill>
                  <a:schemeClr val="folHlink"/>
                </a:solidFill>
              </a:rPr>
            </a:br>
            <a:r>
              <a:rPr lang="el-GR" b="1" dirty="0"/>
              <a:t>Ο τίτλος της εργασίας πρέπει να είναι σύντομος και ακριβής</a:t>
            </a:r>
            <a:br>
              <a:rPr lang="el-GR" b="1" dirty="0"/>
            </a:br>
            <a:r>
              <a:rPr lang="el-GR" b="1" dirty="0"/>
              <a:t>(12-15 λέξεις).</a:t>
            </a:r>
            <a:r>
              <a:rPr lang="en-US" b="1" dirty="0"/>
              <a:t/>
            </a:r>
            <a:br>
              <a:rPr lang="en-US" b="1" dirty="0"/>
            </a:br>
            <a:r>
              <a:rPr lang="el-GR" b="1" dirty="0"/>
              <a:t>Θα αναφέρει τις μεταβλητές της έρευνας, τι μελετήθηκε και(αν είναι δυνατόν) τα όριά της.</a:t>
            </a:r>
            <a:br>
              <a:rPr lang="el-GR" b="1" dirty="0"/>
            </a:br>
            <a:r>
              <a:rPr lang="el-GR" b="1" dirty="0"/>
              <a:t>Μπορεί όμως για λόγους γλωσσικής αισθητικής του συγγραφέα να μην ακολουθηθεί αυτή η </a:t>
            </a:r>
            <a:r>
              <a:rPr lang="el-GR" b="1" dirty="0" smtClean="0"/>
              <a:t>υπόδειξη.</a:t>
            </a:r>
            <a:endParaRPr lang="el-GR" b="1" dirty="0"/>
          </a:p>
        </p:txBody>
      </p:sp>
      <p:sp>
        <p:nvSpPr>
          <p:cNvPr id="1229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2292"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229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99518F47-D524-4966-AD85-B5F1BB638348}" type="slidenum">
              <a:rPr lang="el-GR"/>
              <a:pPr eaLnBrk="1" hangingPunct="1"/>
              <a:t>4</a:t>
            </a:fld>
            <a:endParaRPr lang="el-GR"/>
          </a:p>
        </p:txBody>
      </p:sp>
      <p:sp>
        <p:nvSpPr>
          <p:cNvPr id="21506" name="Rectangle 2"/>
          <p:cNvSpPr>
            <a:spLocks noGrp="1" noChangeArrowheads="1"/>
          </p:cNvSpPr>
          <p:nvPr>
            <p:ph type="title"/>
          </p:nvPr>
        </p:nvSpPr>
        <p:spPr/>
        <p:txBody>
          <a:bodyPr/>
          <a:lstStyle/>
          <a:p>
            <a:pPr fontAlgn="auto">
              <a:spcAft>
                <a:spcPts val="0"/>
              </a:spcAft>
              <a:defRPr/>
            </a:pPr>
            <a:r>
              <a:rPr lang="el-GR" dirty="0"/>
              <a:t>ΕΝΟΤΗΤΕΣ </a:t>
            </a:r>
            <a:r>
              <a:rPr lang="el-GR" dirty="0" smtClean="0"/>
              <a:t>ΕΡΓΑΣΙΑΣ</a:t>
            </a:r>
            <a:endParaRPr lang="el-GR"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1499"/>
                                          </p:stCondLst>
                                        </p:cTn>
                                        <p:tgtEl>
                                          <p:spTgt spid="215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marL="609600" indent="-609600">
              <a:lnSpc>
                <a:spcPct val="90000"/>
              </a:lnSpc>
            </a:pPr>
            <a:r>
              <a:rPr lang="el-GR" sz="3600" b="1" smtClean="0">
                <a:solidFill>
                  <a:schemeClr val="folHlink"/>
                </a:solidFill>
              </a:rPr>
              <a:t>3.ΠΙΝΑΚΑΣ ΠΕΡΙΕΧΟΜΕΝΩΝ</a:t>
            </a:r>
            <a:r>
              <a:rPr lang="el-GR" sz="2400" smtClean="0"/>
              <a:t/>
            </a:r>
            <a:br>
              <a:rPr lang="el-GR" sz="2400" smtClean="0"/>
            </a:br>
            <a:r>
              <a:rPr lang="el-GR" sz="2400" smtClean="0">
                <a:hlinkClick r:id="rId2" action="ppaction://hlinkfile"/>
              </a:rPr>
              <a:t>(Π.Χ)</a:t>
            </a:r>
            <a:br>
              <a:rPr lang="el-GR" sz="2400" smtClean="0">
                <a:hlinkClick r:id="rId2" action="ppaction://hlinkfile"/>
              </a:rPr>
            </a:br>
            <a:r>
              <a:rPr lang="el-GR" sz="2400" b="1" smtClean="0"/>
              <a:t> Ο πίνακας περιεχομένων θα περιλαμβάνει:</a:t>
            </a:r>
          </a:p>
          <a:p>
            <a:pPr marL="609600" indent="-609600">
              <a:lnSpc>
                <a:spcPct val="90000"/>
              </a:lnSpc>
            </a:pPr>
            <a:r>
              <a:rPr lang="el-GR" sz="2400" b="1" smtClean="0"/>
              <a:t>Κατάλογο των κεφαλαίων και ανάλυση τους, όπως αυτά προκύπτουν από την δομή της εργασίας, και τους αριθμούς των σελίδων στις οποία βρίσκεται το καθένα από αυτά.</a:t>
            </a:r>
          </a:p>
        </p:txBody>
      </p:sp>
      <p:sp>
        <p:nvSpPr>
          <p:cNvPr id="13315"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331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1A1811BB-79E3-4801-BA72-6213BC4D1EEC}" type="slidenum">
              <a:rPr lang="el-GR"/>
              <a:pPr eaLnBrk="1" hangingPunct="1"/>
              <a:t>5</a:t>
            </a:fld>
            <a:endParaRPr lang="el-GR"/>
          </a:p>
        </p:txBody>
      </p:sp>
      <p:sp>
        <p:nvSpPr>
          <p:cNvPr id="22530" name="Rectangle 2"/>
          <p:cNvSpPr>
            <a:spLocks noGrp="1" noChangeArrowheads="1"/>
          </p:cNvSpPr>
          <p:nvPr>
            <p:ph type="title"/>
          </p:nvPr>
        </p:nvSpPr>
        <p:spPr/>
        <p:txBody>
          <a:bodyPr/>
          <a:lstStyle/>
          <a:p>
            <a:pPr fontAlgn="auto">
              <a:spcAft>
                <a:spcPts val="0"/>
              </a:spcAft>
              <a:defRPr/>
            </a:pPr>
            <a:r>
              <a:rPr lang="el-GR" dirty="0"/>
              <a:t>ΕΝΟΤΗΤΕΣ </a:t>
            </a:r>
            <a:r>
              <a:rPr lang="el-GR" dirty="0" smtClean="0"/>
              <a:t>ΕΡΓΑΣΙΑΣ</a:t>
            </a:r>
            <a:endParaRPr lang="el-GR"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wheel(4)">
                                      <p:cBhvr>
                                        <p:cTn id="12" dur="500"/>
                                        <p:tgtEl>
                                          <p:spTgt spid="22531">
                                            <p:txEl>
                                              <p:pRg st="0" end="0"/>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Effect transition="in" filter="wheel(4)">
                                      <p:cBhvr>
                                        <p:cTn id="15"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1600200"/>
            <a:ext cx="8229600" cy="5068888"/>
          </a:xfrm>
        </p:spPr>
        <p:txBody>
          <a:bodyPr>
            <a:normAutofit lnSpcReduction="10000"/>
          </a:bodyPr>
          <a:lstStyle/>
          <a:p>
            <a:pPr marL="609600" indent="-609600" fontAlgn="auto">
              <a:lnSpc>
                <a:spcPct val="80000"/>
              </a:lnSpc>
              <a:spcAft>
                <a:spcPts val="0"/>
              </a:spcAft>
              <a:buFont typeface="Wingdings 3"/>
              <a:buChar char=""/>
              <a:defRPr/>
            </a:pPr>
            <a:r>
              <a:rPr lang="el-GR" sz="3600" b="1" dirty="0">
                <a:solidFill>
                  <a:schemeClr val="folHlink"/>
                </a:solidFill>
              </a:rPr>
              <a:t>4.ΠΡΟΛΟΓΟΣ</a:t>
            </a:r>
          </a:p>
          <a:p>
            <a:pPr marL="609600" indent="-609600" fontAlgn="auto">
              <a:lnSpc>
                <a:spcPct val="80000"/>
              </a:lnSpc>
              <a:spcAft>
                <a:spcPts val="0"/>
              </a:spcAft>
              <a:buFont typeface="Wingdings 3"/>
              <a:buChar char=""/>
              <a:defRPr/>
            </a:pPr>
            <a:r>
              <a:rPr lang="el-GR" sz="2400" b="1" dirty="0"/>
              <a:t>Ο πρόλογος της εργασίας αναφέρει, συνήθως, ότι, </a:t>
            </a:r>
            <a:br>
              <a:rPr lang="el-GR" sz="2400" b="1" dirty="0"/>
            </a:br>
            <a:r>
              <a:rPr lang="el-GR" sz="2400" b="1" dirty="0"/>
              <a:t>« Η εργασία αυτή πραγματοποιήθηκε </a:t>
            </a:r>
            <a:r>
              <a:rPr lang="el-GR" sz="2400" b="1" dirty="0" smtClean="0"/>
              <a:t>πλαίσια </a:t>
            </a:r>
            <a:r>
              <a:rPr lang="el-GR" sz="2400" b="1" dirty="0"/>
              <a:t>του μαθήματος της </a:t>
            </a:r>
            <a:r>
              <a:rPr lang="el-GR" sz="2400" b="1" dirty="0" smtClean="0"/>
              <a:t>Τεχνολογίας</a:t>
            </a:r>
            <a:r>
              <a:rPr lang="en-US" sz="2400" b="1" dirty="0" smtClean="0"/>
              <a:t> </a:t>
            </a:r>
            <a:r>
              <a:rPr lang="el-GR" sz="2400" b="1" smtClean="0"/>
              <a:t>Γ’ </a:t>
            </a:r>
            <a:r>
              <a:rPr lang="el-GR" sz="2400" b="1" dirty="0" smtClean="0"/>
              <a:t>Γυμνασίου.</a:t>
            </a:r>
            <a:r>
              <a:rPr lang="el-GR" sz="2400" b="1" dirty="0"/>
              <a:t/>
            </a:r>
            <a:br>
              <a:rPr lang="el-GR" sz="2400" b="1" dirty="0"/>
            </a:br>
            <a:r>
              <a:rPr lang="el-GR" sz="2400" b="1" dirty="0"/>
              <a:t>Στην Εισαγωγή αναφέρεται……………………</a:t>
            </a:r>
            <a:br>
              <a:rPr lang="el-GR" sz="2400" b="1" dirty="0"/>
            </a:br>
            <a:r>
              <a:rPr lang="el-GR" sz="2400" b="1" dirty="0"/>
              <a:t>Το Θεωρητικό μέρος περιλαμβάνει…………………………..</a:t>
            </a:r>
            <a:br>
              <a:rPr lang="el-GR" sz="2400" b="1" dirty="0"/>
            </a:br>
            <a:r>
              <a:rPr lang="el-GR" sz="2400" b="1" dirty="0"/>
              <a:t>Το Ερευνητικό μέρος περιλαμβάνει…………………………..</a:t>
            </a:r>
          </a:p>
          <a:p>
            <a:pPr marL="609600" indent="-609600" fontAlgn="auto">
              <a:lnSpc>
                <a:spcPct val="80000"/>
              </a:lnSpc>
              <a:spcAft>
                <a:spcPts val="0"/>
              </a:spcAft>
              <a:buFont typeface="Wingdings 3"/>
              <a:buChar char=""/>
              <a:defRPr/>
            </a:pPr>
            <a:r>
              <a:rPr lang="el-GR" sz="2400" b="1" dirty="0"/>
              <a:t> Για τη συμβολή τους </a:t>
            </a:r>
            <a:r>
              <a:rPr lang="el-GR" sz="2400" b="1" dirty="0" smtClean="0"/>
              <a:t>στη </a:t>
            </a:r>
            <a:r>
              <a:rPr lang="el-GR" sz="2400" b="1" dirty="0"/>
              <a:t>διεκπεραίωση της , ευχαριστώ   </a:t>
            </a:r>
            <a:br>
              <a:rPr lang="el-GR" sz="2400" b="1" dirty="0"/>
            </a:br>
            <a:r>
              <a:rPr lang="el-GR" sz="2400" b="1" dirty="0"/>
              <a:t> τους………………………………..»</a:t>
            </a:r>
            <a:br>
              <a:rPr lang="el-GR" sz="2400" b="1" dirty="0"/>
            </a:br>
            <a:r>
              <a:rPr lang="el-GR" sz="2400" b="1" i="1" dirty="0"/>
              <a:t> </a:t>
            </a:r>
            <a:r>
              <a:rPr lang="el-GR" sz="2400" b="1" i="1" dirty="0">
                <a:solidFill>
                  <a:schemeClr val="folHlink"/>
                </a:solidFill>
              </a:rPr>
              <a:t>Ο πρόλογος δεν υπερβαίνει, σε έκταση, την μια σελίδα</a:t>
            </a:r>
            <a:r>
              <a:rPr lang="el-GR" sz="1800" b="1" i="1" dirty="0"/>
              <a:t>.</a:t>
            </a:r>
            <a:br>
              <a:rPr lang="el-GR" sz="1800" b="1" i="1" dirty="0"/>
            </a:br>
            <a:r>
              <a:rPr lang="el-GR" sz="1800" b="1" i="1" dirty="0"/>
              <a:t/>
            </a:r>
            <a:br>
              <a:rPr lang="el-GR" sz="1800" b="1" i="1" dirty="0"/>
            </a:br>
            <a:endParaRPr lang="el-GR" sz="1800" b="1" i="1" dirty="0"/>
          </a:p>
        </p:txBody>
      </p:sp>
      <p:sp>
        <p:nvSpPr>
          <p:cNvPr id="14339"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4340"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4341"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E0C1F1DF-A621-4452-BB0A-21C842EA84E0}" type="slidenum">
              <a:rPr lang="el-GR"/>
              <a:pPr eaLnBrk="1" hangingPunct="1"/>
              <a:t>6</a:t>
            </a:fld>
            <a:endParaRPr lang="el-GR"/>
          </a:p>
        </p:txBody>
      </p:sp>
      <p:sp>
        <p:nvSpPr>
          <p:cNvPr id="23554"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strips(downLeft)">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pPr marL="609600" indent="-609600"/>
            <a:r>
              <a:rPr lang="el-GR" sz="3600" b="1" smtClean="0">
                <a:solidFill>
                  <a:schemeClr val="folHlink"/>
                </a:solidFill>
              </a:rPr>
              <a:t>5.ΠΕΡΙΛΗΨΗ</a:t>
            </a:r>
            <a:r>
              <a:rPr lang="el-GR" smtClean="0">
                <a:solidFill>
                  <a:schemeClr val="hlink"/>
                </a:solidFill>
              </a:rPr>
              <a:t/>
            </a:r>
            <a:br>
              <a:rPr lang="el-GR" smtClean="0">
                <a:solidFill>
                  <a:schemeClr val="hlink"/>
                </a:solidFill>
              </a:rPr>
            </a:br>
            <a:r>
              <a:rPr lang="el-GR" b="1" smtClean="0"/>
              <a:t> Η περίληψη καταλαμβάνει μισή ή μια, το πολύ, σελίδα.</a:t>
            </a:r>
            <a:br>
              <a:rPr lang="el-GR" b="1" smtClean="0"/>
            </a:br>
            <a:r>
              <a:rPr lang="el-GR" b="1" smtClean="0"/>
              <a:t/>
            </a:r>
            <a:br>
              <a:rPr lang="el-GR" b="1" smtClean="0"/>
            </a:br>
            <a:endParaRPr lang="el-GR" b="1" smtClean="0"/>
          </a:p>
        </p:txBody>
      </p:sp>
      <p:sp>
        <p:nvSpPr>
          <p:cNvPr id="15363"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5364"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536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7F1F4064-D499-4C0C-8BDA-C9890EA2D98C}" type="slidenum">
              <a:rPr lang="el-GR"/>
              <a:pPr eaLnBrk="1" hangingPunct="1"/>
              <a:t>7</a:t>
            </a:fld>
            <a:endParaRPr lang="el-GR"/>
          </a:p>
        </p:txBody>
      </p:sp>
      <p:sp>
        <p:nvSpPr>
          <p:cNvPr id="24578"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trips(downLeft)">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609600" indent="-609600">
              <a:buFont typeface="Wingdings" pitchFamily="2" charset="2"/>
              <a:buNone/>
            </a:pPr>
            <a:r>
              <a:rPr lang="el-GR" sz="3600" b="1" smtClean="0">
                <a:solidFill>
                  <a:schemeClr val="folHlink"/>
                </a:solidFill>
              </a:rPr>
              <a:t>     6.ΕΙΣΑΓΩΓΗ</a:t>
            </a:r>
            <a:r>
              <a:rPr lang="el-GR" sz="3600" smtClean="0">
                <a:solidFill>
                  <a:schemeClr val="folHlink"/>
                </a:solidFill>
              </a:rPr>
              <a:t/>
            </a:r>
            <a:br>
              <a:rPr lang="el-GR" sz="3600" smtClean="0">
                <a:solidFill>
                  <a:schemeClr val="folHlink"/>
                </a:solidFill>
              </a:rPr>
            </a:br>
            <a:r>
              <a:rPr lang="el-GR" b="1" smtClean="0"/>
              <a:t>Η Εισαγωγή, περιλαμβάνει τα εξής:</a:t>
            </a:r>
            <a:endParaRPr lang="el-GR" u="sng" smtClean="0"/>
          </a:p>
          <a:p>
            <a:pPr marL="609600" indent="-609600"/>
            <a:r>
              <a:rPr lang="en-US" u="sng" smtClean="0">
                <a:solidFill>
                  <a:schemeClr val="hlink"/>
                </a:solidFill>
              </a:rPr>
              <a:t>6.</a:t>
            </a:r>
            <a:r>
              <a:rPr lang="el-GR" u="sng" smtClean="0">
                <a:solidFill>
                  <a:schemeClr val="hlink"/>
                </a:solidFill>
              </a:rPr>
              <a:t>1. Παρουσίαση του προβλήματος</a:t>
            </a:r>
            <a:br>
              <a:rPr lang="el-GR" u="sng" smtClean="0">
                <a:solidFill>
                  <a:schemeClr val="hlink"/>
                </a:solidFill>
              </a:rPr>
            </a:br>
            <a:r>
              <a:rPr lang="el-GR" smtClean="0"/>
              <a:t>Α</a:t>
            </a:r>
            <a:r>
              <a:rPr lang="el-GR" b="1" smtClean="0"/>
              <a:t>.Οριοθέτηση        (Τι ερευνήθηκε ακριβώς)</a:t>
            </a:r>
          </a:p>
        </p:txBody>
      </p:sp>
      <p:sp>
        <p:nvSpPr>
          <p:cNvPr id="16387"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6388" name="4 - Θέση υποσέλιδου"/>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6389"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AF273833-E112-46E8-A35E-0BA3C7BBAE53}" type="slidenum">
              <a:rPr lang="el-GR"/>
              <a:pPr eaLnBrk="1" hangingPunct="1"/>
              <a:t>8</a:t>
            </a:fld>
            <a:endParaRPr lang="el-GR"/>
          </a:p>
        </p:txBody>
      </p:sp>
      <p:sp>
        <p:nvSpPr>
          <p:cNvPr id="25602"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dissolve">
                                      <p:cBhvr>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marL="609600" indent="-609600">
              <a:lnSpc>
                <a:spcPct val="80000"/>
              </a:lnSpc>
            </a:pPr>
            <a:r>
              <a:rPr lang="el-GR" b="1" smtClean="0">
                <a:solidFill>
                  <a:schemeClr val="folHlink"/>
                </a:solidFill>
              </a:rPr>
              <a:t>6.ΕΙΣΑΓΩΓΗ</a:t>
            </a:r>
            <a:r>
              <a:rPr lang="el-GR" smtClean="0">
                <a:solidFill>
                  <a:schemeClr val="folHlink"/>
                </a:solidFill>
              </a:rPr>
              <a:t/>
            </a:r>
            <a:br>
              <a:rPr lang="el-GR" smtClean="0">
                <a:solidFill>
                  <a:schemeClr val="folHlink"/>
                </a:solidFill>
              </a:rPr>
            </a:br>
            <a:endParaRPr lang="el-GR" b="1" smtClean="0">
              <a:solidFill>
                <a:schemeClr val="folHlink"/>
              </a:solidFill>
            </a:endParaRPr>
          </a:p>
          <a:p>
            <a:pPr marL="609600" indent="-609600">
              <a:lnSpc>
                <a:spcPct val="80000"/>
              </a:lnSpc>
            </a:pPr>
            <a:r>
              <a:rPr lang="en-US" sz="2800" u="sng" smtClean="0">
                <a:solidFill>
                  <a:schemeClr val="hlink"/>
                </a:solidFill>
              </a:rPr>
              <a:t>6.</a:t>
            </a:r>
            <a:r>
              <a:rPr lang="el-GR" sz="2800" u="sng" smtClean="0">
                <a:solidFill>
                  <a:schemeClr val="hlink"/>
                </a:solidFill>
              </a:rPr>
              <a:t>2. Υπόθεση της έρευνας</a:t>
            </a:r>
            <a:br>
              <a:rPr lang="el-GR" sz="2800" u="sng" smtClean="0">
                <a:solidFill>
                  <a:schemeClr val="hlink"/>
                </a:solidFill>
              </a:rPr>
            </a:br>
            <a:r>
              <a:rPr lang="el-GR" sz="2800" b="1" smtClean="0"/>
              <a:t>Ποιο αναμένει εκ των προτέρων, ο ερευνητής, να είναι το αποτέλεσμα-</a:t>
            </a:r>
            <a:br>
              <a:rPr lang="el-GR" sz="2800" b="1" smtClean="0"/>
            </a:br>
            <a:r>
              <a:rPr lang="el-GR" sz="2800" b="1" smtClean="0"/>
              <a:t>συμπέρασμα της</a:t>
            </a:r>
            <a:r>
              <a:rPr lang="el-GR" sz="2800" smtClean="0"/>
              <a:t>.</a:t>
            </a:r>
            <a:br>
              <a:rPr lang="el-GR" sz="2800" smtClean="0"/>
            </a:br>
            <a:r>
              <a:rPr lang="en-US" sz="2800" smtClean="0">
                <a:solidFill>
                  <a:schemeClr val="hlink"/>
                </a:solidFill>
              </a:rPr>
              <a:t>6.</a:t>
            </a:r>
            <a:r>
              <a:rPr lang="el-GR" sz="2800" u="sng" smtClean="0">
                <a:solidFill>
                  <a:schemeClr val="hlink"/>
                </a:solidFill>
              </a:rPr>
              <a:t>3. Μεθοδολογία της έρευνας</a:t>
            </a:r>
            <a:r>
              <a:rPr lang="el-GR" sz="2800" i="1" smtClean="0"/>
              <a:t> </a:t>
            </a:r>
            <a:br>
              <a:rPr lang="el-GR" sz="2800" i="1" smtClean="0"/>
            </a:br>
            <a:r>
              <a:rPr lang="el-GR" sz="2800" b="1" smtClean="0"/>
              <a:t>Σύντομη περιγραφή της μεθοδολογίας που θα ακολουθήσει για τον έλεγχο την ορθότητας της υπόθεσης.</a:t>
            </a:r>
            <a:br>
              <a:rPr lang="el-GR" sz="2800" b="1" smtClean="0"/>
            </a:br>
            <a:r>
              <a:rPr lang="el-GR" sz="2800" b="1" smtClean="0"/>
              <a:t/>
            </a:r>
            <a:br>
              <a:rPr lang="el-GR" sz="2800" b="1" smtClean="0"/>
            </a:br>
            <a:endParaRPr lang="el-GR" sz="2800" b="1" smtClean="0"/>
          </a:p>
        </p:txBody>
      </p:sp>
      <p:sp>
        <p:nvSpPr>
          <p:cNvPr id="17411" name="3 - Θέση ημερομηνίας"/>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r>
              <a:rPr lang="el-GR"/>
              <a:t>ΤΕΧΝΟΛΟΓΙΑ </a:t>
            </a:r>
          </a:p>
        </p:txBody>
      </p:sp>
      <p:sp>
        <p:nvSpPr>
          <p:cNvPr id="17412" name="4 - Θέση υποσέλιδου"/>
          <p:cNvSpPr>
            <a:spLocks noGrp="1"/>
          </p:cNvSpPr>
          <p:nvPr>
            <p:ph type="ftr" sz="quarter" idx="11"/>
          </p:nvPr>
        </p:nvSpPr>
        <p:spPr bwMode="auto">
          <a:xfrm>
            <a:off x="4379913" y="6408738"/>
            <a:ext cx="23352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endParaRPr lang="el-GR"/>
          </a:p>
        </p:txBody>
      </p:sp>
      <p:sp>
        <p:nvSpPr>
          <p:cNvPr id="17413" name="5 - Θέση αριθμού διαφάνειας"/>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cs typeface="Arial" charset="0"/>
              </a:defRPr>
            </a:lvl1pPr>
            <a:lvl2pPr marL="742950" indent="-285750" eaLnBrk="0" hangingPunct="0">
              <a:defRPr>
                <a:solidFill>
                  <a:schemeClr val="tx1"/>
                </a:solidFill>
                <a:latin typeface="Comic Sans MS" pitchFamily="66" charset="0"/>
                <a:cs typeface="Arial" charset="0"/>
              </a:defRPr>
            </a:lvl2pPr>
            <a:lvl3pPr marL="1143000" indent="-228600" eaLnBrk="0" hangingPunct="0">
              <a:defRPr>
                <a:solidFill>
                  <a:schemeClr val="tx1"/>
                </a:solidFill>
                <a:latin typeface="Comic Sans MS" pitchFamily="66" charset="0"/>
                <a:cs typeface="Arial" charset="0"/>
              </a:defRPr>
            </a:lvl3pPr>
            <a:lvl4pPr marL="1600200" indent="-228600" eaLnBrk="0" hangingPunct="0">
              <a:defRPr>
                <a:solidFill>
                  <a:schemeClr val="tx1"/>
                </a:solidFill>
                <a:latin typeface="Comic Sans MS" pitchFamily="66" charset="0"/>
                <a:cs typeface="Arial" charset="0"/>
              </a:defRPr>
            </a:lvl4pPr>
            <a:lvl5pPr marL="2057400" indent="-228600" eaLnBrk="0" hangingPunct="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pPr eaLnBrk="1" hangingPunct="1"/>
            <a:fld id="{A6703AB1-0352-4145-94C9-6E114CA39633}" type="slidenum">
              <a:rPr lang="el-GR"/>
              <a:pPr eaLnBrk="1" hangingPunct="1"/>
              <a:t>9</a:t>
            </a:fld>
            <a:endParaRPr lang="el-GR"/>
          </a:p>
        </p:txBody>
      </p:sp>
      <p:sp>
        <p:nvSpPr>
          <p:cNvPr id="26626" name="Rectangle 2"/>
          <p:cNvSpPr>
            <a:spLocks noGrp="1" noChangeArrowheads="1"/>
          </p:cNvSpPr>
          <p:nvPr>
            <p:ph type="title"/>
          </p:nvPr>
        </p:nvSpPr>
        <p:spPr/>
        <p:txBody>
          <a:bodyPr/>
          <a:lstStyle/>
          <a:p>
            <a:pPr fontAlgn="auto">
              <a:spcAft>
                <a:spcPts val="0"/>
              </a:spcAft>
              <a:defRPr/>
            </a:pPr>
            <a:r>
              <a:rPr lang="el-GR"/>
              <a:t>ΕΝΟΤΗΤΕΣ Β΄ΕΡΓΑΣΙΑΣ</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nodeType="withEffect">
                                  <p:stCondLst>
                                    <p:cond delay="0"/>
                                  </p:stCondLst>
                                  <p:childTnLst>
                                    <p:set>
                                      <p:cBhvr>
                                        <p:cTn id="6" dur="1" fill="hold">
                                          <p:stCondLst>
                                            <p:cond delay="0"/>
                                          </p:stCondLst>
                                        </p:cTn>
                                        <p:tgtEl>
                                          <p:spTgt spid="26626"/>
                                        </p:tgtEl>
                                        <p:attrNameLst>
                                          <p:attrName>style.visibility</p:attrName>
                                        </p:attrNameLst>
                                      </p:cBhvr>
                                      <p:to>
                                        <p:strVal val="visible"/>
                                      </p:to>
                                    </p:set>
                                    <p:animScale>
                                      <p:cBhvr>
                                        <p:cTn id="7" dur="1000" decel="50000" fill="hold">
                                          <p:stCondLst>
                                            <p:cond delay="0"/>
                                          </p:stCondLst>
                                        </p:cTn>
                                        <p:tgtEl>
                                          <p:spTgt spid="266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6626"/>
                                        </p:tgtEl>
                                        <p:attrNameLst>
                                          <p:attrName>ppt_x</p:attrName>
                                          <p:attrName>ppt_y</p:attrName>
                                        </p:attrNameLst>
                                      </p:cBhvr>
                                    </p:animMotion>
                                    <p:animEffect transition="in" filter="fade">
                                      <p:cBhvr>
                                        <p:cTn id="9" dur="10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4.xml><?xml version="1.0" encoding="utf-8"?>
<a:themeOverride xmlns:a="http://schemas.openxmlformats.org/drawingml/2006/main">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Concourse</Template>
  <TotalTime>215</TotalTime>
  <Words>275</Words>
  <Application>Microsoft Office PowerPoint</Application>
  <PresentationFormat>Προβολή στην οθόνη (4:3)</PresentationFormat>
  <Paragraphs>116</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Συγκέντρωση</vt:lpstr>
      <vt:lpstr>ΑΤΟΜΙΚΗ ΕΡΕΥΝΗΤΙΚΗ ΕΡΓΑΣΙΑ </vt:lpstr>
      <vt:lpstr>ΕΡΓΑΣΙΑ Β΄ ΤΕΤΡΑΜΗΝΟΥ</vt:lpstr>
      <vt:lpstr>ΕΝΟΤΗΤΕΣ ΕΡΓΑΣΙΑΣ</vt:lpstr>
      <vt:lpstr>ΕΝΟΤΗΤΕΣ ΕΡΓΑΣΙΑΣ</vt:lpstr>
      <vt:lpstr>ΕΝΟΤΗΤΕΣ 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lpstr>ΕΝΟΤΗΤΕΣ Β΄ΕΡΓΑΣΙΑΣ</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ΑΤΟΜΙΚΗ ΕΡΕΥΝΗΤΙΚΗ ΕΡΓΑΣΙΑ</dc:title>
  <dc:creator>spiros</dc:creator>
  <cp:lastModifiedBy>Spyros</cp:lastModifiedBy>
  <cp:revision>22</cp:revision>
  <dcterms:created xsi:type="dcterms:W3CDTF">2006-09-09T08:37:43Z</dcterms:created>
  <dcterms:modified xsi:type="dcterms:W3CDTF">2019-01-21T08:21:36Z</dcterms:modified>
</cp:coreProperties>
</file>