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 </a:t>
            </a:r>
            <a:r>
              <a:rPr lang="el-GR" dirty="0" smtClean="0"/>
              <a:t>αξία του πρωινού</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43042" y="1571612"/>
            <a:ext cx="6357981" cy="485778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071810"/>
          </a:xfrm>
        </p:spPr>
        <p:txBody>
          <a:bodyPr>
            <a:normAutofit fontScale="90000"/>
          </a:bodyPr>
          <a:lstStyle/>
          <a:p>
            <a:pPr algn="just"/>
            <a:r>
              <a:rPr lang="el-GR" sz="2000" dirty="0" smtClean="0"/>
              <a:t>1 ποτήρι φυσικός χυμός και ψωμί με 1 αβγό βραστό ή με τυρί χαμηλών λιπαρών</a:t>
            </a:r>
            <a:br>
              <a:rPr lang="el-GR" sz="2000" dirty="0" smtClean="0"/>
            </a:br>
            <a:r>
              <a:rPr lang="el-GR" sz="2000" dirty="0" smtClean="0"/>
              <a:t>.</a:t>
            </a:r>
            <a:br>
              <a:rPr lang="el-GR" sz="2000" dirty="0" smtClean="0"/>
            </a:br>
            <a:r>
              <a:rPr lang="el-GR" sz="2000" dirty="0" smtClean="0"/>
              <a:t> Γάλα ή γιαούρτι χαμηλών λιπαρών με βρώμη και αποξηραμένα φρούτα.</a:t>
            </a:r>
            <a:br>
              <a:rPr lang="el-GR" sz="2000" dirty="0" smtClean="0"/>
            </a:br>
            <a:r>
              <a:rPr lang="el-GR" sz="2000" dirty="0" smtClean="0"/>
              <a:t/>
            </a:r>
            <a:br>
              <a:rPr lang="el-GR" sz="2000" dirty="0" smtClean="0"/>
            </a:br>
            <a:r>
              <a:rPr lang="el-GR" sz="2000" dirty="0" smtClean="0"/>
              <a:t>1 ποτήρι φρέσκος χυμός και 1 τοστ με τυρί χαμηλών λιπαρών και γαλοπούλα.</a:t>
            </a:r>
            <a:br>
              <a:rPr lang="el-GR" sz="2000" dirty="0" smtClean="0"/>
            </a:br>
            <a:r>
              <a:rPr lang="el-GR" sz="2000" dirty="0" smtClean="0"/>
              <a:t/>
            </a:r>
            <a:br>
              <a:rPr lang="el-GR" sz="2000" dirty="0" smtClean="0"/>
            </a:br>
            <a:r>
              <a:rPr lang="el-GR" sz="2000" dirty="0" smtClean="0"/>
              <a:t>Ομελέτα σε </a:t>
            </a:r>
            <a:r>
              <a:rPr lang="el-GR" sz="2000" dirty="0" err="1" smtClean="0"/>
              <a:t>αντικολλητικό</a:t>
            </a:r>
            <a:r>
              <a:rPr lang="el-GR" sz="2000" dirty="0" smtClean="0"/>
              <a:t> τηγάνι με ελάχιστο λάδι και ψωμί ολικής άλεσης.</a:t>
            </a:r>
            <a:br>
              <a:rPr lang="el-GR" sz="2000" dirty="0" smtClean="0"/>
            </a:br>
            <a:r>
              <a:rPr lang="el-GR" sz="2000" dirty="0" smtClean="0"/>
              <a:t/>
            </a:r>
            <a:br>
              <a:rPr lang="el-GR" sz="2000" dirty="0" smtClean="0"/>
            </a:br>
            <a:r>
              <a:rPr lang="el-GR" sz="2000" dirty="0" smtClean="0"/>
              <a:t>Οι χορτοφάγοι μπορούν να χρησιμοποιούν γάλα σόγιας ή αμυγδάλου και τυρί σόγιας</a:t>
            </a:r>
            <a:br>
              <a:rPr lang="el-GR" sz="2000" dirty="0" smtClean="0"/>
            </a:br>
            <a:endParaRPr lang="el-GR"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85720" y="3357562"/>
            <a:ext cx="3071834" cy="2643206"/>
          </a:xfrm>
          <a:prstGeom prst="rect">
            <a:avLst/>
          </a:prstGeom>
          <a:noFill/>
          <a:ln w="9525">
            <a:noFill/>
            <a:miter lim="800000"/>
            <a:headEnd/>
            <a:tailEnd/>
          </a:ln>
          <a:effectLst/>
        </p:spPr>
      </p:pic>
      <p:pic>
        <p:nvPicPr>
          <p:cNvPr id="2052" name="Picture 4" descr="Κολατσιό στο σχολείο. Διατροφή των παιδιών - Ιδέες για πρωινό &amp; σνακ"/>
          <p:cNvPicPr>
            <a:picLocks noChangeAspect="1" noChangeArrowheads="1"/>
          </p:cNvPicPr>
          <p:nvPr/>
        </p:nvPicPr>
        <p:blipFill>
          <a:blip r:embed="rId3" cstate="print"/>
          <a:srcRect/>
          <a:stretch>
            <a:fillRect/>
          </a:stretch>
        </p:blipFill>
        <p:spPr bwMode="auto">
          <a:xfrm>
            <a:off x="4286248" y="3286124"/>
            <a:ext cx="3857652" cy="24288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Τρώμε σωστά!!!!</a:t>
            </a:r>
            <a:endParaRPr lang="el-GR" dirty="0"/>
          </a:p>
        </p:txBody>
      </p:sp>
      <p:pic>
        <p:nvPicPr>
          <p:cNvPr id="24579" name="Picture 3"/>
          <p:cNvPicPr>
            <a:picLocks noGrp="1" noChangeAspect="1" noChangeArrowheads="1"/>
          </p:cNvPicPr>
          <p:nvPr>
            <p:ph idx="1"/>
          </p:nvPr>
        </p:nvPicPr>
        <p:blipFill>
          <a:blip r:embed="rId2" cstate="print"/>
          <a:srcRect/>
          <a:stretch>
            <a:fillRect/>
          </a:stretch>
        </p:blipFill>
        <p:spPr bwMode="auto">
          <a:xfrm>
            <a:off x="1142976" y="1428736"/>
            <a:ext cx="6572296" cy="500066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b="1" dirty="0" smtClean="0"/>
              <a:t>«Το πρωί τρώγε σαν βασιλιάς, το μεσημέρι σαν άρχοντας και το βράδυ σαν ζητιάνος».</a:t>
            </a:r>
            <a:endParaRPr lang="el-GR" b="1" dirty="0"/>
          </a:p>
        </p:txBody>
      </p:sp>
      <p:sp>
        <p:nvSpPr>
          <p:cNvPr id="3" name="2 - Θέση περιεχομένου"/>
          <p:cNvSpPr>
            <a:spLocks noGrp="1"/>
          </p:cNvSpPr>
          <p:nvPr>
            <p:ph idx="1"/>
          </p:nvPr>
        </p:nvSpPr>
        <p:spPr>
          <a:xfrm>
            <a:off x="457200" y="2214554"/>
            <a:ext cx="8229600" cy="3911609"/>
          </a:xfrm>
        </p:spPr>
        <p:txBody>
          <a:bodyPr>
            <a:normAutofit lnSpcReduction="10000"/>
          </a:bodyPr>
          <a:lstStyle/>
          <a:p>
            <a:r>
              <a:rPr lang="el-GR" dirty="0" smtClean="0"/>
              <a:t>Έπειτα από τη «νηστεία» της νύχτας, ο οργανισμός έχει ανάγκη από ενέργεια για να λειτουργήσει σωστά</a:t>
            </a:r>
          </a:p>
          <a:p>
            <a:r>
              <a:rPr lang="el-GR" dirty="0" smtClean="0"/>
              <a:t>Το πρωινό αποτελεί το πιο σημαντικό γεύμα της μέρας και χαρίζει στον ανθρώπινο οργανισμό την απαραίτητη ενέργεια και τα θρεπτικά συστατικά που χρειάζεται για να λειτουργήσει σωστά.</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mn-lt"/>
              </a:rPr>
              <a:t>Τα οφέλη του πρωινού </a:t>
            </a:r>
            <a:endParaRPr lang="el-GR" b="1" dirty="0">
              <a:latin typeface="+mn-lt"/>
            </a:endParaRPr>
          </a:p>
        </p:txBody>
      </p:sp>
      <p:sp>
        <p:nvSpPr>
          <p:cNvPr id="3" name="2 - Θέση περιεχομένου"/>
          <p:cNvSpPr>
            <a:spLocks noGrp="1"/>
          </p:cNvSpPr>
          <p:nvPr>
            <p:ph idx="1"/>
          </p:nvPr>
        </p:nvSpPr>
        <p:spPr/>
        <p:txBody>
          <a:bodyPr>
            <a:normAutofit fontScale="92500" lnSpcReduction="10000"/>
          </a:bodyPr>
          <a:lstStyle/>
          <a:p>
            <a:r>
              <a:rPr lang="el-GR" dirty="0" smtClean="0"/>
              <a:t>Παρέχει τις αναγκαίες ποσότητες φυτικών ινών, βιταμινών και ιχνοστοιχείων, ώστε οι ημερήσιες ανάγκες σε αυτά να είναι κατανεμημένες σωστά μέσα στη μέρα.</a:t>
            </a:r>
          </a:p>
          <a:p>
            <a:r>
              <a:rPr lang="el-GR" dirty="0" smtClean="0"/>
              <a:t>Αποτρέπει τις μεγάλες διακυμάνσεις στα επίπεδα σακχάρου και ινσουλίνης στο αίμα.</a:t>
            </a:r>
          </a:p>
          <a:p>
            <a:r>
              <a:rPr lang="el-GR" dirty="0" smtClean="0"/>
              <a:t>Μειώνει την όρεξη για μεγάλη ποσότητα φαγητού στα υπόλοιπα γεύματα της ημέρας και έτσι αποτρέπει την κατανάλωση ανθυγιεινών πρόχειρων τροφών.</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Απαραίτητο για παιδιά και εφήβους</a:t>
            </a:r>
            <a:br>
              <a:rPr lang="el-GR" b="1"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t>Είναι σημαντικό να αναφέρουμε τη σημασία του πρωινού σε παιδιά και εφήβους. Το πρωινό γεύμα φαίνεται να έχει ένα επιπλέον όφελος για τα παιδιά σχολικής ηλικίας και τους εφήβους, καθώς έχει διαπιστωθεί από πολλές μελέτες</a:t>
            </a:r>
            <a:r>
              <a:rPr lang="el-GR" b="1" dirty="0" smtClean="0"/>
              <a:t>, η θετική επίδραση του πρωινού σε δείκτες απόδοσης, που περιλαμβάνουν την ανάκληση μνήμης, την προσοχή και τη δημιουργικότητα. </a:t>
            </a:r>
            <a:r>
              <a:rPr lang="el-GR" dirty="0" smtClean="0"/>
              <a:t>Τα παιδιά που καταναλώνουν πρωινό αποδίδουν καλύτερα στις εργασίες του σχολείου τους και επιπλέον έχουν καλύτερη επίδοση σε αθλητικές και άλλες σωματικές δραστηριότητες.</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68478"/>
          </a:xfrm>
        </p:spPr>
        <p:txBody>
          <a:bodyPr>
            <a:normAutofit fontScale="90000"/>
          </a:bodyPr>
          <a:lstStyle/>
          <a:p>
            <a:r>
              <a:rPr lang="el-GR" b="1" dirty="0" smtClean="0"/>
              <a:t>Αυτό ακριβώς έδειξε και μια έρευνα που πραγματοποιήθηκε παλιότερα στο σχολείο μας</a:t>
            </a:r>
            <a:endParaRPr lang="el-GR" b="1" dirty="0"/>
          </a:p>
        </p:txBody>
      </p:sp>
      <p:pic>
        <p:nvPicPr>
          <p:cNvPr id="4" name="3 - Θέση περιεχομένου" descr="E:\2016-17\φωτο πρωινου\DSC00861.JPG"/>
          <p:cNvPicPr>
            <a:picLocks noGrp="1"/>
          </p:cNvPicPr>
          <p:nvPr>
            <p:ph idx="1"/>
          </p:nvPr>
        </p:nvPicPr>
        <p:blipFill>
          <a:blip r:embed="rId2" cstate="print"/>
          <a:srcRect/>
          <a:stretch>
            <a:fillRect/>
          </a:stretch>
        </p:blipFill>
        <p:spPr bwMode="auto">
          <a:xfrm>
            <a:off x="-285784" y="2071678"/>
            <a:ext cx="5274425" cy="2971800"/>
          </a:xfrm>
          <a:prstGeom prst="rect">
            <a:avLst/>
          </a:prstGeom>
          <a:ln>
            <a:noFill/>
          </a:ln>
          <a:effectLst>
            <a:softEdge rad="112500"/>
          </a:effectLst>
        </p:spPr>
      </p:pic>
      <p:pic>
        <p:nvPicPr>
          <p:cNvPr id="5" name="4 - Εικόνα" descr="E:\2016-17\φωτο πρωινου\DSC00880.JPG"/>
          <p:cNvPicPr/>
          <p:nvPr/>
        </p:nvPicPr>
        <p:blipFill>
          <a:blip r:embed="rId3" cstate="print"/>
          <a:srcRect/>
          <a:stretch>
            <a:fillRect/>
          </a:stretch>
        </p:blipFill>
        <p:spPr bwMode="auto">
          <a:xfrm>
            <a:off x="3869690" y="3643314"/>
            <a:ext cx="5274310" cy="297097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Ένα υγιεινό πρωινό, λοιπόν, πρέπει να περιέχει τα παρακάτω:</a:t>
            </a:r>
            <a:endParaRPr lang="el-GR" b="1" dirty="0"/>
          </a:p>
        </p:txBody>
      </p:sp>
      <p:sp>
        <p:nvSpPr>
          <p:cNvPr id="3" name="2 - Θέση περιεχομένου"/>
          <p:cNvSpPr>
            <a:spLocks noGrp="1"/>
          </p:cNvSpPr>
          <p:nvPr>
            <p:ph idx="1"/>
          </p:nvPr>
        </p:nvSpPr>
        <p:spPr/>
        <p:txBody>
          <a:bodyPr>
            <a:normAutofit/>
          </a:bodyPr>
          <a:lstStyle/>
          <a:p>
            <a:pPr>
              <a:buNone/>
            </a:pPr>
            <a:r>
              <a:rPr lang="el-GR" dirty="0" smtClean="0"/>
              <a:t> </a:t>
            </a:r>
          </a:p>
          <a:p>
            <a:r>
              <a:rPr lang="el-GR" dirty="0" smtClean="0"/>
              <a:t>Δημητριακά ολικής άλεσης, όπως </a:t>
            </a:r>
            <a:r>
              <a:rPr lang="el-GR" dirty="0" err="1" smtClean="0"/>
              <a:t>αρτοποιήματα</a:t>
            </a:r>
            <a:r>
              <a:rPr lang="el-GR" dirty="0" smtClean="0"/>
              <a:t> ολικής άλεσης και δημητριακά ολικής άλεσης.</a:t>
            </a:r>
          </a:p>
          <a:p>
            <a:r>
              <a:rPr lang="el-GR" dirty="0" smtClean="0"/>
              <a:t>Πρωτεΐνη χαμηλής περιεκτικότητας σε λιπαρά, όπως τυριά χαμηλών λιπαρών και αβγά.</a:t>
            </a:r>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Φρέσκα φρούτα και οι χυμοί τους. Αυτά θα μας εξασφαλίσουν επαρκείς ποσότητες </a:t>
            </a:r>
            <a:r>
              <a:rPr lang="el-GR" dirty="0" err="1" smtClean="0"/>
              <a:t>υδατοδιαλυτών</a:t>
            </a:r>
            <a:r>
              <a:rPr lang="el-GR" dirty="0" smtClean="0"/>
              <a:t> κυρίως βιταμινών, αλλά και αντιοξειδωτικών στοιχείων</a:t>
            </a:r>
          </a:p>
          <a:p>
            <a:r>
              <a:rPr lang="el-GR" dirty="0" smtClean="0"/>
              <a:t>Γαλακτοκομικά προϊόντα χαμηλής περιεκτικότητας σε λιπαρά, όπως αποβουτυρωμένο γάλα και γιαούρτι με χαμηλά λιπαρά. </a:t>
            </a:r>
            <a:r>
              <a:rPr lang="el-GR" dirty="0" err="1" smtClean="0"/>
              <a:t>To</a:t>
            </a:r>
            <a:r>
              <a:rPr lang="el-GR" dirty="0" smtClean="0"/>
              <a:t> γάλα και τα προϊόντα του μας εφοδιάζουν με ασβέστιο, φώσφορο και βιταμίνη D (που βρίσκουμε στο εμπλουτισμένο γάλα), θρεπτικά συστατικά που μας εξασφαλίζουν γερό σκελετό, μειώνοντας έτσι τις πιθανότητες εμφάνισης οστεοπόρωσης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7829576" cy="1714512"/>
          </a:xfrm>
        </p:spPr>
        <p:txBody>
          <a:bodyPr>
            <a:normAutofit fontScale="90000"/>
          </a:bodyPr>
          <a:lstStyle/>
          <a:p>
            <a:r>
              <a:rPr lang="el-GR" b="1" dirty="0" smtClean="0"/>
              <a:t/>
            </a:r>
            <a:br>
              <a:rPr lang="el-GR" b="1" dirty="0" smtClean="0"/>
            </a:br>
            <a:r>
              <a:rPr lang="el-GR" b="1" dirty="0" smtClean="0"/>
              <a:t/>
            </a:r>
            <a:br>
              <a:rPr lang="el-GR" b="1" dirty="0" smtClean="0"/>
            </a:br>
            <a:r>
              <a:rPr lang="el-GR" dirty="0" smtClean="0"/>
              <a:t/>
            </a:r>
            <a:br>
              <a:rPr lang="el-GR" dirty="0" smtClean="0"/>
            </a:br>
            <a:r>
              <a:rPr lang="el-GR" dirty="0" smtClean="0"/>
              <a:t/>
            </a:r>
            <a:br>
              <a:rPr lang="el-GR" dirty="0" smtClean="0"/>
            </a:br>
            <a:r>
              <a:rPr lang="el-GR" sz="3100" b="1" dirty="0" smtClean="0"/>
              <a:t>Μερικές υγιεινές επιλογές πρωινού είναι οι εξής:</a:t>
            </a:r>
            <a:r>
              <a:rPr lang="el-GR" dirty="0" smtClean="0"/>
              <a:t/>
            </a:r>
            <a:br>
              <a:rPr lang="el-GR" dirty="0" smtClean="0"/>
            </a:br>
            <a:r>
              <a:rPr lang="el-GR" b="1" dirty="0" smtClean="0"/>
              <a:t/>
            </a:r>
            <a:br>
              <a:rPr lang="el-GR" b="1" dirty="0" smtClean="0"/>
            </a:br>
            <a:endParaRPr lang="el-GR" dirty="0"/>
          </a:p>
        </p:txBody>
      </p:sp>
      <p:sp>
        <p:nvSpPr>
          <p:cNvPr id="3" name="2 - Θέση περιεχομένου"/>
          <p:cNvSpPr>
            <a:spLocks noGrp="1"/>
          </p:cNvSpPr>
          <p:nvPr>
            <p:ph idx="1"/>
          </p:nvPr>
        </p:nvSpPr>
        <p:spPr>
          <a:xfrm>
            <a:off x="4286248" y="1142984"/>
            <a:ext cx="4400552" cy="4983179"/>
          </a:xfrm>
        </p:spPr>
        <p:txBody>
          <a:bodyPr>
            <a:normAutofit fontScale="92500" lnSpcReduction="20000"/>
          </a:bodyPr>
          <a:lstStyle/>
          <a:p>
            <a:pPr>
              <a:buNone/>
            </a:pPr>
            <a:endParaRPr lang="el-GR" dirty="0" smtClean="0"/>
          </a:p>
          <a:p>
            <a:endParaRPr lang="el-GR" dirty="0" smtClean="0"/>
          </a:p>
          <a:p>
            <a:endParaRPr lang="el-GR" dirty="0" smtClean="0"/>
          </a:p>
          <a:p>
            <a:r>
              <a:rPr lang="el-GR" dirty="0" smtClean="0"/>
              <a:t>Ψωμί σικάλεως με ταχίνι, μέλι, μπανάνα και 1 ποτήρι γάλα με χαμηλά λιπαρά.</a:t>
            </a:r>
          </a:p>
          <a:p>
            <a:r>
              <a:rPr lang="el-GR" dirty="0" smtClean="0"/>
              <a:t>Κουλούρι πολύσπορο Θεσσαλονίκης με τυρί χαμηλών λιπαρών και 1 ποτήρι φρέσκος χυμός.</a:t>
            </a:r>
          </a:p>
          <a:p>
            <a:endParaRPr lang="el-GR" dirty="0"/>
          </a:p>
        </p:txBody>
      </p:sp>
      <p:sp>
        <p:nvSpPr>
          <p:cNvPr id="5" name="4 - Θέση κειμένου"/>
          <p:cNvSpPr>
            <a:spLocks noGrp="1"/>
          </p:cNvSpPr>
          <p:nvPr>
            <p:ph type="body" sz="half" idx="2"/>
          </p:nvPr>
        </p:nvSpPr>
        <p:spPr>
          <a:xfrm>
            <a:off x="457201" y="6643709"/>
            <a:ext cx="45719" cy="214290"/>
          </a:xfrm>
        </p:spPr>
        <p:txBody>
          <a:bodyPr>
            <a:normAutofit fontScale="70000" lnSpcReduction="20000"/>
          </a:bodyPr>
          <a:lstStyle/>
          <a:p>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428596" y="1857364"/>
            <a:ext cx="3500462" cy="35004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2" cstate="print"/>
          <a:srcRect/>
          <a:stretch>
            <a:fillRect/>
          </a:stretch>
        </p:blipFill>
        <p:spPr bwMode="auto">
          <a:xfrm>
            <a:off x="5024438" y="3000375"/>
            <a:ext cx="4119562" cy="3038475"/>
          </a:xfrm>
          <a:prstGeom prst="rect">
            <a:avLst/>
          </a:prstGeom>
          <a:noFill/>
          <a:ln w="9525">
            <a:noFill/>
            <a:miter lim="800000"/>
            <a:headEnd/>
            <a:tailEnd/>
          </a:ln>
          <a:effectLst/>
        </p:spPr>
      </p:pic>
      <p:sp>
        <p:nvSpPr>
          <p:cNvPr id="5" name="4 - Ορθογώνιο"/>
          <p:cNvSpPr/>
          <p:nvPr/>
        </p:nvSpPr>
        <p:spPr>
          <a:xfrm>
            <a:off x="214282" y="357166"/>
            <a:ext cx="8572560" cy="2862322"/>
          </a:xfrm>
          <a:prstGeom prst="rect">
            <a:avLst/>
          </a:prstGeom>
        </p:spPr>
        <p:txBody>
          <a:bodyPr wrap="square">
            <a:spAutoFit/>
          </a:bodyPr>
          <a:lstStyle/>
          <a:p>
            <a:pPr>
              <a:buFont typeface="Arial" pitchFamily="34" charset="0"/>
              <a:buChar char="•"/>
            </a:pPr>
            <a:r>
              <a:rPr lang="el-GR" sz="3600" dirty="0" smtClean="0"/>
              <a:t>Γάλα ή γιαούρτι χαμηλών λιπαρών με δημητριακά ολικής άλεσης.</a:t>
            </a:r>
          </a:p>
          <a:p>
            <a:pPr>
              <a:buFont typeface="Arial" pitchFamily="34" charset="0"/>
              <a:buChar char="•"/>
            </a:pPr>
            <a:r>
              <a:rPr lang="el-GR" sz="3600" dirty="0" smtClean="0"/>
              <a:t>Γάλα ή γιαούρτι χαμηλών λιπαρών και ψωμί πολύσπορο με μαργαρίνη και μέλι ή μαρμελάδα</a:t>
            </a:r>
            <a:endParaRPr lang="el-GR" sz="3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355</Words>
  <Application>Microsoft Office PowerPoint</Application>
  <PresentationFormat>Προβολή στην οθόνη (4:3)</PresentationFormat>
  <Paragraphs>27</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H αξία του πρωινού</vt:lpstr>
      <vt:lpstr> «Το πρωί τρώγε σαν βασιλιάς, το μεσημέρι σαν άρχοντας και το βράδυ σαν ζητιάνος».</vt:lpstr>
      <vt:lpstr>Τα οφέλη του πρωινού </vt:lpstr>
      <vt:lpstr>Απαραίτητο για παιδιά και εφήβους </vt:lpstr>
      <vt:lpstr>Αυτό ακριβώς έδειξε και μια έρευνα που πραγματοποιήθηκε παλιότερα στο σχολείο μας</vt:lpstr>
      <vt:lpstr>Ένα υγιεινό πρωινό, λοιπόν, πρέπει να περιέχει τα παρακάτω:</vt:lpstr>
      <vt:lpstr>Διαφάνεια 7</vt:lpstr>
      <vt:lpstr>    Μερικές υγιεινές επιλογές πρωινού είναι οι εξής:  </vt:lpstr>
      <vt:lpstr>Διαφάνεια 9</vt:lpstr>
      <vt:lpstr>1 ποτήρι φυσικός χυμός και ψωμί με 1 αβγό βραστό ή με τυρί χαμηλών λιπαρών .  Γάλα ή γιαούρτι χαμηλών λιπαρών με βρώμη και αποξηραμένα φρούτα.  1 ποτήρι φρέσκος χυμός και 1 τοστ με τυρί χαμηλών λιπαρών και γαλοπούλα.  Ομελέτα σε αντικολλητικό τηγάνι με ελάχιστο λάδι και ψωμί ολικής άλεσης.  Οι χορτοφάγοι μπορούν να χρησιμοποιούν γάλα σόγιας ή αμυγδάλου και τυρί σόγιας </vt:lpstr>
      <vt:lpstr>Τρώμε σωστά!!!!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ΜΑΡΙΑ</dc:creator>
  <cp:lastModifiedBy>nikiforos</cp:lastModifiedBy>
  <cp:revision>6</cp:revision>
  <dcterms:created xsi:type="dcterms:W3CDTF">2020-03-26T15:48:37Z</dcterms:created>
  <dcterms:modified xsi:type="dcterms:W3CDTF">2021-03-07T13:40:24Z</dcterms:modified>
</cp:coreProperties>
</file>