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p:notesSz cx="6858000" cy="9144000"/>
  <p:embeddedFontLst>
    <p:embeddedFont>
      <p:font typeface="Constantia" panose="02030602050306030303"/>
      <p:regular r:id="rId32"/>
      <p:bold r:id="rId33"/>
      <p:italic r:id="rId34"/>
      <p:boldItalic r:id="rId35"/>
    </p:embeddedFont>
    <p:embeddedFont>
      <p:font typeface="Calibri" panose="020F0502020204030204"/>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9" name="Shape 89"/>
        <p:cNvGrpSpPr/>
        <p:nvPr/>
      </p:nvGrpSpPr>
      <p:grpSpPr>
        <a:xfrm>
          <a:off x="0" y="0"/>
          <a:ext cx="0" cy="0"/>
          <a:chOff x="0" y="0"/>
          <a:chExt cx="0" cy="0"/>
        </a:xfrm>
      </p:grpSpPr>
      <p:sp>
        <p:nvSpPr>
          <p:cNvPr id="90" name="Google Shape;90;p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1" name="Google Shape;91;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3" name="Shape 143"/>
        <p:cNvGrpSpPr/>
        <p:nvPr/>
      </p:nvGrpSpPr>
      <p:grpSpPr>
        <a:xfrm>
          <a:off x="0" y="0"/>
          <a:ext cx="0" cy="0"/>
          <a:chOff x="0" y="0"/>
          <a:chExt cx="0" cy="0"/>
        </a:xfrm>
      </p:grpSpPr>
      <p:sp>
        <p:nvSpPr>
          <p:cNvPr id="144" name="Google Shape;144;p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45" name="Google Shape;145;p1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9" name="Shape 149"/>
        <p:cNvGrpSpPr/>
        <p:nvPr/>
      </p:nvGrpSpPr>
      <p:grpSpPr>
        <a:xfrm>
          <a:off x="0" y="0"/>
          <a:ext cx="0" cy="0"/>
          <a:chOff x="0" y="0"/>
          <a:chExt cx="0" cy="0"/>
        </a:xfrm>
      </p:grpSpPr>
      <p:sp>
        <p:nvSpPr>
          <p:cNvPr id="150" name="Google Shape;150;p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1" name="Google Shape;151;p1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5" name="Shape 155"/>
        <p:cNvGrpSpPr/>
        <p:nvPr/>
      </p:nvGrpSpPr>
      <p:grpSpPr>
        <a:xfrm>
          <a:off x="0" y="0"/>
          <a:ext cx="0" cy="0"/>
          <a:chOff x="0" y="0"/>
          <a:chExt cx="0" cy="0"/>
        </a:xfrm>
      </p:grpSpPr>
      <p:sp>
        <p:nvSpPr>
          <p:cNvPr id="156" name="Google Shape;156;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7" name="Google Shape;157;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1" name="Shape 161"/>
        <p:cNvGrpSpPr/>
        <p:nvPr/>
      </p:nvGrpSpPr>
      <p:grpSpPr>
        <a:xfrm>
          <a:off x="0" y="0"/>
          <a:ext cx="0" cy="0"/>
          <a:chOff x="0" y="0"/>
          <a:chExt cx="0" cy="0"/>
        </a:xfrm>
      </p:grpSpPr>
      <p:sp>
        <p:nvSpPr>
          <p:cNvPr id="162" name="Google Shape;162;p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3" name="Google Shape;163;p1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7" name="Shape 167"/>
        <p:cNvGrpSpPr/>
        <p:nvPr/>
      </p:nvGrpSpPr>
      <p:grpSpPr>
        <a:xfrm>
          <a:off x="0" y="0"/>
          <a:ext cx="0" cy="0"/>
          <a:chOff x="0" y="0"/>
          <a:chExt cx="0" cy="0"/>
        </a:xfrm>
      </p:grpSpPr>
      <p:sp>
        <p:nvSpPr>
          <p:cNvPr id="168" name="Google Shape;168;p1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9" name="Google Shape;169;p1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3" name="Shape 173"/>
        <p:cNvGrpSpPr/>
        <p:nvPr/>
      </p:nvGrpSpPr>
      <p:grpSpPr>
        <a:xfrm>
          <a:off x="0" y="0"/>
          <a:ext cx="0" cy="0"/>
          <a:chOff x="0" y="0"/>
          <a:chExt cx="0" cy="0"/>
        </a:xfrm>
      </p:grpSpPr>
      <p:sp>
        <p:nvSpPr>
          <p:cNvPr id="174" name="Google Shape;174;p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75" name="Google Shape;175;p1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9" name="Shape 179"/>
        <p:cNvGrpSpPr/>
        <p:nvPr/>
      </p:nvGrpSpPr>
      <p:grpSpPr>
        <a:xfrm>
          <a:off x="0" y="0"/>
          <a:ext cx="0" cy="0"/>
          <a:chOff x="0" y="0"/>
          <a:chExt cx="0" cy="0"/>
        </a:xfrm>
      </p:grpSpPr>
      <p:sp>
        <p:nvSpPr>
          <p:cNvPr id="180" name="Google Shape;180;p1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81" name="Google Shape;181;p1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 name="Shape 185"/>
        <p:cNvGrpSpPr/>
        <p:nvPr/>
      </p:nvGrpSpPr>
      <p:grpSpPr>
        <a:xfrm>
          <a:off x="0" y="0"/>
          <a:ext cx="0" cy="0"/>
          <a:chOff x="0" y="0"/>
          <a:chExt cx="0" cy="0"/>
        </a:xfrm>
      </p:grpSpPr>
      <p:sp>
        <p:nvSpPr>
          <p:cNvPr id="186" name="Google Shape;186;p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87" name="Google Shape;187;p1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1" name="Shape 191"/>
        <p:cNvGrpSpPr/>
        <p:nvPr/>
      </p:nvGrpSpPr>
      <p:grpSpPr>
        <a:xfrm>
          <a:off x="0" y="0"/>
          <a:ext cx="0" cy="0"/>
          <a:chOff x="0" y="0"/>
          <a:chExt cx="0" cy="0"/>
        </a:xfrm>
      </p:grpSpPr>
      <p:sp>
        <p:nvSpPr>
          <p:cNvPr id="192" name="Google Shape;192;p1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93" name="Google Shape;193;p1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7" name="Shape 197"/>
        <p:cNvGrpSpPr/>
        <p:nvPr/>
      </p:nvGrpSpPr>
      <p:grpSpPr>
        <a:xfrm>
          <a:off x="0" y="0"/>
          <a:ext cx="0" cy="0"/>
          <a:chOff x="0" y="0"/>
          <a:chExt cx="0" cy="0"/>
        </a:xfrm>
      </p:grpSpPr>
      <p:sp>
        <p:nvSpPr>
          <p:cNvPr id="198" name="Google Shape;198;p1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99" name="Google Shape;199;p1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5" name="Shape 95"/>
        <p:cNvGrpSpPr/>
        <p:nvPr/>
      </p:nvGrpSpPr>
      <p:grpSpPr>
        <a:xfrm>
          <a:off x="0" y="0"/>
          <a:ext cx="0" cy="0"/>
          <a:chOff x="0" y="0"/>
          <a:chExt cx="0" cy="0"/>
        </a:xfrm>
      </p:grpSpPr>
      <p:sp>
        <p:nvSpPr>
          <p:cNvPr id="96" name="Google Shape;9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7" name="Google Shape;97;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3" name="Shape 203"/>
        <p:cNvGrpSpPr/>
        <p:nvPr/>
      </p:nvGrpSpPr>
      <p:grpSpPr>
        <a:xfrm>
          <a:off x="0" y="0"/>
          <a:ext cx="0" cy="0"/>
          <a:chOff x="0" y="0"/>
          <a:chExt cx="0" cy="0"/>
        </a:xfrm>
      </p:grpSpPr>
      <p:sp>
        <p:nvSpPr>
          <p:cNvPr id="204" name="Google Shape;204;p2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05" name="Google Shape;205;p2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9" name="Shape 209"/>
        <p:cNvGrpSpPr/>
        <p:nvPr/>
      </p:nvGrpSpPr>
      <p:grpSpPr>
        <a:xfrm>
          <a:off x="0" y="0"/>
          <a:ext cx="0" cy="0"/>
          <a:chOff x="0" y="0"/>
          <a:chExt cx="0" cy="0"/>
        </a:xfrm>
      </p:grpSpPr>
      <p:sp>
        <p:nvSpPr>
          <p:cNvPr id="210" name="Google Shape;210;p2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11" name="Google Shape;211;p2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5" name="Shape 215"/>
        <p:cNvGrpSpPr/>
        <p:nvPr/>
      </p:nvGrpSpPr>
      <p:grpSpPr>
        <a:xfrm>
          <a:off x="0" y="0"/>
          <a:ext cx="0" cy="0"/>
          <a:chOff x="0" y="0"/>
          <a:chExt cx="0" cy="0"/>
        </a:xfrm>
      </p:grpSpPr>
      <p:sp>
        <p:nvSpPr>
          <p:cNvPr id="216" name="Google Shape;216;p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17" name="Google Shape;217;p2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1" name="Shape 221"/>
        <p:cNvGrpSpPr/>
        <p:nvPr/>
      </p:nvGrpSpPr>
      <p:grpSpPr>
        <a:xfrm>
          <a:off x="0" y="0"/>
          <a:ext cx="0" cy="0"/>
          <a:chOff x="0" y="0"/>
          <a:chExt cx="0" cy="0"/>
        </a:xfrm>
      </p:grpSpPr>
      <p:sp>
        <p:nvSpPr>
          <p:cNvPr id="222" name="Google Shape;222;p2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3" name="Google Shape;223;p2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7" name="Shape 227"/>
        <p:cNvGrpSpPr/>
        <p:nvPr/>
      </p:nvGrpSpPr>
      <p:grpSpPr>
        <a:xfrm>
          <a:off x="0" y="0"/>
          <a:ext cx="0" cy="0"/>
          <a:chOff x="0" y="0"/>
          <a:chExt cx="0" cy="0"/>
        </a:xfrm>
      </p:grpSpPr>
      <p:sp>
        <p:nvSpPr>
          <p:cNvPr id="228" name="Google Shape;228;p2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9" name="Google Shape;229;p2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3" name="Shape 233"/>
        <p:cNvGrpSpPr/>
        <p:nvPr/>
      </p:nvGrpSpPr>
      <p:grpSpPr>
        <a:xfrm>
          <a:off x="0" y="0"/>
          <a:ext cx="0" cy="0"/>
          <a:chOff x="0" y="0"/>
          <a:chExt cx="0" cy="0"/>
        </a:xfrm>
      </p:grpSpPr>
      <p:sp>
        <p:nvSpPr>
          <p:cNvPr id="234" name="Google Shape;234;p2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35" name="Google Shape;235;p2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1" name="Shape 101"/>
        <p:cNvGrpSpPr/>
        <p:nvPr/>
      </p:nvGrpSpPr>
      <p:grpSpPr>
        <a:xfrm>
          <a:off x="0" y="0"/>
          <a:ext cx="0" cy="0"/>
          <a:chOff x="0" y="0"/>
          <a:chExt cx="0" cy="0"/>
        </a:xfrm>
      </p:grpSpPr>
      <p:sp>
        <p:nvSpPr>
          <p:cNvPr id="102" name="Google Shape;102;p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3" name="Google Shape;103;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7" name="Shape 107"/>
        <p:cNvGrpSpPr/>
        <p:nvPr/>
      </p:nvGrpSpPr>
      <p:grpSpPr>
        <a:xfrm>
          <a:off x="0" y="0"/>
          <a:ext cx="0" cy="0"/>
          <a:chOff x="0" y="0"/>
          <a:chExt cx="0" cy="0"/>
        </a:xfrm>
      </p:grpSpPr>
      <p:sp>
        <p:nvSpPr>
          <p:cNvPr id="108" name="Google Shape;108;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9" name="Google Shape;109;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3" name="Shape 113"/>
        <p:cNvGrpSpPr/>
        <p:nvPr/>
      </p:nvGrpSpPr>
      <p:grpSpPr>
        <a:xfrm>
          <a:off x="0" y="0"/>
          <a:ext cx="0" cy="0"/>
          <a:chOff x="0" y="0"/>
          <a:chExt cx="0" cy="0"/>
        </a:xfrm>
      </p:grpSpPr>
      <p:sp>
        <p:nvSpPr>
          <p:cNvPr id="114" name="Google Shape;114;p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5" name="Google Shape;115;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9" name="Shape 119"/>
        <p:cNvGrpSpPr/>
        <p:nvPr/>
      </p:nvGrpSpPr>
      <p:grpSpPr>
        <a:xfrm>
          <a:off x="0" y="0"/>
          <a:ext cx="0" cy="0"/>
          <a:chOff x="0" y="0"/>
          <a:chExt cx="0" cy="0"/>
        </a:xfrm>
      </p:grpSpPr>
      <p:sp>
        <p:nvSpPr>
          <p:cNvPr id="120" name="Google Shape;120;p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1" name="Google Shape;121;p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5" name="Shape 125"/>
        <p:cNvGrpSpPr/>
        <p:nvPr/>
      </p:nvGrpSpPr>
      <p:grpSpPr>
        <a:xfrm>
          <a:off x="0" y="0"/>
          <a:ext cx="0" cy="0"/>
          <a:chOff x="0" y="0"/>
          <a:chExt cx="0" cy="0"/>
        </a:xfrm>
      </p:grpSpPr>
      <p:sp>
        <p:nvSpPr>
          <p:cNvPr id="126" name="Google Shape;126;p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7" name="Google Shape;127;p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1" name="Shape 131"/>
        <p:cNvGrpSpPr/>
        <p:nvPr/>
      </p:nvGrpSpPr>
      <p:grpSpPr>
        <a:xfrm>
          <a:off x="0" y="0"/>
          <a:ext cx="0" cy="0"/>
          <a:chOff x="0" y="0"/>
          <a:chExt cx="0" cy="0"/>
        </a:xfrm>
      </p:grpSpPr>
      <p:sp>
        <p:nvSpPr>
          <p:cNvPr id="132" name="Google Shape;132;p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33" name="Google Shape;133;p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7" name="Shape 137"/>
        <p:cNvGrpSpPr/>
        <p:nvPr/>
      </p:nvGrpSpPr>
      <p:grpSpPr>
        <a:xfrm>
          <a:off x="0" y="0"/>
          <a:ext cx="0" cy="0"/>
          <a:chOff x="0" y="0"/>
          <a:chExt cx="0" cy="0"/>
        </a:xfrm>
      </p:grpSpPr>
      <p:sp>
        <p:nvSpPr>
          <p:cNvPr id="138" name="Google Shape;138;p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39" name="Google Shape;139;p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matchingName="Τίτλος και Αντικείμενο">
  <p:cSld name="OBJECT">
    <p:spTree>
      <p:nvGrpSpPr>
        <p:cNvPr id="16" name="Shape 16"/>
        <p:cNvGrpSpPr/>
        <p:nvPr/>
      </p:nvGrpSpPr>
      <p:grpSpPr>
        <a:xfrm>
          <a:off x="0" y="0"/>
          <a:ext cx="0" cy="0"/>
          <a:chOff x="0" y="0"/>
          <a:chExt cx="0" cy="0"/>
        </a:xfrm>
      </p:grpSpPr>
      <p:sp>
        <p:nvSpPr>
          <p:cNvPr id="17" name="Google Shape;17;p27"/>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7"/>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5"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40" algn="l">
              <a:spcBef>
                <a:spcPts val="36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19" name="Google Shape;19;p27"/>
          <p:cNvSpPr txBox="1"/>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7"/>
          <p:cNvSpPr txBox="1"/>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Τίτλος και Κατακόρυφο κείμενο">
  <p:cSld name="VERTICAL_TEXT">
    <p:spTree>
      <p:nvGrpSpPr>
        <p:cNvPr id="77" name="Shape 77"/>
        <p:cNvGrpSpPr/>
        <p:nvPr/>
      </p:nvGrpSpPr>
      <p:grpSpPr>
        <a:xfrm>
          <a:off x="0" y="0"/>
          <a:ext cx="0" cy="0"/>
          <a:chOff x="0" y="0"/>
          <a:chExt cx="0" cy="0"/>
        </a:xfrm>
      </p:grpSpPr>
      <p:sp>
        <p:nvSpPr>
          <p:cNvPr id="78" name="Google Shape;78;p36"/>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6"/>
          <p:cNvSpPr txBox="1"/>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5"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40" algn="l">
              <a:spcBef>
                <a:spcPts val="36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80" name="Google Shape;80;p36"/>
          <p:cNvSpPr txBox="1"/>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6"/>
          <p:cNvSpPr txBox="1"/>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Κατακόρυφος τίτλος και Κείμενο">
  <p:cSld name="VERTICAL_TITLE_AND_VERTICAL_TEXT">
    <p:spTree>
      <p:nvGrpSpPr>
        <p:cNvPr id="83" name="Shape 83"/>
        <p:cNvGrpSpPr/>
        <p:nvPr/>
      </p:nvGrpSpPr>
      <p:grpSpPr>
        <a:xfrm>
          <a:off x="0" y="0"/>
          <a:ext cx="0" cy="0"/>
          <a:chOff x="0" y="0"/>
          <a:chExt cx="0" cy="0"/>
        </a:xfrm>
      </p:grpSpPr>
      <p:sp>
        <p:nvSpPr>
          <p:cNvPr id="84" name="Google Shape;84;p37"/>
          <p:cNvSpPr txBox="1"/>
          <p:nvPr>
            <p:ph type="title"/>
          </p:nvPr>
        </p:nvSpPr>
        <p:spPr>
          <a:xfrm rot="5400000">
            <a:off x="5052218"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7"/>
          <p:cNvSpPr txBox="1"/>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5"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40" algn="l">
              <a:spcBef>
                <a:spcPts val="36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86" name="Google Shape;86;p37"/>
          <p:cNvSpPr txBox="1"/>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7"/>
          <p:cNvSpPr txBox="1"/>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7"/>
          <p:cNvSpPr txBox="1"/>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Διαφάνεια τίτλου">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22" name="Shape 22"/>
        <p:cNvGrpSpPr/>
        <p:nvPr/>
      </p:nvGrpSpPr>
      <p:grpSpPr>
        <a:xfrm>
          <a:off x="0" y="0"/>
          <a:ext cx="0" cy="0"/>
          <a:chOff x="0" y="0"/>
          <a:chExt cx="0" cy="0"/>
        </a:xfrm>
      </p:grpSpPr>
      <p:sp>
        <p:nvSpPr>
          <p:cNvPr id="23" name="Google Shape;23;p28"/>
          <p:cNvSpPr txBox="1"/>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panose="020F0502020204030204"/>
              <a:buNone/>
              <a:defRPr sz="5600" b="1">
                <a:solidFill>
                  <a:srgbClr val="4CE0EA"/>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8"/>
          <p:cNvSpPr txBox="1"/>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5" name="Google Shape;25;p28"/>
          <p:cNvSpPr txBox="1"/>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8"/>
          <p:cNvSpPr txBox="1"/>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8"/>
          <p:cNvSpPr txBox="1"/>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Κεφαλίδα ενότητας">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28" name="Shape 28"/>
        <p:cNvGrpSpPr/>
        <p:nvPr/>
      </p:nvGrpSpPr>
      <p:grpSpPr>
        <a:xfrm>
          <a:off x="0" y="0"/>
          <a:ext cx="0" cy="0"/>
          <a:chOff x="0" y="0"/>
          <a:chExt cx="0" cy="0"/>
        </a:xfrm>
      </p:grpSpPr>
      <p:sp>
        <p:nvSpPr>
          <p:cNvPr id="29" name="Google Shape;29;p29"/>
          <p:cNvSpPr txBox="1"/>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panose="020F0502020204030204"/>
              <a:buNone/>
              <a:defRPr sz="5600" b="1" cap="none">
                <a:solidFill>
                  <a:srgbClr val="4AE3AC"/>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9"/>
          <p:cNvSpPr txBox="1"/>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40" algn="l">
              <a:spcBef>
                <a:spcPts val="36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31" name="Google Shape;31;p29"/>
          <p:cNvSpPr txBox="1"/>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9"/>
          <p:cNvSpPr txBox="1"/>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9"/>
          <p:cNvSpPr txBox="1"/>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Δύο περιεχόμενα">
  <p:cSld name="TWO_OBJECTS">
    <p:spTree>
      <p:nvGrpSpPr>
        <p:cNvPr id="34" name="Shape 34"/>
        <p:cNvGrpSpPr/>
        <p:nvPr/>
      </p:nvGrpSpPr>
      <p:grpSpPr>
        <a:xfrm>
          <a:off x="0" y="0"/>
          <a:ext cx="0" cy="0"/>
          <a:chOff x="0" y="0"/>
          <a:chExt cx="0" cy="0"/>
        </a:xfrm>
      </p:grpSpPr>
      <p:sp>
        <p:nvSpPr>
          <p:cNvPr id="35" name="Google Shape;35;p30"/>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0"/>
          <p:cNvSpPr txBox="1"/>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5"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40" algn="l">
              <a:spcBef>
                <a:spcPts val="36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37" name="Google Shape;37;p30"/>
          <p:cNvSpPr txBox="1"/>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5"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40" algn="l">
              <a:spcBef>
                <a:spcPts val="36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38" name="Google Shape;38;p30"/>
          <p:cNvSpPr txBox="1"/>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0"/>
          <p:cNvSpPr txBox="1"/>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Σύγκριση">
  <p:cSld name="TWO_OBJECTS_WITH_TEXT">
    <p:spTree>
      <p:nvGrpSpPr>
        <p:cNvPr id="41" name="Shape 41"/>
        <p:cNvGrpSpPr/>
        <p:nvPr/>
      </p:nvGrpSpPr>
      <p:grpSpPr>
        <a:xfrm>
          <a:off x="0" y="0"/>
          <a:ext cx="0" cy="0"/>
          <a:chOff x="0" y="0"/>
          <a:chExt cx="0" cy="0"/>
        </a:xfrm>
      </p:grpSpPr>
      <p:sp>
        <p:nvSpPr>
          <p:cNvPr id="42" name="Google Shape;42;p31"/>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1"/>
          <p:cNvSpPr txBox="1"/>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40" algn="l">
              <a:spcBef>
                <a:spcPts val="36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44" name="Google Shape;44;p31"/>
          <p:cNvSpPr txBox="1"/>
          <p:nvPr>
            <p:ph type="body" idx="2"/>
          </p:nvPr>
        </p:nvSpPr>
        <p:spPr>
          <a:xfrm>
            <a:off x="4645025" y="1859757"/>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40" algn="l">
              <a:spcBef>
                <a:spcPts val="36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45" name="Google Shape;45;p31"/>
          <p:cNvSpPr txBox="1"/>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40" algn="l">
              <a:spcBef>
                <a:spcPts val="320"/>
              </a:spcBef>
              <a:spcAft>
                <a:spcPts val="0"/>
              </a:spcAft>
              <a:buSzPts val="1040"/>
              <a:buChar char="⚫"/>
              <a:defRPr sz="1600"/>
            </a:lvl4pPr>
            <a:lvl5pPr marL="2286000" lvl="4" indent="-294640" algn="l">
              <a:spcBef>
                <a:spcPts val="320"/>
              </a:spcBef>
              <a:spcAft>
                <a:spcPts val="0"/>
              </a:spcAft>
              <a:buSzPts val="1040"/>
              <a:buChar char="⚫"/>
              <a:defRPr sz="1600"/>
            </a:lvl5pPr>
            <a:lvl6pPr marL="2743200" lvl="5" indent="-320040" algn="l">
              <a:spcBef>
                <a:spcPts val="36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46" name="Google Shape;46;p31"/>
          <p:cNvSpPr txBox="1"/>
          <p:nvPr>
            <p:ph type="body" idx="4"/>
          </p:nvPr>
        </p:nvSpPr>
        <p:spPr>
          <a:xfrm>
            <a:off x="4645025"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40" algn="l">
              <a:spcBef>
                <a:spcPts val="320"/>
              </a:spcBef>
              <a:spcAft>
                <a:spcPts val="0"/>
              </a:spcAft>
              <a:buSzPts val="1040"/>
              <a:buChar char="⚫"/>
              <a:defRPr sz="1600"/>
            </a:lvl4pPr>
            <a:lvl5pPr marL="2286000" lvl="4" indent="-294640" algn="l">
              <a:spcBef>
                <a:spcPts val="320"/>
              </a:spcBef>
              <a:spcAft>
                <a:spcPts val="0"/>
              </a:spcAft>
              <a:buSzPts val="1040"/>
              <a:buChar char="⚫"/>
              <a:defRPr sz="1600"/>
            </a:lvl5pPr>
            <a:lvl6pPr marL="2743200" lvl="5" indent="-320040" algn="l">
              <a:spcBef>
                <a:spcPts val="36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47" name="Google Shape;47;p31"/>
          <p:cNvSpPr txBox="1"/>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1"/>
          <p:cNvSpPr txBox="1"/>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Μόνο τίτλος">
  <p:cSld name="TITLE_ONLY">
    <p:spTree>
      <p:nvGrpSpPr>
        <p:cNvPr id="50" name="Shape 50"/>
        <p:cNvGrpSpPr/>
        <p:nvPr/>
      </p:nvGrpSpPr>
      <p:grpSpPr>
        <a:xfrm>
          <a:off x="0" y="0"/>
          <a:ext cx="0" cy="0"/>
          <a:chOff x="0" y="0"/>
          <a:chExt cx="0" cy="0"/>
        </a:xfrm>
      </p:grpSpPr>
      <p:sp>
        <p:nvSpPr>
          <p:cNvPr id="51" name="Google Shape;51;p32"/>
          <p:cNvSpPr txBox="1"/>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panose="020F0502020204030204"/>
              <a:buNone/>
              <a:defRPr sz="5000" b="0">
                <a:solidFill>
                  <a:schemeClr val="dk2"/>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2"/>
          <p:cNvSpPr txBox="1"/>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2"/>
          <p:cNvSpPr txBox="1"/>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Κενή">
  <p:cSld name="BLANK">
    <p:spTree>
      <p:nvGrpSpPr>
        <p:cNvPr id="55" name="Shape 55"/>
        <p:cNvGrpSpPr/>
        <p:nvPr/>
      </p:nvGrpSpPr>
      <p:grpSpPr>
        <a:xfrm>
          <a:off x="0" y="0"/>
          <a:ext cx="0" cy="0"/>
          <a:chOff x="0" y="0"/>
          <a:chExt cx="0" cy="0"/>
        </a:xfrm>
      </p:grpSpPr>
      <p:sp>
        <p:nvSpPr>
          <p:cNvPr id="56" name="Google Shape;56;p33"/>
          <p:cNvSpPr txBox="1"/>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3"/>
          <p:cNvSpPr txBox="1"/>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Περιεχόμενο με λεζάντα">
  <p:cSld name="OBJECT_WITH_CAPTION_TEXT">
    <p:spTree>
      <p:nvGrpSpPr>
        <p:cNvPr id="59" name="Shape 59"/>
        <p:cNvGrpSpPr/>
        <p:nvPr/>
      </p:nvGrpSpPr>
      <p:grpSpPr>
        <a:xfrm>
          <a:off x="0" y="0"/>
          <a:ext cx="0" cy="0"/>
          <a:chOff x="0" y="0"/>
          <a:chExt cx="0" cy="0"/>
        </a:xfrm>
      </p:grpSpPr>
      <p:sp>
        <p:nvSpPr>
          <p:cNvPr id="60" name="Google Shape;60;p34"/>
          <p:cNvSpPr txBox="1"/>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panose="020F0502020204030204"/>
              <a:buNone/>
              <a:defRPr sz="2600" b="0">
                <a:solidFill>
                  <a:schemeClr val="dk2"/>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4"/>
          <p:cNvSpPr txBox="1"/>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40" algn="l">
              <a:spcBef>
                <a:spcPts val="36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62" name="Google Shape;62;p34"/>
          <p:cNvSpPr txBox="1"/>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40" algn="l">
              <a:spcBef>
                <a:spcPts val="36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63" name="Google Shape;63;p34"/>
          <p:cNvSpPr txBox="1"/>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4"/>
          <p:cNvSpPr txBox="1"/>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showMasterSp="0" matchingName="Εικόνα με λεζάντα">
  <p:cSld name="PICTURE_WITH_CAPTION_TEXT">
    <p:spTree>
      <p:nvGrpSpPr>
        <p:cNvPr id="66" name="Shape 66"/>
        <p:cNvGrpSpPr/>
        <p:nvPr/>
      </p:nvGrpSpPr>
      <p:grpSpPr>
        <a:xfrm>
          <a:off x="0" y="0"/>
          <a:ext cx="0" cy="0"/>
          <a:chOff x="0" y="0"/>
          <a:chExt cx="0" cy="0"/>
        </a:xfrm>
      </p:grpSpPr>
      <p:sp>
        <p:nvSpPr>
          <p:cNvPr id="67" name="Google Shape;67;p35"/>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panose="02030602050306030303"/>
              <a:ea typeface="Constantia" panose="02030602050306030303"/>
              <a:cs typeface="Constantia" panose="02030602050306030303"/>
              <a:sym typeface="Constantia" panose="02030602050306030303"/>
            </a:endParaRPr>
          </a:p>
        </p:txBody>
      </p:sp>
      <p:sp>
        <p:nvSpPr>
          <p:cNvPr id="68" name="Google Shape;68;p35"/>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panose="02030602050306030303"/>
              <a:ea typeface="Constantia" panose="02030602050306030303"/>
              <a:cs typeface="Constantia" panose="02030602050306030303"/>
              <a:sym typeface="Constantia" panose="02030602050306030303"/>
            </a:endParaRPr>
          </a:p>
        </p:txBody>
      </p:sp>
      <p:sp>
        <p:nvSpPr>
          <p:cNvPr id="69" name="Google Shape;69;p35"/>
          <p:cNvSpPr txBox="1"/>
          <p:nvPr>
            <p:ph type="title"/>
          </p:nvPr>
        </p:nvSpPr>
        <p:spPr>
          <a:xfrm>
            <a:off x="609600" y="1176996"/>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panose="020F0502020204030204"/>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5"/>
          <p:cNvSpPr txBox="1"/>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panose="02030602050306030303"/>
              <a:buNone/>
              <a:defRPr sz="1300"/>
            </a:lvl1pPr>
            <a:lvl2pPr marL="914400" lvl="1" indent="-293370"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430" algn="l">
              <a:spcBef>
                <a:spcPts val="180"/>
              </a:spcBef>
              <a:spcAft>
                <a:spcPts val="0"/>
              </a:spcAft>
              <a:buSzPts val="585"/>
              <a:buChar char="⚫"/>
              <a:defRPr sz="900"/>
            </a:lvl4pPr>
            <a:lvl5pPr marL="2286000" lvl="4" indent="-265430" algn="l">
              <a:spcBef>
                <a:spcPts val="180"/>
              </a:spcBef>
              <a:spcAft>
                <a:spcPts val="0"/>
              </a:spcAft>
              <a:buSzPts val="585"/>
              <a:buChar char="⚫"/>
              <a:defRPr sz="900"/>
            </a:lvl5pPr>
            <a:lvl6pPr marL="2743200" lvl="5" indent="-320040" algn="l">
              <a:spcBef>
                <a:spcPts val="360"/>
              </a:spcBef>
              <a:spcAft>
                <a:spcPts val="0"/>
              </a:spcAft>
              <a:buSzPts val="1440"/>
              <a:buChar char="⚫"/>
              <a:defRPr/>
            </a:lvl6pPr>
            <a:lvl7pPr marL="3200400" lvl="6" indent="-320040"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p:txBody>
      </p:sp>
      <p:sp>
        <p:nvSpPr>
          <p:cNvPr id="71" name="Google Shape;71;p35"/>
          <p:cNvSpPr txBox="1"/>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fld>
            <a:endParaRPr lang="el-GR"/>
          </a:p>
        </p:txBody>
      </p:sp>
      <p:sp>
        <p:nvSpPr>
          <p:cNvPr id="74" name="Google Shape;74;p35"/>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sp>
      <p:sp>
        <p:nvSpPr>
          <p:cNvPr id="75" name="Google Shape;75;p35"/>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panose="02030602050306030303"/>
              <a:ea typeface="Constantia" panose="02030602050306030303"/>
              <a:cs typeface="Constantia" panose="02030602050306030303"/>
              <a:sym typeface="Constantia" panose="02030602050306030303"/>
            </a:endParaRPr>
          </a:p>
        </p:txBody>
      </p:sp>
      <p:sp>
        <p:nvSpPr>
          <p:cNvPr id="76" name="Google Shape;76;p35"/>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panose="02030602050306030303"/>
              <a:ea typeface="Constantia" panose="02030602050306030303"/>
              <a:cs typeface="Constantia" panose="02030602050306030303"/>
              <a:sym typeface="Constantia" panose="02030602050306030303"/>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tile tx="0" ty="0" sx="65000" sy="65000" flip="none" algn="tl"/>
        </a:blipFill>
        <a:effectLst/>
      </p:bgPr>
    </p:bg>
    <p:spTree>
      <p:nvGrpSpPr>
        <p:cNvPr id="5" name="Shape 5"/>
        <p:cNvGrpSpPr/>
        <p:nvPr/>
      </p:nvGrpSpPr>
      <p:grpSpPr>
        <a:xfrm>
          <a:off x="0" y="0"/>
          <a:ext cx="0" cy="0"/>
          <a:chOff x="0" y="0"/>
          <a:chExt cx="0" cy="0"/>
        </a:xfrm>
      </p:grpSpPr>
      <p:sp>
        <p:nvSpPr>
          <p:cNvPr id="6" name="Google Shape;6;p26"/>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endParaRPr>
          </a:p>
        </p:txBody>
      </p:sp>
      <p:sp>
        <p:nvSpPr>
          <p:cNvPr id="7" name="Google Shape;7;p26"/>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endParaRPr>
          </a:p>
        </p:txBody>
      </p:sp>
      <p:sp>
        <p:nvSpPr>
          <p:cNvPr id="8" name="Google Shape;8;p26"/>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panose="020F0502020204030204"/>
              <a:buNone/>
              <a:defRPr sz="5000" b="0" i="0" u="none" strike="noStrike" cap="none">
                <a:solidFill>
                  <a:schemeClr val="dk2"/>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26"/>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2pPr>
            <a:lvl3pPr marL="1371600" marR="0" lvl="2" indent="-321945"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5pPr>
            <a:lvl6pPr marL="2743200" marR="0" lvl="5" indent="-320040"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6pPr>
            <a:lvl7pPr marL="3200400" marR="0" lvl="6" indent="-309880"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7pPr>
            <a:lvl8pPr marL="3657600" marR="0" lvl="7" indent="-330200" algn="l" rtl="0">
              <a:spcBef>
                <a:spcPts val="320"/>
              </a:spcBef>
              <a:spcAft>
                <a:spcPts val="0"/>
              </a:spcAft>
              <a:buClr>
                <a:schemeClr val="dk2"/>
              </a:buClr>
              <a:buSzPts val="1600"/>
              <a:buFont typeface="Constantia" panose="02030602050306030303"/>
              <a:buChar char="•"/>
              <a:defRPr sz="16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8pPr>
            <a:lvl9pPr marL="4114800" marR="0" lvl="8" indent="-317500" algn="l" rtl="0">
              <a:spcBef>
                <a:spcPts val="280"/>
              </a:spcBef>
              <a:spcAft>
                <a:spcPts val="0"/>
              </a:spcAft>
              <a:buClr>
                <a:schemeClr val="dk2"/>
              </a:buClr>
              <a:buSzPts val="1400"/>
              <a:buFont typeface="Constantia" panose="02030602050306030303"/>
              <a:buChar char="•"/>
              <a:defRPr sz="14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9pPr>
          </a:lstStyle>
          <a:p/>
        </p:txBody>
      </p:sp>
      <p:sp>
        <p:nvSpPr>
          <p:cNvPr id="10" name="Google Shape;10;p26"/>
          <p:cNvSpPr txBox="1"/>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035C75"/>
                </a:solidFill>
                <a:latin typeface="Constantia" panose="02030602050306030303"/>
                <a:ea typeface="Constantia" panose="02030602050306030303"/>
                <a:cs typeface="Constantia" panose="02030602050306030303"/>
                <a:sym typeface="Constantia" panose="02030602050306030303"/>
              </a:defRPr>
            </a:lvl1pPr>
            <a:lvl2pPr marR="0" lvl="1"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2pPr>
            <a:lvl3pPr marR="0" lvl="2"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3pPr>
            <a:lvl4pPr marR="0" lvl="3"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4pPr>
            <a:lvl5pPr marR="0" lvl="4"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5pPr>
            <a:lvl6pPr marR="0" lvl="5"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6pPr>
            <a:lvl7pPr marR="0" lvl="6"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7pPr>
            <a:lvl8pPr marR="0" lvl="7"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8pPr>
            <a:lvl9pPr marR="0" lvl="8"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9pPr>
          </a:lstStyle>
          <a:p/>
        </p:txBody>
      </p:sp>
      <p:sp>
        <p:nvSpPr>
          <p:cNvPr id="11" name="Google Shape;11;p26"/>
          <p:cNvSpPr txBox="1"/>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035C75"/>
                </a:solidFill>
                <a:latin typeface="Constantia" panose="02030602050306030303"/>
                <a:ea typeface="Constantia" panose="02030602050306030303"/>
                <a:cs typeface="Constantia" panose="02030602050306030303"/>
                <a:sym typeface="Constantia" panose="02030602050306030303"/>
              </a:defRPr>
            </a:lvl1pPr>
            <a:lvl2pPr marR="0" lvl="1"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2pPr>
            <a:lvl3pPr marR="0" lvl="2"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3pPr>
            <a:lvl4pPr marR="0" lvl="3"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4pPr>
            <a:lvl5pPr marR="0" lvl="4"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5pPr>
            <a:lvl6pPr marR="0" lvl="5"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6pPr>
            <a:lvl7pPr marR="0" lvl="6"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7pPr>
            <a:lvl8pPr marR="0" lvl="7"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8pPr>
            <a:lvl9pPr marR="0" lvl="8" algn="l" rtl="0">
              <a:spcBef>
                <a:spcPts val="0"/>
              </a:spcBef>
              <a:spcAft>
                <a:spcPts val="0"/>
              </a:spcAft>
              <a:buSzPts val="1400"/>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9pPr>
          </a:lstStyle>
          <a:p/>
        </p:txBody>
      </p:sp>
      <p:sp>
        <p:nvSpPr>
          <p:cNvPr id="12" name="Google Shape;12;p26"/>
          <p:cNvSpPr txBox="1"/>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035C75"/>
                </a:solidFill>
                <a:latin typeface="Constantia" panose="02030602050306030303"/>
                <a:ea typeface="Constantia" panose="02030602050306030303"/>
                <a:cs typeface="Constantia" panose="02030602050306030303"/>
                <a:sym typeface="Constantia" panose="02030602050306030303"/>
              </a:defRPr>
            </a:lvl1pPr>
            <a:lvl2pPr marL="0" marR="0" lvl="1" indent="0" algn="r" rtl="0">
              <a:spcBef>
                <a:spcPts val="0"/>
              </a:spcBef>
              <a:buNone/>
              <a:defRPr sz="1200" b="0" i="0" u="none" strike="noStrike" cap="none">
                <a:solidFill>
                  <a:srgbClr val="035C75"/>
                </a:solidFill>
                <a:latin typeface="Constantia" panose="02030602050306030303"/>
                <a:ea typeface="Constantia" panose="02030602050306030303"/>
                <a:cs typeface="Constantia" panose="02030602050306030303"/>
                <a:sym typeface="Constantia" panose="02030602050306030303"/>
              </a:defRPr>
            </a:lvl2pPr>
            <a:lvl3pPr marL="0" marR="0" lvl="2" indent="0" algn="r" rtl="0">
              <a:spcBef>
                <a:spcPts val="0"/>
              </a:spcBef>
              <a:buNone/>
              <a:defRPr sz="1200" b="0" i="0" u="none" strike="noStrike" cap="none">
                <a:solidFill>
                  <a:srgbClr val="035C75"/>
                </a:solidFill>
                <a:latin typeface="Constantia" panose="02030602050306030303"/>
                <a:ea typeface="Constantia" panose="02030602050306030303"/>
                <a:cs typeface="Constantia" panose="02030602050306030303"/>
                <a:sym typeface="Constantia" panose="02030602050306030303"/>
              </a:defRPr>
            </a:lvl3pPr>
            <a:lvl4pPr marL="0" marR="0" lvl="3" indent="0" algn="r" rtl="0">
              <a:spcBef>
                <a:spcPts val="0"/>
              </a:spcBef>
              <a:buNone/>
              <a:defRPr sz="1200" b="0" i="0" u="none" strike="noStrike" cap="none">
                <a:solidFill>
                  <a:srgbClr val="035C75"/>
                </a:solidFill>
                <a:latin typeface="Constantia" panose="02030602050306030303"/>
                <a:ea typeface="Constantia" panose="02030602050306030303"/>
                <a:cs typeface="Constantia" panose="02030602050306030303"/>
                <a:sym typeface="Constantia" panose="02030602050306030303"/>
              </a:defRPr>
            </a:lvl4pPr>
            <a:lvl5pPr marL="0" marR="0" lvl="4" indent="0" algn="r" rtl="0">
              <a:spcBef>
                <a:spcPts val="0"/>
              </a:spcBef>
              <a:buNone/>
              <a:defRPr sz="1200" b="0" i="0" u="none" strike="noStrike" cap="none">
                <a:solidFill>
                  <a:srgbClr val="035C75"/>
                </a:solidFill>
                <a:latin typeface="Constantia" panose="02030602050306030303"/>
                <a:ea typeface="Constantia" panose="02030602050306030303"/>
                <a:cs typeface="Constantia" panose="02030602050306030303"/>
                <a:sym typeface="Constantia" panose="02030602050306030303"/>
              </a:defRPr>
            </a:lvl5pPr>
            <a:lvl6pPr marL="0" marR="0" lvl="5" indent="0" algn="r" rtl="0">
              <a:spcBef>
                <a:spcPts val="0"/>
              </a:spcBef>
              <a:buNone/>
              <a:defRPr sz="1200" b="0" i="0" u="none" strike="noStrike" cap="none">
                <a:solidFill>
                  <a:srgbClr val="035C75"/>
                </a:solidFill>
                <a:latin typeface="Constantia" panose="02030602050306030303"/>
                <a:ea typeface="Constantia" panose="02030602050306030303"/>
                <a:cs typeface="Constantia" panose="02030602050306030303"/>
                <a:sym typeface="Constantia" panose="02030602050306030303"/>
              </a:defRPr>
            </a:lvl6pPr>
            <a:lvl7pPr marL="0" marR="0" lvl="6" indent="0" algn="r" rtl="0">
              <a:spcBef>
                <a:spcPts val="0"/>
              </a:spcBef>
              <a:buNone/>
              <a:defRPr sz="1200" b="0" i="0" u="none" strike="noStrike" cap="none">
                <a:solidFill>
                  <a:srgbClr val="035C75"/>
                </a:solidFill>
                <a:latin typeface="Constantia" panose="02030602050306030303"/>
                <a:ea typeface="Constantia" panose="02030602050306030303"/>
                <a:cs typeface="Constantia" panose="02030602050306030303"/>
                <a:sym typeface="Constantia" panose="02030602050306030303"/>
              </a:defRPr>
            </a:lvl7pPr>
            <a:lvl8pPr marL="0" marR="0" lvl="7" indent="0" algn="r" rtl="0">
              <a:spcBef>
                <a:spcPts val="0"/>
              </a:spcBef>
              <a:buNone/>
              <a:defRPr sz="1200" b="0" i="0" u="none" strike="noStrike" cap="none">
                <a:solidFill>
                  <a:srgbClr val="035C75"/>
                </a:solidFill>
                <a:latin typeface="Constantia" panose="02030602050306030303"/>
                <a:ea typeface="Constantia" panose="02030602050306030303"/>
                <a:cs typeface="Constantia" panose="02030602050306030303"/>
                <a:sym typeface="Constantia" panose="02030602050306030303"/>
              </a:defRPr>
            </a:lvl8pPr>
            <a:lvl9pPr marL="0" marR="0" lvl="8" indent="0" algn="r" rtl="0">
              <a:spcBef>
                <a:spcPts val="0"/>
              </a:spcBef>
              <a:buNone/>
              <a:defRPr sz="1200" b="0" i="0" u="none" strike="noStrike" cap="none">
                <a:solidFill>
                  <a:srgbClr val="035C75"/>
                </a:solidFill>
                <a:latin typeface="Constantia" panose="02030602050306030303"/>
                <a:ea typeface="Constantia" panose="02030602050306030303"/>
                <a:cs typeface="Constantia" panose="02030602050306030303"/>
                <a:sym typeface="Constantia" panose="02030602050306030303"/>
              </a:defRPr>
            </a:lvl9pPr>
          </a:lstStyle>
          <a:p>
            <a:pPr marL="0" lvl="0" indent="0" algn="r" rtl="0">
              <a:spcBef>
                <a:spcPts val="0"/>
              </a:spcBef>
              <a:spcAft>
                <a:spcPts val="0"/>
              </a:spcAft>
              <a:buNone/>
            </a:pPr>
            <a:fld id="{00000000-1234-1234-1234-123412341234}" type="slidenum">
              <a:rPr lang="el-GR"/>
            </a:fld>
            <a:endParaRPr lang="el-GR"/>
          </a:p>
        </p:txBody>
      </p:sp>
      <p:grpSp>
        <p:nvGrpSpPr>
          <p:cNvPr id="13" name="Google Shape;13;p26"/>
          <p:cNvGrpSpPr/>
          <p:nvPr/>
        </p:nvGrpSpPr>
        <p:grpSpPr>
          <a:xfrm>
            <a:off x="-29294" y="-16113"/>
            <a:ext cx="9198255" cy="1086266"/>
            <a:chOff x="-29322" y="-1971"/>
            <a:chExt cx="9198255" cy="1086266"/>
          </a:xfrm>
        </p:grpSpPr>
        <p:sp>
          <p:nvSpPr>
            <p:cNvPr id="14" name="Google Shape;14;p26"/>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panose="02030602050306030303"/>
                <a:ea typeface="Constantia" panose="02030602050306030303"/>
                <a:cs typeface="Constantia" panose="02030602050306030303"/>
                <a:sym typeface="Constantia" panose="02030602050306030303"/>
              </a:endParaRPr>
            </a:p>
          </p:txBody>
        </p:sp>
        <p:sp>
          <p:nvSpPr>
            <p:cNvPr id="15" name="Google Shape;15;p26"/>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panose="02030602050306030303"/>
                <a:ea typeface="Constantia" panose="02030602050306030303"/>
                <a:cs typeface="Constantia" panose="02030602050306030303"/>
                <a:sym typeface="Constantia" panose="02030602050306030303"/>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2" name="Shape 92"/>
        <p:cNvGrpSpPr/>
        <p:nvPr/>
      </p:nvGrpSpPr>
      <p:grpSpPr>
        <a:xfrm>
          <a:off x="0" y="0"/>
          <a:ext cx="0" cy="0"/>
          <a:chOff x="0" y="0"/>
          <a:chExt cx="0" cy="0"/>
        </a:xfrm>
      </p:grpSpPr>
      <p:sp>
        <p:nvSpPr>
          <p:cNvPr id="93" name="Google Shape;93;p1"/>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panose="020F0502020204030204"/>
              <a:buNone/>
            </a:pPr>
            <a:r>
              <a:rPr lang="el-GR"/>
              <a:t>ΤΕΧΝΟΛΟΓΙΑ  Α΄ΤΑΞΗΣ</a:t>
            </a:r>
            <a:endParaRPr lang="el-GR"/>
          </a:p>
        </p:txBody>
      </p:sp>
      <p:pic>
        <p:nvPicPr>
          <p:cNvPr id="94" name="Google Shape;94;p1" descr="images.png"/>
          <p:cNvPicPr preferRelativeResize="0"/>
          <p:nvPr>
            <p:ph type="body" idx="1"/>
          </p:nvPr>
        </p:nvPicPr>
        <p:blipFill rotWithShape="1">
          <a:blip r:embed="rId1"/>
          <a:srcRect/>
          <a:stretch>
            <a:fillRect/>
          </a:stretch>
        </p:blipFill>
        <p:spPr>
          <a:xfrm>
            <a:off x="1000100" y="2000240"/>
            <a:ext cx="6643733" cy="35004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46" name="Shape 146"/>
        <p:cNvGrpSpPr/>
        <p:nvPr/>
      </p:nvGrpSpPr>
      <p:grpSpPr>
        <a:xfrm>
          <a:off x="0" y="0"/>
          <a:ext cx="0" cy="0"/>
          <a:chOff x="0" y="0"/>
          <a:chExt cx="0" cy="0"/>
        </a:xfrm>
      </p:grpSpPr>
      <p:sp>
        <p:nvSpPr>
          <p:cNvPr id="147" name="Google Shape;147;p10"/>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r>
              <a:rPr lang="el-GR"/>
              <a:t>ΑΡΝΗΤΙΚΕΣ ΕΠΙΠΤΩΣΕΙΣ ΣΤΗ ΖΩΗ ΤΟΥ ΑΝΘΡΩΠΟΥ</a:t>
            </a:r>
            <a:endParaRPr lang="el-GR"/>
          </a:p>
        </p:txBody>
      </p:sp>
      <p:sp>
        <p:nvSpPr>
          <p:cNvPr id="148" name="Google Shape;148;p10"/>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l-GR"/>
              <a:t>ΑΣΘΕΝΕΙΕΣ  ΤΟΥ  ΠΟΛΙΤΙΣΜΟΥ»  ΠΟΥ  ΟΦΕΙΛΟΝΤΑΙ  ΣΤΟ ΚΑΘΗΜΕΡΙΝΟ  ΑΓΧΟΣ-ΣΤΡΕΣ</a:t>
            </a:r>
            <a:endParaRPr lang="el-GR"/>
          </a:p>
          <a:p>
            <a:pPr marL="274320" lvl="0" indent="-274320" algn="l" rtl="0">
              <a:spcBef>
                <a:spcPts val="520"/>
              </a:spcBef>
              <a:spcAft>
                <a:spcPts val="0"/>
              </a:spcAft>
              <a:buSzPts val="2470"/>
              <a:buChar char="⚫"/>
            </a:pPr>
            <a:r>
              <a:rPr lang="el-GR"/>
              <a:t>Ο  ΑΝΘΡΩΠΟΣ  ΕΚΤΙΘΕΤΑΙ  ΣΕ  ΕΠΙΚΙΝΔΥΝΕΣ  ΑΚΤΙΝΟΒΟΛΙΕΣ  ΑΠΟ  (ΚΙΝΗΤΑ  ΤΗΛΕΦΩΝΑ-ΚΕΡΑΙΕΣ  ΚΙΝΗΤΗΣ  ΤΗΛΕΦΩΝΙΑΣ  ΚΤΛ.)</a:t>
            </a:r>
            <a:endParaRPr lang="el-GR"/>
          </a:p>
          <a:p>
            <a:pPr marL="274320" lvl="0" indent="-274320" algn="l" rtl="0">
              <a:spcBef>
                <a:spcPts val="520"/>
              </a:spcBef>
              <a:spcAft>
                <a:spcPts val="0"/>
              </a:spcAft>
              <a:buSzPts val="2470"/>
              <a:buChar char="⚫"/>
            </a:pPr>
            <a:r>
              <a:rPr lang="el-GR"/>
              <a:t>ΜΟΛΥΝΣΗ  ΤΟΥ ΠΕΡΙΒΑΛΛΟΝΤΟΣ  ΜΕΣΑ  ΣΤΟ  ΟΠΟΙΟ  ΖΕΙ.</a:t>
            </a:r>
            <a:endParaRPr lang="el-GR"/>
          </a:p>
          <a:p>
            <a:pPr marL="274320" lvl="0" indent="-274320" algn="l" rtl="0">
              <a:spcBef>
                <a:spcPts val="520"/>
              </a:spcBef>
              <a:spcAft>
                <a:spcPts val="0"/>
              </a:spcAft>
              <a:buSzPts val="2470"/>
              <a:buChar char="⚫"/>
            </a:pPr>
            <a:r>
              <a:rPr lang="el-GR"/>
              <a:t>ΑΛΛΑΓΗ  ΤΟΥ  ΚΛΙΜΑΤΟΣ  ΤΗΣ  ΓΗΣ  ΜΕ  ΑΠΟΤΕΛΕΣΜΑ  ΝΑ  ΕΠΗΡΕΑΖΕΤΑΙ  Η  ΖΩΗ  ΕΚΑΤΟΜΜΥΡΙΩΝ ΑΝΘΡΩΠΩΝ</a:t>
            </a:r>
            <a:endParaRPr lang="el-GR"/>
          </a:p>
          <a:p>
            <a:pPr marL="274320" lvl="0" indent="-117475" algn="l" rtl="0">
              <a:spcBef>
                <a:spcPts val="520"/>
              </a:spcBef>
              <a:spcAft>
                <a:spcPts val="0"/>
              </a:spcAft>
              <a:buSzPts val="2470"/>
              <a:buNone/>
            </a:pPr>
          </a:p>
          <a:p>
            <a:pPr marL="274320" lvl="0" indent="-117475" algn="l" rtl="0">
              <a:spcBef>
                <a:spcPts val="520"/>
              </a:spcBef>
              <a:spcAft>
                <a:spcPts val="0"/>
              </a:spcAft>
              <a:buSzPts val="2470"/>
              <a:buNone/>
            </a:p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52" name="Shape 152"/>
        <p:cNvGrpSpPr/>
        <p:nvPr/>
      </p:nvGrpSpPr>
      <p:grpSpPr>
        <a:xfrm>
          <a:off x="0" y="0"/>
          <a:ext cx="0" cy="0"/>
          <a:chOff x="0" y="0"/>
          <a:chExt cx="0" cy="0"/>
        </a:xfrm>
      </p:grpSpPr>
      <p:sp>
        <p:nvSpPr>
          <p:cNvPr id="153" name="Google Shape;153;p11"/>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panose="020F0502020204030204"/>
              <a:buNone/>
            </a:pPr>
            <a:r>
              <a:rPr lang="el-GR"/>
              <a:t>ΕΡΓΑΣΙΕΣ</a:t>
            </a:r>
            <a:endParaRPr lang="el-GR"/>
          </a:p>
        </p:txBody>
      </p:sp>
      <p:sp>
        <p:nvSpPr>
          <p:cNvPr id="154" name="Google Shape;154;p11"/>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None/>
            </a:pPr>
          </a:p>
          <a:p>
            <a:pPr marL="274320" lvl="0" indent="-274320" algn="l" rtl="0">
              <a:spcBef>
                <a:spcPts val="520"/>
              </a:spcBef>
              <a:spcAft>
                <a:spcPts val="0"/>
              </a:spcAft>
              <a:buSzPts val="2470"/>
              <a:buChar char="⚫"/>
            </a:pPr>
            <a:r>
              <a:rPr lang="el-GR"/>
              <a:t>1.  ΠΩΣ  ΜΠΟΡΕΙ  Ο  ΑΝΘΡΩΠΟΣ ΝΑ  ΑΝΤΙΜΕΤΩΠΙΣΕΙ  ΤΙΣ  «ΑΣΘΕΝΕΙΕΣ ΤΟΥ  ΠΟΛΙΤΙΣΜΟΥ</a:t>
            </a:r>
            <a:endParaRPr lang="el-GR"/>
          </a:p>
          <a:p>
            <a:pPr marL="274320" lvl="0" indent="-274320" algn="l" rtl="0">
              <a:spcBef>
                <a:spcPts val="520"/>
              </a:spcBef>
              <a:spcAft>
                <a:spcPts val="0"/>
              </a:spcAft>
              <a:buSzPts val="2470"/>
              <a:buChar char="⚫"/>
            </a:pPr>
            <a:r>
              <a:rPr lang="el-GR"/>
              <a:t>ΠΟΙΕΣ ΟΙ ΑΙΤΙΕΣ   ΤΗΣ ΑΛΛΑΓΗΣ ΤΟΥ ΚΛΙΜΑΤΟΣ</a:t>
            </a:r>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58" name="Shape 158"/>
        <p:cNvGrpSpPr/>
        <p:nvPr/>
      </p:nvGrpSpPr>
      <p:grpSpPr>
        <a:xfrm>
          <a:off x="0" y="0"/>
          <a:ext cx="0" cy="0"/>
          <a:chOff x="0" y="0"/>
          <a:chExt cx="0" cy="0"/>
        </a:xfrm>
      </p:grpSpPr>
      <p:sp>
        <p:nvSpPr>
          <p:cNvPr id="159" name="Google Shape;159;p12"/>
          <p:cNvSpPr txBox="1"/>
          <p:nvPr>
            <p:ph type="title"/>
          </p:nvPr>
        </p:nvSpPr>
        <p:spPr>
          <a:xfrm>
            <a:off x="457200" y="260648"/>
            <a:ext cx="8229600" cy="158644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r>
              <a:rPr lang="el-GR"/>
              <a:t>ΑΡΝΗΤΙΚΕΣ ΕΠΙΠΤΩΣΕΙΣ ΤΗΣ ΤΕΧΝΟΛΟΓΙΑΣ ΣΤΟ ΠΕΡΙΒΑΛΛΟΝ</a:t>
            </a:r>
            <a:endParaRPr lang="el-GR"/>
          </a:p>
        </p:txBody>
      </p:sp>
      <p:sp>
        <p:nvSpPr>
          <p:cNvPr id="160" name="Google Shape;160;p12"/>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fontScale="85000" lnSpcReduction="20000"/>
          </a:bodyPr>
          <a:lstStyle/>
          <a:p>
            <a:pPr marL="274320" lvl="0" indent="-274320" algn="l" rtl="0">
              <a:spcBef>
                <a:spcPts val="0"/>
              </a:spcBef>
              <a:spcAft>
                <a:spcPts val="0"/>
              </a:spcAft>
              <a:buSzPct val="95000"/>
              <a:buNone/>
            </a:pPr>
          </a:p>
          <a:p>
            <a:pPr marL="274320" lvl="0" indent="-274320" algn="l" rtl="0">
              <a:spcBef>
                <a:spcPts val="440"/>
              </a:spcBef>
              <a:spcAft>
                <a:spcPts val="0"/>
              </a:spcAft>
              <a:buSzPct val="95000"/>
              <a:buChar char="⚫"/>
            </a:pPr>
            <a:r>
              <a:rPr lang="el-GR">
                <a:solidFill>
                  <a:srgbClr val="FFC000"/>
                </a:solidFill>
              </a:rPr>
              <a:t>ΤΡΥΠΑ  ΤΟΥ  ΟΖΟΝΤΟΣ</a:t>
            </a:r>
            <a:r>
              <a:rPr lang="el-GR"/>
              <a:t>(ΦΡΕΟΝ –ΣΠΡΕΫ-ΜΟΚΕΤΕΣ-ΨΥΓΕΙΑ-ΚΛΙΜΑΤΙΣΤΙΚΑ)</a:t>
            </a:r>
            <a:endParaRPr lang="el-GR"/>
          </a:p>
          <a:p>
            <a:pPr marL="0" lvl="0" indent="0" algn="l" rtl="0">
              <a:spcBef>
                <a:spcPts val="440"/>
              </a:spcBef>
              <a:spcAft>
                <a:spcPts val="0"/>
              </a:spcAft>
              <a:buSzPct val="95000"/>
              <a:buNone/>
            </a:pPr>
            <a:r>
              <a:rPr lang="el-GR"/>
              <a:t> </a:t>
            </a:r>
            <a:endParaRPr lang="el-GR"/>
          </a:p>
          <a:p>
            <a:pPr marL="274320" lvl="0" indent="-274320" algn="l" rtl="0">
              <a:spcBef>
                <a:spcPts val="440"/>
              </a:spcBef>
              <a:spcAft>
                <a:spcPts val="0"/>
              </a:spcAft>
              <a:buSzPct val="95000"/>
              <a:buChar char="⚫"/>
            </a:pPr>
            <a:r>
              <a:rPr lang="el-GR">
                <a:solidFill>
                  <a:srgbClr val="FF0000"/>
                </a:solidFill>
              </a:rPr>
              <a:t>ΦΑΙΝΟΜΕΝΟ  ΤΟΥ  ΘΕΡΜΟΚΗΠΙΟΥ</a:t>
            </a:r>
            <a:r>
              <a:rPr lang="el-GR"/>
              <a:t>(ΚΑΥΣΑΕΡΙΑ  ΕΡΓΟΣΤΑΣΙΩΝ-ΑΥΤΟΚΙΝΗΤΩΝ  - ΚΕΝΤΡΙΚΗΣ  ΘΕΡΜΑΝΣΗΣ   /ΠΑΡΑΓΩΓΗ  ΜΕΘΑΝΙΟΥ ΑΠΟ  ΤΟ  ΛΙΩΣΙΜΟ ΤΩΝ ΠΑΓΩΝ  ΣΤΗ  ΣΙΒΗΡΙΑ  ΚΑ  ΣΑΠΙΣΜΑ  ΤΩΝ  ΦΥΤΩΝ   Κ.Τ.Λ.  )</a:t>
            </a:r>
            <a:endParaRPr lang="el-GR"/>
          </a:p>
          <a:p>
            <a:pPr marL="0" lvl="0" indent="0" algn="l" rtl="0">
              <a:spcBef>
                <a:spcPts val="440"/>
              </a:spcBef>
              <a:spcAft>
                <a:spcPts val="0"/>
              </a:spcAft>
              <a:buSzPct val="95000"/>
              <a:buNone/>
            </a:pPr>
            <a:r>
              <a:rPr lang="el-GR"/>
              <a:t> </a:t>
            </a:r>
            <a:endParaRPr lang="el-GR"/>
          </a:p>
          <a:p>
            <a:pPr marL="274320" lvl="0" indent="-274320" algn="l" rtl="0">
              <a:spcBef>
                <a:spcPts val="440"/>
              </a:spcBef>
              <a:spcAft>
                <a:spcPts val="0"/>
              </a:spcAft>
              <a:buSzPct val="95000"/>
              <a:buChar char="⚫"/>
            </a:pPr>
            <a:r>
              <a:rPr lang="el-GR"/>
              <a:t>-</a:t>
            </a:r>
            <a:r>
              <a:rPr lang="el-GR">
                <a:solidFill>
                  <a:srgbClr val="C00000"/>
                </a:solidFill>
              </a:rPr>
              <a:t>ΜΟΛΥΝΣΗ  ΥΠΟΓΕΙΩΝ  ΝΕΡΩΝ  </a:t>
            </a:r>
            <a:r>
              <a:rPr lang="el-GR"/>
              <a:t>(ΛΙΠΑΣΜΑΤΑ-ΦΥΤΟΦΑΡΜΑΚΑ-ΒΑΡΕΑ  ΜΕΤΑΛΛΑ-  ΚΑΤΑΛΟΙΠΑΣ  ΧΗΜΙΚΗΣ  ΒΙΟΜΗΧΑΝΙΑΣ-ΑΣΤΙΚΑ  ΛΥΜΑΤΑ  Κ.Τ.Λ.)</a:t>
            </a:r>
            <a:endParaRPr lang="el-GR"/>
          </a:p>
          <a:p>
            <a:pPr marL="0" lvl="0" indent="0" algn="l" rtl="0">
              <a:spcBef>
                <a:spcPts val="440"/>
              </a:spcBef>
              <a:spcAft>
                <a:spcPts val="0"/>
              </a:spcAft>
              <a:buSzPct val="95000"/>
              <a:buNone/>
            </a:pPr>
            <a:r>
              <a:rPr lang="el-GR"/>
              <a:t> </a:t>
            </a:r>
            <a:endParaRPr lang="el-GR"/>
          </a:p>
          <a:p>
            <a:pPr marL="274320" lvl="0" indent="-140970" algn="l" rtl="0">
              <a:spcBef>
                <a:spcPts val="440"/>
              </a:spcBef>
              <a:spcAft>
                <a:spcPts val="0"/>
              </a:spcAft>
              <a:buSzPct val="95000"/>
              <a:buNone/>
            </a:p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64" name="Shape 164"/>
        <p:cNvGrpSpPr/>
        <p:nvPr/>
      </p:nvGrpSpPr>
      <p:grpSpPr>
        <a:xfrm>
          <a:off x="0" y="0"/>
          <a:ext cx="0" cy="0"/>
          <a:chOff x="0" y="0"/>
          <a:chExt cx="0" cy="0"/>
        </a:xfrm>
      </p:grpSpPr>
      <p:sp>
        <p:nvSpPr>
          <p:cNvPr id="165" name="Google Shape;165;p13"/>
          <p:cNvSpPr txBox="1"/>
          <p:nvPr>
            <p:ph type="title"/>
          </p:nvPr>
        </p:nvSpPr>
        <p:spPr>
          <a:xfrm>
            <a:off x="457200" y="260648"/>
            <a:ext cx="8229600" cy="158644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r>
              <a:rPr lang="el-GR"/>
              <a:t>ΑΡΝΗΤΙΚΕΣ ΕΠΙΠΤΩΣΕΙΣ ΤΗΣ ΤΕΧΝΟΛΟΓΙΑΣ  ΣΤΟ ΠΕΡΙΒΑΛΛΟΝ</a:t>
            </a:r>
            <a:endParaRPr lang="el-GR"/>
          </a:p>
        </p:txBody>
      </p:sp>
      <p:sp>
        <p:nvSpPr>
          <p:cNvPr id="166" name="Google Shape;166;p13"/>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None/>
            </a:pPr>
            <a:r>
              <a:rPr lang="el-GR" b="1"/>
              <a:t> </a:t>
            </a:r>
            <a:endParaRPr lang="el-GR" b="1"/>
          </a:p>
          <a:p>
            <a:pPr marL="274320" lvl="0" indent="-274320" algn="l" rtl="0">
              <a:spcBef>
                <a:spcPts val="520"/>
              </a:spcBef>
              <a:spcAft>
                <a:spcPts val="0"/>
              </a:spcAft>
              <a:buSzPts val="2470"/>
              <a:buChar char="⚫"/>
            </a:pPr>
            <a:r>
              <a:rPr lang="el-GR"/>
              <a:t>ΜΟΛΥΝΣΗ  ΘΑΛΑΣΣΑΣ  (ΠΕΤΡΕΛΑΙΟΚΗΛΙΔΕΣ-ΑΠΟΒΛΗΤΑ  ΕΡΓΟΣΤΑΣΙΩΝ-ΠΥΡΗΝΙΚΑ  ΑΠΟΒΛΗΤΑ-  ΝΑΥΠΗΓΕΙΑ  Κ.Τ.Λ.) </a:t>
            </a:r>
            <a:endParaRPr lang="el-GR"/>
          </a:p>
          <a:p>
            <a:pPr marL="274320" lvl="0" indent="-274320" algn="l" rtl="0">
              <a:spcBef>
                <a:spcPts val="520"/>
              </a:spcBef>
              <a:spcAft>
                <a:spcPts val="0"/>
              </a:spcAft>
              <a:buSzPts val="2470"/>
              <a:buChar char="⚫"/>
            </a:pPr>
            <a:r>
              <a:rPr lang="el-GR">
                <a:solidFill>
                  <a:srgbClr val="FF0000"/>
                </a:solidFill>
              </a:rPr>
              <a:t>ΜΟΛΥΝΣΗ  ΕΔΑΦΟΥΣ</a:t>
            </a:r>
            <a:r>
              <a:rPr lang="el-GR"/>
              <a:t>(ΦΥΤΟΦΑΡΜΑΚΑ-ΧΗΜΙΚΑ-ΑΣΤΙΚΑ ΛΥΜΑΤΑ Κ.Τ.Λ.)	</a:t>
            </a:r>
            <a:endParaRPr lang="el-GR"/>
          </a:p>
          <a:p>
            <a:pPr marL="274320" lvl="0" indent="-117475" algn="l" rtl="0">
              <a:spcBef>
                <a:spcPts val="520"/>
              </a:spcBef>
              <a:spcAft>
                <a:spcPts val="0"/>
              </a:spcAft>
              <a:buSzPts val="2470"/>
              <a:buNone/>
            </a:p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70" name="Shape 170"/>
        <p:cNvGrpSpPr/>
        <p:nvPr/>
      </p:nvGrpSpPr>
      <p:grpSpPr>
        <a:xfrm>
          <a:off x="0" y="0"/>
          <a:ext cx="0" cy="0"/>
          <a:chOff x="0" y="0"/>
          <a:chExt cx="0" cy="0"/>
        </a:xfrm>
      </p:grpSpPr>
      <p:sp>
        <p:nvSpPr>
          <p:cNvPr id="171" name="Google Shape;171;p14"/>
          <p:cNvSpPr txBox="1"/>
          <p:nvPr>
            <p:ph type="title"/>
          </p:nvPr>
        </p:nvSpPr>
        <p:spPr>
          <a:xfrm>
            <a:off x="457200" y="214290"/>
            <a:ext cx="8229600" cy="1714512"/>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r>
              <a:rPr lang="el-GR"/>
              <a:t>ΑΝΑΓΚΗ ΤΕΧΝΟΛΟΓΙΚΗΣ ΑΝΑΠΤΥΞΗΣ</a:t>
            </a:r>
            <a:br>
              <a:rPr lang="el-GR"/>
            </a:br>
            <a:endParaRPr lang="el-GR"/>
          </a:p>
        </p:txBody>
      </p:sp>
      <p:sp>
        <p:nvSpPr>
          <p:cNvPr id="172" name="Google Shape;172;p14"/>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fontScale="92500" lnSpcReduction="20000"/>
          </a:bodyPr>
          <a:lstStyle/>
          <a:p>
            <a:pPr marL="274320" lvl="0" indent="-274320" algn="l" rtl="0">
              <a:spcBef>
                <a:spcPts val="0"/>
              </a:spcBef>
              <a:spcAft>
                <a:spcPts val="0"/>
              </a:spcAft>
              <a:buSzPct val="95000"/>
              <a:buChar char="⚫"/>
            </a:pPr>
            <a:r>
              <a:rPr lang="el-GR"/>
              <a:t>ΕΙΝΑΙ ΑΝΑΓΚΑΙΟ Ο ΣΗΜΕΡΙΝΟΣ ΠΟΛΙΤΗΣ-ΚΑΤΑΝΑΛΩΤΗΣ  ΝΑ  ΚΑΤΕΧΕΙ  ΒΑΣΙΚΕΣ   ΤΕΧΝΟΛΟΓΙΚΕΣ ΓΝΩΣΕΙΣ  ΩΣΤΕ:</a:t>
            </a:r>
            <a:endParaRPr lang="el-GR"/>
          </a:p>
          <a:p>
            <a:pPr marL="274320" lvl="0" indent="-274320" algn="l" rtl="0">
              <a:spcBef>
                <a:spcPts val="480"/>
              </a:spcBef>
              <a:spcAft>
                <a:spcPts val="0"/>
              </a:spcAft>
              <a:buSzPct val="95000"/>
              <a:buChar char="⚫"/>
            </a:pPr>
            <a:r>
              <a:rPr lang="el-GR"/>
              <a:t>ΧΡΗΣΙΜΟΠΟΙΩΝΤΑΣ  ΤΗΝ ΤΕΧΝΟΛΟΓΙΑ  ΣΑΝ ΕΡΓΑΛΕΙΟ  ΝΑ  ΠΑΙΡΝΕΙ  ΤΙΣ ΣΩΣΤΕΣ  ΑΠΟΦΑΣΕΙΣ  ΣΤΟΝ ΤΡΟΠΟ  ΖΩΗΣ  ΤΟΥ</a:t>
            </a:r>
            <a:endParaRPr lang="el-GR"/>
          </a:p>
          <a:p>
            <a:pPr marL="274320" lvl="0" indent="-274320" algn="l" rtl="0">
              <a:spcBef>
                <a:spcPts val="480"/>
              </a:spcBef>
              <a:spcAft>
                <a:spcPts val="0"/>
              </a:spcAft>
              <a:buSzPct val="95000"/>
              <a:buChar char="⚫"/>
            </a:pPr>
            <a:r>
              <a:rPr lang="el-GR"/>
              <a:t>ΝΑ  ΣΥΜΜΕΤΕΧΕΙ  ΕΝΕΡΓΑ  ΣΤΗΝ ΕΞΕΛΙΞΗ  ΤΩΝ ΥΠΑΡΧΟΝΤΩΝ ΠΡΟΪΟΝΤΩΝΜΕΣΩ  ΤΗΣ  ΕΠΙΚΟΙΝΩΝΙΑΣ ΤΟΥ ΜΕ ΤΟΝ ΚΑΤΑΣΚΕΥΑΣΤΗ   Η΄ΝΑ ΕΠΙΝΟΗΣΕΙ Ο ΙΔΙΟΣ  ΕΝΑ ΝΕΟ ΠΡΟΪΟΝ</a:t>
            </a:r>
            <a:endParaRPr lang="el-GR"/>
          </a:p>
          <a:p>
            <a:pPr marL="274320" lvl="0" indent="-274320" algn="l" rtl="0">
              <a:spcBef>
                <a:spcPts val="480"/>
              </a:spcBef>
              <a:spcAft>
                <a:spcPts val="0"/>
              </a:spcAft>
              <a:buSzPct val="95000"/>
              <a:buChar char="⚫"/>
            </a:pPr>
            <a:r>
              <a:rPr lang="el-GR"/>
              <a:t>ΑΡΑ  ΕΙΝΑΙ ΑΠΑΡΑΙΤΗΤΟ ΝΑ ΕΡΘΕΙ ΣΕ ΕΠΑΦΗ ΜΕ  ΤΙΣ  ΜΕΘΟΔΟΥΣ ΠΟΥ ΧΡΗΣΙΜΟΠΟΙΕΙ  Η ΤΕΧΝΟΛΟΓΙΑ ΓΙΑ  ΤΗΝ  ΑΝΑΠΤΥΞΗ ΜΙΑΣ ΕΦΕΥΡΕΣΗΣ</a:t>
            </a:r>
            <a:endParaRPr lang="el-GR"/>
          </a:p>
          <a:p>
            <a:pPr marL="274320" lvl="0" indent="-129540" algn="l" rtl="0">
              <a:spcBef>
                <a:spcPts val="480"/>
              </a:spcBef>
              <a:spcAft>
                <a:spcPts val="0"/>
              </a:spcAft>
              <a:buSzPct val="95000"/>
              <a:buNone/>
            </a:p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76" name="Shape 176"/>
        <p:cNvGrpSpPr/>
        <p:nvPr/>
      </p:nvGrpSpPr>
      <p:grpSpPr>
        <a:xfrm>
          <a:off x="0" y="0"/>
          <a:ext cx="0" cy="0"/>
          <a:chOff x="0" y="0"/>
          <a:chExt cx="0" cy="0"/>
        </a:xfrm>
      </p:grpSpPr>
      <p:sp>
        <p:nvSpPr>
          <p:cNvPr id="177" name="Google Shape;177;p15"/>
          <p:cNvSpPr txBox="1"/>
          <p:nvPr>
            <p:ph type="title"/>
          </p:nvPr>
        </p:nvSpPr>
        <p:spPr>
          <a:xfrm>
            <a:off x="457200" y="285728"/>
            <a:ext cx="8229600" cy="1857388"/>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r>
              <a:rPr lang="el-GR" b="1" u="sng"/>
              <a:t>ΤΕΧΝΟΛΟΓΙΚΕΣ  ΕΝΟΤΗΤΕΣ</a:t>
            </a:r>
            <a:br>
              <a:rPr lang="el-GR"/>
            </a:br>
            <a:r>
              <a:rPr lang="el-GR"/>
              <a:t> </a:t>
            </a:r>
            <a:br>
              <a:rPr lang="el-GR"/>
            </a:br>
            <a:endParaRPr lang="el-GR"/>
          </a:p>
        </p:txBody>
      </p:sp>
      <p:sp>
        <p:nvSpPr>
          <p:cNvPr id="178" name="Google Shape;178;p15"/>
          <p:cNvSpPr txBox="1"/>
          <p:nvPr>
            <p:ph type="body" idx="1"/>
          </p:nvPr>
        </p:nvSpPr>
        <p:spPr>
          <a:xfrm>
            <a:off x="457200" y="2071678"/>
            <a:ext cx="8229600" cy="4054485"/>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l-GR"/>
              <a:t>ΕΡΓΑΛΕΙΑ-ΜΗΧΑΝΕΣ</a:t>
            </a:r>
            <a:endParaRPr lang="el-GR"/>
          </a:p>
          <a:p>
            <a:pPr marL="274320" lvl="0" indent="-274320" algn="l" rtl="0">
              <a:spcBef>
                <a:spcPts val="520"/>
              </a:spcBef>
              <a:spcAft>
                <a:spcPts val="0"/>
              </a:spcAft>
              <a:buSzPts val="2470"/>
              <a:buChar char="⚫"/>
            </a:pPr>
            <a:r>
              <a:rPr lang="el-GR"/>
              <a:t>ΕΝΕΡΓΕΙΑ-ΙΣΧΥΣ</a:t>
            </a:r>
            <a:endParaRPr lang="el-GR"/>
          </a:p>
          <a:p>
            <a:pPr marL="274320" lvl="0" indent="-274320" algn="l" rtl="0">
              <a:spcBef>
                <a:spcPts val="520"/>
              </a:spcBef>
              <a:spcAft>
                <a:spcPts val="0"/>
              </a:spcAft>
              <a:buSzPts val="2470"/>
              <a:buChar char="⚫"/>
            </a:pPr>
            <a:r>
              <a:rPr lang="el-GR"/>
              <a:t>ΕΠΙΚΟΙΝΩΝΙΑ-ΜΕΤΑΦΟΡΕΣ</a:t>
            </a:r>
            <a:endParaRPr lang="el-GR"/>
          </a:p>
          <a:p>
            <a:pPr marL="274320" lvl="0" indent="-274320" algn="l" rtl="0">
              <a:spcBef>
                <a:spcPts val="520"/>
              </a:spcBef>
              <a:spcAft>
                <a:spcPts val="0"/>
              </a:spcAft>
              <a:buSzPts val="2470"/>
              <a:buChar char="⚫"/>
            </a:pPr>
            <a:r>
              <a:rPr lang="el-GR"/>
              <a:t>ΓΕΩΡΓΙΚΗ  ΤΕΧΝΟΛΟΓΙΑ</a:t>
            </a:r>
            <a:endParaRPr lang="el-GR"/>
          </a:p>
          <a:p>
            <a:pPr marL="274320" lvl="0" indent="-274320" algn="l" rtl="0">
              <a:spcBef>
                <a:spcPts val="520"/>
              </a:spcBef>
              <a:spcAft>
                <a:spcPts val="0"/>
              </a:spcAft>
              <a:buSzPts val="2470"/>
              <a:buChar char="⚫"/>
            </a:pPr>
            <a:r>
              <a:rPr lang="el-GR"/>
              <a:t>ΔΙΑΣΤΗΜΙΚΗ  ΤΕΧΝΟΛΟΓΙΑ</a:t>
            </a:r>
            <a:endParaRPr lang="el-GR"/>
          </a:p>
          <a:p>
            <a:pPr marL="274320" lvl="0" indent="-274320" algn="l" rtl="0">
              <a:spcBef>
                <a:spcPts val="520"/>
              </a:spcBef>
              <a:spcAft>
                <a:spcPts val="0"/>
              </a:spcAft>
              <a:buSzPts val="2470"/>
              <a:buChar char="⚫"/>
            </a:pPr>
            <a:r>
              <a:rPr lang="el-GR"/>
              <a:t>ΙΑΤΡΙΚΗ  ΤΕΧΝΟΛΟΓΙΑ</a:t>
            </a:r>
            <a:endParaRPr lang="el-GR"/>
          </a:p>
          <a:p>
            <a:pPr marL="274320" lvl="0" indent="-274320" algn="l" rtl="0">
              <a:spcBef>
                <a:spcPts val="520"/>
              </a:spcBef>
              <a:spcAft>
                <a:spcPts val="0"/>
              </a:spcAft>
              <a:buSzPts val="2470"/>
              <a:buChar char="⚫"/>
            </a:pPr>
            <a:r>
              <a:rPr lang="el-GR"/>
              <a:t>ΓΕΝΕΤΙΚΗ  ΤΕΧΝΟΛΟΓΙΑ  -ΒΙΟΤΕΧΝΟΛΟΓΙΑ</a:t>
            </a:r>
            <a:endParaRPr lang="el-GR"/>
          </a:p>
          <a:p>
            <a:pPr marL="274320" lvl="0" indent="-274320" algn="l" rtl="0">
              <a:spcBef>
                <a:spcPts val="520"/>
              </a:spcBef>
              <a:spcAft>
                <a:spcPts val="0"/>
              </a:spcAft>
              <a:buSzPts val="2470"/>
              <a:buChar char="⚫"/>
            </a:pPr>
            <a:r>
              <a:rPr lang="el-GR"/>
              <a:t>ΤΕΧΝΟΛΟΓΙΑ  ΤΡΟΦΙΜΩΝ</a:t>
            </a:r>
            <a:endParaRPr lang="el-GR"/>
          </a:p>
          <a:p>
            <a:pPr marL="274320" lvl="0" indent="-117475" algn="l" rtl="0">
              <a:spcBef>
                <a:spcPts val="520"/>
              </a:spcBef>
              <a:spcAft>
                <a:spcPts val="0"/>
              </a:spcAft>
              <a:buSzPts val="2470"/>
              <a:buNone/>
            </a:p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82" name="Shape 182"/>
        <p:cNvGrpSpPr/>
        <p:nvPr/>
      </p:nvGrpSpPr>
      <p:grpSpPr>
        <a:xfrm>
          <a:off x="0" y="0"/>
          <a:ext cx="0" cy="0"/>
          <a:chOff x="0" y="0"/>
          <a:chExt cx="0" cy="0"/>
        </a:xfrm>
      </p:grpSpPr>
      <p:sp>
        <p:nvSpPr>
          <p:cNvPr id="183" name="Google Shape;183;p16"/>
          <p:cNvSpPr txBox="1"/>
          <p:nvPr>
            <p:ph type="title"/>
          </p:nvPr>
        </p:nvSpPr>
        <p:spPr>
          <a:xfrm>
            <a:off x="457200" y="404664"/>
            <a:ext cx="8229600" cy="144016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r>
              <a:rPr lang="el-GR"/>
              <a:t>ΕΡΓΑΛΕΙΑ- ΜΗΧΑΝΕΣ</a:t>
            </a:r>
            <a:br>
              <a:rPr lang="el-GR"/>
            </a:br>
            <a:endParaRPr lang="el-GR"/>
          </a:p>
        </p:txBody>
      </p:sp>
      <p:sp>
        <p:nvSpPr>
          <p:cNvPr id="184" name="Google Shape;184;p16"/>
          <p:cNvSpPr txBox="1"/>
          <p:nvPr>
            <p:ph type="body" idx="1"/>
          </p:nvPr>
        </p:nvSpPr>
        <p:spPr>
          <a:xfrm>
            <a:off x="457200" y="1412776"/>
            <a:ext cx="8229600" cy="4911824"/>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ct val="95000"/>
              <a:buNone/>
            </a:pPr>
            <a:r>
              <a:rPr lang="el-GR"/>
              <a:t> </a:t>
            </a:r>
            <a:endParaRPr lang="el-GR"/>
          </a:p>
          <a:p>
            <a:pPr marL="274320" lvl="0" indent="-274320" algn="l" rtl="0">
              <a:spcBef>
                <a:spcPts val="475"/>
              </a:spcBef>
              <a:spcAft>
                <a:spcPts val="0"/>
              </a:spcAft>
              <a:buSzPct val="95000"/>
              <a:buChar char="⚫"/>
            </a:pPr>
            <a:r>
              <a:rPr lang="el-GR" sz="3400">
                <a:solidFill>
                  <a:srgbClr val="21B2C8"/>
                </a:solidFill>
              </a:rPr>
              <a:t>Η ΤΕΧΝΟΛΟΓΙΑ  ΕΡΓΑΛΕΙΩΝ  ΑΣΧΟΛΕΙΤΑΙ  ΜΕ  ΤΗΝ  ΚΑΤΑΣΚΕΥΗ  ΕΡΓΑΛΕΙΩΝ  ΓΙΑ  ΚΑΘΕ ΕΠΑΓΓΕΛΜΑ </a:t>
            </a:r>
            <a:r>
              <a:rPr lang="el-GR"/>
              <a:t>.</a:t>
            </a:r>
            <a:endParaRPr lang="el-GR"/>
          </a:p>
          <a:p>
            <a:pPr marL="274320" lvl="0" indent="-274320" algn="l" rtl="0">
              <a:spcBef>
                <a:spcPts val="365"/>
              </a:spcBef>
              <a:spcAft>
                <a:spcPts val="0"/>
              </a:spcAft>
              <a:buSzPct val="95000"/>
              <a:buChar char="⚫"/>
            </a:pPr>
            <a:r>
              <a:rPr lang="el-GR"/>
              <a:t>ΧΩΡΙΣ  ΕΡΓΑΛΕΙΑ  ΔΕΝ  ΜΠΟΡΟΥΜΕ  ΝΑ  ΕΧΟΥΜΕ  ΑΝΑΠΤΥΞΗ  ΤΗΣ  ΤΕΧΝΟΛΟΓΙΑΣ.</a:t>
            </a:r>
            <a:endParaRPr lang="el-GR"/>
          </a:p>
          <a:p>
            <a:pPr marL="274320" lvl="0" indent="-164465" algn="l" rtl="0">
              <a:spcBef>
                <a:spcPts val="365"/>
              </a:spcBef>
              <a:spcAft>
                <a:spcPts val="0"/>
              </a:spcAft>
              <a:buSzPct val="95000"/>
              <a:buNone/>
            </a:pPr>
          </a:p>
          <a:p>
            <a:pPr marL="274320" lvl="0" indent="-274320" algn="l" rtl="0">
              <a:spcBef>
                <a:spcPts val="365"/>
              </a:spcBef>
              <a:spcAft>
                <a:spcPts val="0"/>
              </a:spcAft>
              <a:buSzPct val="95000"/>
              <a:buChar char="⚫"/>
            </a:pPr>
            <a:r>
              <a:rPr lang="el-GR"/>
              <a:t>ΕΞΕΛΙΞΗ  ΤΩΝ  ΥΛΙΚΩΝ  ΚΑΤΑΣΚΕΥΗΣ  ΤΩΝ  ΕΡΓΑΛΕΙΩΝ</a:t>
            </a:r>
            <a:endParaRPr lang="el-GR"/>
          </a:p>
          <a:p>
            <a:pPr marL="274320" lvl="0" indent="-164465" algn="l" rtl="0">
              <a:spcBef>
                <a:spcPts val="365"/>
              </a:spcBef>
              <a:spcAft>
                <a:spcPts val="0"/>
              </a:spcAft>
              <a:buSzPct val="95000"/>
              <a:buNone/>
            </a:pPr>
          </a:p>
          <a:p>
            <a:pPr marL="274320" lvl="0" indent="-164465" algn="l" rtl="0">
              <a:spcBef>
                <a:spcPts val="365"/>
              </a:spcBef>
              <a:spcAft>
                <a:spcPts val="0"/>
              </a:spcAft>
              <a:buSzPct val="95000"/>
              <a:buNone/>
            </a:pPr>
          </a:p>
          <a:p>
            <a:pPr marL="274320" lvl="0" indent="-274320" algn="l" rtl="0">
              <a:spcBef>
                <a:spcPts val="365"/>
              </a:spcBef>
              <a:spcAft>
                <a:spcPts val="0"/>
              </a:spcAft>
              <a:buSzPct val="95000"/>
              <a:buChar char="⚫"/>
            </a:pPr>
            <a:r>
              <a:rPr lang="el-GR"/>
              <a:t>ΚΟΚΑΛΑ  ΖΩΩΝ- ΞΥΛΟ</a:t>
            </a:r>
            <a:endParaRPr lang="el-GR"/>
          </a:p>
          <a:p>
            <a:pPr marL="274320" lvl="0" indent="-274320" algn="l" rtl="0">
              <a:spcBef>
                <a:spcPts val="365"/>
              </a:spcBef>
              <a:spcAft>
                <a:spcPts val="0"/>
              </a:spcAft>
              <a:buSzPct val="95000"/>
              <a:buChar char="⚫"/>
            </a:pPr>
            <a:r>
              <a:rPr lang="el-GR"/>
              <a:t>ΠΕΤΡΕΣ –ΠΥΡΙΤΟΛΙΘΟΣ</a:t>
            </a:r>
            <a:endParaRPr lang="el-GR"/>
          </a:p>
          <a:p>
            <a:pPr marL="274320" lvl="0" indent="-274320" algn="l" rtl="0">
              <a:spcBef>
                <a:spcPts val="365"/>
              </a:spcBef>
              <a:spcAft>
                <a:spcPts val="0"/>
              </a:spcAft>
              <a:buSzPct val="95000"/>
              <a:buChar char="⚫"/>
            </a:pPr>
            <a:r>
              <a:rPr lang="el-GR"/>
              <a:t>ΣΙΔΗΡΟΣ -ΧΑΛΚΟΣ- ΟΡΕΙΧΑΛΚΟΣ-ΜΠΡΟΥΝΤΖΟΣ</a:t>
            </a:r>
            <a:endParaRPr lang="el-GR"/>
          </a:p>
          <a:p>
            <a:pPr marL="274320" lvl="0" indent="-274320" algn="l" rtl="0">
              <a:spcBef>
                <a:spcPts val="365"/>
              </a:spcBef>
              <a:spcAft>
                <a:spcPts val="0"/>
              </a:spcAft>
              <a:buSzPct val="95000"/>
              <a:buChar char="⚫"/>
            </a:pPr>
            <a:r>
              <a:rPr lang="el-GR"/>
              <a:t>ΧΑΛΥΒΑΣ(ΑΤΣΑΛΙ)</a:t>
            </a:r>
            <a:endParaRPr lang="el-GR"/>
          </a:p>
          <a:p>
            <a:pPr marL="274320" lvl="0" indent="-274320" algn="l" rtl="0">
              <a:spcBef>
                <a:spcPts val="365"/>
              </a:spcBef>
              <a:spcAft>
                <a:spcPts val="0"/>
              </a:spcAft>
              <a:buSzPct val="95000"/>
              <a:buChar char="⚫"/>
            </a:pPr>
            <a:r>
              <a:rPr lang="el-GR"/>
              <a:t>ΚΡΑΜΑΤΑ  ΜΕΤΑΛΛΩΝ</a:t>
            </a:r>
            <a:endParaRPr lang="el-GR"/>
          </a:p>
          <a:p>
            <a:pPr marL="274320" lvl="0" indent="-274320" algn="l" rtl="0">
              <a:spcBef>
                <a:spcPts val="365"/>
              </a:spcBef>
              <a:spcAft>
                <a:spcPts val="0"/>
              </a:spcAft>
              <a:buSzPct val="95000"/>
              <a:buChar char="⚫"/>
            </a:pPr>
            <a:r>
              <a:rPr lang="el-GR"/>
              <a:t>ΚΕΡΑΜΙΚΑ-ΠΛΑΣΤΙΚΑ</a:t>
            </a:r>
            <a:endParaRPr lang="el-GR"/>
          </a:p>
          <a:p>
            <a:pPr marL="274320" lvl="0" indent="-274320" algn="l" rtl="0">
              <a:spcBef>
                <a:spcPts val="365"/>
              </a:spcBef>
              <a:spcAft>
                <a:spcPts val="0"/>
              </a:spcAft>
              <a:buSzPct val="95000"/>
              <a:buChar char="⚫"/>
            </a:pPr>
            <a:r>
              <a:rPr lang="el-GR"/>
              <a:t>ΛΕΪΖΕΡ</a:t>
            </a:r>
            <a:endParaRPr lang="el-GR"/>
          </a:p>
          <a:p>
            <a:pPr marL="274320" lvl="0" indent="-274320" algn="l" rtl="0">
              <a:spcBef>
                <a:spcPts val="365"/>
              </a:spcBef>
              <a:spcAft>
                <a:spcPts val="0"/>
              </a:spcAft>
              <a:buSzPct val="95000"/>
              <a:buNone/>
            </a:pPr>
            <a:r>
              <a:rPr lang="el-GR"/>
              <a:t> </a:t>
            </a:r>
            <a:endParaRPr lang="el-GR"/>
          </a:p>
          <a:p>
            <a:pPr marL="274320" lvl="0" indent="-164465" algn="l" rtl="0">
              <a:spcBef>
                <a:spcPts val="365"/>
              </a:spcBef>
              <a:spcAft>
                <a:spcPts val="0"/>
              </a:spcAft>
              <a:buSzPct val="95000"/>
              <a:buNone/>
            </a:p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88" name="Shape 188"/>
        <p:cNvGrpSpPr/>
        <p:nvPr/>
      </p:nvGrpSpPr>
      <p:grpSpPr>
        <a:xfrm>
          <a:off x="0" y="0"/>
          <a:ext cx="0" cy="0"/>
          <a:chOff x="0" y="0"/>
          <a:chExt cx="0" cy="0"/>
        </a:xfrm>
      </p:grpSpPr>
      <p:sp>
        <p:nvSpPr>
          <p:cNvPr id="189" name="Google Shape;189;p17"/>
          <p:cNvSpPr txBox="1"/>
          <p:nvPr>
            <p:ph type="title"/>
          </p:nvPr>
        </p:nvSpPr>
        <p:spPr>
          <a:xfrm>
            <a:off x="457200" y="260648"/>
            <a:ext cx="8229600" cy="1674832"/>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br>
              <a:rPr lang="el-GR"/>
            </a:br>
            <a:r>
              <a:rPr lang="el-GR"/>
              <a:t> </a:t>
            </a:r>
            <a:r>
              <a:rPr lang="el-GR" b="1" u="sng"/>
              <a:t> ΤΕΧΝΟΛΟΓΙΑ  ΜΗΧΑΝΩΝ</a:t>
            </a:r>
            <a:br>
              <a:rPr lang="el-GR"/>
            </a:br>
            <a:endParaRPr lang="el-GR"/>
          </a:p>
        </p:txBody>
      </p:sp>
      <p:sp>
        <p:nvSpPr>
          <p:cNvPr id="190" name="Google Shape;190;p17"/>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lnSpcReduction="10000"/>
          </a:bodyPr>
          <a:lstStyle/>
          <a:p>
            <a:pPr marL="274320" lvl="0" indent="-274320" algn="l" rtl="0">
              <a:spcBef>
                <a:spcPts val="0"/>
              </a:spcBef>
              <a:spcAft>
                <a:spcPts val="0"/>
              </a:spcAft>
              <a:buSzPts val="2470"/>
              <a:buChar char="⚫"/>
            </a:pPr>
            <a:r>
              <a:rPr lang="el-GR"/>
              <a:t>Η  ΤΕΧΝΟΛΟΓΙΑ  ΜΗΧΑΝΩΝ  ΚΑΤΑΣΚΕΥΑΖΕΙ  ΚΑΘΕ  ΕΙΔΟΥΣ  ΜΗΧΑΝΗ  Η  ΟΠΟΙΑ    ΔΙΕΥΚΟΛΥΝΕΙ  ΤΟΝ  ΑΝΘΡΩΠΟ  ΣΤΗΝ  ΕΡΓΑΣΙΑ  ΤΟΥ  Η΄  ΣΤΗΝ  ΚΑΘΗΜΕΡΙΝΟΤΗΤΑ  ΤΟΥ.</a:t>
            </a:r>
            <a:endParaRPr lang="el-GR"/>
          </a:p>
          <a:p>
            <a:pPr marL="274320" lvl="0" indent="-274320" algn="l" rtl="0">
              <a:spcBef>
                <a:spcPts val="520"/>
              </a:spcBef>
              <a:spcAft>
                <a:spcPts val="0"/>
              </a:spcAft>
              <a:buSzPts val="2470"/>
              <a:buChar char="⚫"/>
            </a:pPr>
            <a:r>
              <a:rPr lang="el-GR" b="1" u="sng"/>
              <a:t>ΤΙ  ΕΙΝΑΙ  ΜΗΧΑΝΗ</a:t>
            </a:r>
            <a:r>
              <a:rPr lang="el-GR" b="1"/>
              <a:t> </a:t>
            </a:r>
            <a:endParaRPr lang="el-GR" b="1"/>
          </a:p>
          <a:p>
            <a:pPr marL="274320" lvl="0" indent="-274320" algn="l" rtl="0">
              <a:spcBef>
                <a:spcPts val="520"/>
              </a:spcBef>
              <a:spcAft>
                <a:spcPts val="0"/>
              </a:spcAft>
              <a:buSzPts val="2470"/>
              <a:buChar char="⚫"/>
            </a:pPr>
            <a:r>
              <a:rPr lang="el-GR"/>
              <a:t>Η ΜΗΧΑΝΗ  ΕΙΝΑΙ ΜΙΑ ΑΠΛΗ  Ή ΣΥΝΘΕΤΗ  ΚΑΤΑΣΚΕΥΗ  ΠΟΥ  ΑΠΟΤΕΛΕΙΤΑΙ  ΑΠΟ  ΕΝΑΝ  Η  ΠΕΡΙΣΣΟΤΕΡΟΥΣ  ΜΗΧΑΝΙΣΜΟΥΣ  ΜΕ  ΣΚΟΠΟ  ΝΑ  ΛΥΣΕΙ ΕΝΑ  ΠΡΟΒΛΗΜΑ(Η ΜΗΧΑΝΗ ΑΥΞΑΝΕΙ ΤΙΣ ΔΥΝΑΤΟΤΗΤΕΣ ΤΟΥ ΑΝΘΡΩΠΟΥ)</a:t>
            </a:r>
            <a:endParaRPr lang="el-GR"/>
          </a:p>
          <a:p>
            <a:pPr marL="274320" lvl="0" indent="-274320" algn="l" rtl="0">
              <a:spcBef>
                <a:spcPts val="520"/>
              </a:spcBef>
              <a:spcAft>
                <a:spcPts val="0"/>
              </a:spcAft>
              <a:buSzPts val="2470"/>
              <a:buChar char="⚫"/>
            </a:pPr>
            <a:r>
              <a:rPr lang="el-GR"/>
              <a:t> </a:t>
            </a:r>
            <a:r>
              <a:rPr lang="el-GR">
                <a:solidFill>
                  <a:schemeClr val="accent4"/>
                </a:solidFill>
              </a:rPr>
              <a:t>ΓΙΑ  ΝΑ  ΛΕΙΤΟΥΡΓΗΣΕΙ   ΧΡΕΙΑΖΕΤΑΙ  ΕΝΕΡΓΕΙΑ</a:t>
            </a:r>
            <a:r>
              <a:rPr lang="el-GR"/>
              <a:t>.</a:t>
            </a:r>
            <a:endParaRPr lang="el-GR"/>
          </a:p>
          <a:p>
            <a:pPr marL="274320" lvl="0" indent="-117475" algn="l" rtl="0">
              <a:spcBef>
                <a:spcPts val="520"/>
              </a:spcBef>
              <a:spcAft>
                <a:spcPts val="0"/>
              </a:spcAft>
              <a:buSzPts val="2470"/>
              <a:buNone/>
            </a:p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94" name="Shape 194"/>
        <p:cNvGrpSpPr/>
        <p:nvPr/>
      </p:nvGrpSpPr>
      <p:grpSpPr>
        <a:xfrm>
          <a:off x="0" y="0"/>
          <a:ext cx="0" cy="0"/>
          <a:chOff x="0" y="0"/>
          <a:chExt cx="0" cy="0"/>
        </a:xfrm>
      </p:grpSpPr>
      <p:sp>
        <p:nvSpPr>
          <p:cNvPr id="195" name="Google Shape;195;p18"/>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panose="020F0502020204030204"/>
              <a:buNone/>
            </a:pPr>
            <a:r>
              <a:rPr lang="el-GR" b="1"/>
              <a:t>       ΕΙΔΗ  ΜΗΧΑΝΩΝ</a:t>
            </a:r>
            <a:endParaRPr lang="el-GR" b="1"/>
          </a:p>
        </p:txBody>
      </p:sp>
      <p:sp>
        <p:nvSpPr>
          <p:cNvPr id="196" name="Google Shape;196;p18"/>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fontScale="70000" lnSpcReduction="20000"/>
          </a:bodyPr>
          <a:lstStyle/>
          <a:p>
            <a:pPr marL="274320" lvl="0" indent="-274320" algn="l" rtl="0">
              <a:spcBef>
                <a:spcPts val="0"/>
              </a:spcBef>
              <a:spcAft>
                <a:spcPts val="0"/>
              </a:spcAft>
              <a:buSzPct val="88000"/>
              <a:buChar char="⚫"/>
            </a:pPr>
            <a:r>
              <a:rPr lang="el-GR" b="1" u="sng"/>
              <a:t>ΑΠΛΟΙ  ΜΗΧΑΝΙΣΜΟΙ  ΤΗΣ  ΑΡΧΑΙΟΤΗΤΑΣ</a:t>
            </a:r>
            <a:endParaRPr sz="2800"/>
          </a:p>
          <a:p>
            <a:pPr marL="274320" lvl="0" indent="-274320" algn="l" rtl="0">
              <a:spcBef>
                <a:spcPts val="365"/>
              </a:spcBef>
              <a:spcAft>
                <a:spcPts val="0"/>
              </a:spcAft>
              <a:buSzPct val="88000"/>
              <a:buChar char="⚫"/>
            </a:pPr>
            <a:r>
              <a:rPr lang="el-GR" b="1"/>
              <a:t> </a:t>
            </a:r>
            <a:endParaRPr sz="2800"/>
          </a:p>
          <a:p>
            <a:pPr marL="274320" lvl="0" indent="-274320" algn="l" rtl="0">
              <a:spcBef>
                <a:spcPts val="365"/>
              </a:spcBef>
              <a:spcAft>
                <a:spcPts val="0"/>
              </a:spcAft>
              <a:buSzPct val="88000"/>
              <a:buChar char="⚫"/>
            </a:pPr>
            <a:r>
              <a:rPr lang="el-GR"/>
              <a:t>ΣΦΗΝΑ</a:t>
            </a:r>
            <a:endParaRPr sz="2800"/>
          </a:p>
          <a:p>
            <a:pPr marL="274320" lvl="0" indent="-274320" algn="l" rtl="0">
              <a:spcBef>
                <a:spcPts val="365"/>
              </a:spcBef>
              <a:spcAft>
                <a:spcPts val="0"/>
              </a:spcAft>
              <a:buSzPct val="88000"/>
              <a:buChar char="⚫"/>
            </a:pPr>
            <a:r>
              <a:rPr lang="el-GR"/>
              <a:t>ΚΟΧΛΙΑΣ(ΒΙΔΑ)</a:t>
            </a:r>
            <a:endParaRPr sz="2800"/>
          </a:p>
          <a:p>
            <a:pPr marL="274320" lvl="0" indent="-274320" algn="l" rtl="0">
              <a:spcBef>
                <a:spcPts val="365"/>
              </a:spcBef>
              <a:spcAft>
                <a:spcPts val="0"/>
              </a:spcAft>
              <a:buSzPct val="88000"/>
              <a:buChar char="⚫"/>
            </a:pPr>
            <a:r>
              <a:rPr lang="el-GR"/>
              <a:t>ΚΕΚΛΙΜΕΝΟ  ΕΠΙΠΕΔΟ</a:t>
            </a:r>
            <a:endParaRPr sz="2800"/>
          </a:p>
          <a:p>
            <a:pPr marL="274320" lvl="0" indent="-274320" algn="l" rtl="0">
              <a:spcBef>
                <a:spcPts val="365"/>
              </a:spcBef>
              <a:spcAft>
                <a:spcPts val="0"/>
              </a:spcAft>
              <a:buSzPct val="88000"/>
              <a:buChar char="⚫"/>
            </a:pPr>
            <a:r>
              <a:rPr lang="el-GR"/>
              <a:t>ΜΟΧΛΟΣ</a:t>
            </a:r>
            <a:endParaRPr sz="2800"/>
          </a:p>
          <a:p>
            <a:pPr marL="274320" lvl="0" indent="-274320" algn="l" rtl="0">
              <a:spcBef>
                <a:spcPts val="365"/>
              </a:spcBef>
              <a:spcAft>
                <a:spcPts val="0"/>
              </a:spcAft>
              <a:buSzPct val="88000"/>
              <a:buChar char="⚫"/>
            </a:pPr>
            <a:r>
              <a:rPr lang="el-GR"/>
              <a:t>ΑΞΟΝΑΣ  ΜΕ  ΕΚΚΕΝΤΡΟ</a:t>
            </a:r>
            <a:endParaRPr sz="2800"/>
          </a:p>
          <a:p>
            <a:pPr marL="274320" lvl="0" indent="-274320" algn="l" rtl="0">
              <a:spcBef>
                <a:spcPts val="365"/>
              </a:spcBef>
              <a:spcAft>
                <a:spcPts val="0"/>
              </a:spcAft>
              <a:buSzPct val="88000"/>
              <a:buChar char="⚫"/>
            </a:pPr>
            <a:r>
              <a:rPr lang="el-GR"/>
              <a:t>ΤΡΟΧΑΛΙΑ-ΒΑΡΟΥΛΚΟ</a:t>
            </a:r>
            <a:endParaRPr sz="2800"/>
          </a:p>
          <a:p>
            <a:pPr marL="274320" lvl="0" indent="-274320" algn="l" rtl="0">
              <a:spcBef>
                <a:spcPts val="365"/>
              </a:spcBef>
              <a:spcAft>
                <a:spcPts val="0"/>
              </a:spcAft>
              <a:buSzPct val="88000"/>
              <a:buChar char="⚫"/>
            </a:pPr>
            <a:r>
              <a:rPr lang="el-GR"/>
              <a:t> </a:t>
            </a:r>
            <a:endParaRPr sz="2800"/>
          </a:p>
          <a:p>
            <a:pPr marL="274320" lvl="0" indent="-274320" algn="l" rtl="0">
              <a:spcBef>
                <a:spcPts val="365"/>
              </a:spcBef>
              <a:spcAft>
                <a:spcPts val="0"/>
              </a:spcAft>
              <a:buSzPct val="88000"/>
              <a:buChar char="⚫"/>
            </a:pPr>
            <a:r>
              <a:rPr lang="el-GR" b="1" u="sng"/>
              <a:t>ΣΥΝΘΕΤΕΣ  ΜΗΧΑΝΕΣ  ΤΟΥ  ΣΗΜΕΡΑ</a:t>
            </a:r>
            <a:endParaRPr sz="2800"/>
          </a:p>
          <a:p>
            <a:pPr marL="274320" lvl="0" indent="-274320" algn="l" rtl="0">
              <a:spcBef>
                <a:spcPts val="365"/>
              </a:spcBef>
              <a:spcAft>
                <a:spcPts val="0"/>
              </a:spcAft>
              <a:buSzPct val="88000"/>
              <a:buChar char="⚫"/>
            </a:pPr>
            <a:r>
              <a:rPr lang="el-GR" b="1"/>
              <a:t> </a:t>
            </a:r>
            <a:endParaRPr sz="2800"/>
          </a:p>
          <a:p>
            <a:pPr marL="640080" lvl="1" indent="-247015" algn="l" rtl="0">
              <a:spcBef>
                <a:spcPts val="335"/>
              </a:spcBef>
              <a:spcAft>
                <a:spcPts val="0"/>
              </a:spcAft>
              <a:buSzPct val="85000"/>
              <a:buChar char="⚫"/>
            </a:pPr>
            <a:r>
              <a:rPr lang="el-GR"/>
              <a:t>ΓΕΡΑΝΟΙ</a:t>
            </a:r>
            <a:endParaRPr sz="2400"/>
          </a:p>
          <a:p>
            <a:pPr marL="640080" lvl="1" indent="-247015" algn="l" rtl="0">
              <a:spcBef>
                <a:spcPts val="335"/>
              </a:spcBef>
              <a:spcAft>
                <a:spcPts val="0"/>
              </a:spcAft>
              <a:buSzPct val="85000"/>
              <a:buChar char="⚫"/>
            </a:pPr>
            <a:r>
              <a:rPr lang="el-GR"/>
              <a:t>ΚΙΝΗΤΗΡΕΣ ΗΛΕΚΤΡΙΚΟΙ</a:t>
            </a:r>
            <a:endParaRPr sz="2400"/>
          </a:p>
          <a:p>
            <a:pPr marL="640080" lvl="1" indent="-247015" algn="l" rtl="0">
              <a:spcBef>
                <a:spcPts val="335"/>
              </a:spcBef>
              <a:spcAft>
                <a:spcPts val="0"/>
              </a:spcAft>
              <a:buSzPct val="85000"/>
              <a:buChar char="⚫"/>
            </a:pPr>
            <a:r>
              <a:rPr lang="el-GR"/>
              <a:t>ΜΗΧΑΝΕΣ ΟΧΗΜΑΤΩΝ</a:t>
            </a:r>
            <a:endParaRPr sz="2400"/>
          </a:p>
          <a:p>
            <a:pPr marL="640080" lvl="1" indent="-247015" algn="l" rtl="0">
              <a:spcBef>
                <a:spcPts val="335"/>
              </a:spcBef>
              <a:spcAft>
                <a:spcPts val="0"/>
              </a:spcAft>
              <a:buSzPct val="85000"/>
              <a:buChar char="⚫"/>
            </a:pPr>
            <a:r>
              <a:rPr lang="el-GR"/>
              <a:t>ΡΟΜΠΟΤ</a:t>
            </a:r>
            <a:endParaRPr sz="2400"/>
          </a:p>
          <a:p>
            <a:pPr marL="274320" lvl="0" indent="-164465" algn="l" rtl="0">
              <a:spcBef>
                <a:spcPts val="365"/>
              </a:spcBef>
              <a:spcAft>
                <a:spcPts val="0"/>
              </a:spcAft>
              <a:buSzPct val="95000"/>
              <a:buNone/>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00" name="Shape 200"/>
        <p:cNvGrpSpPr/>
        <p:nvPr/>
      </p:nvGrpSpPr>
      <p:grpSpPr>
        <a:xfrm>
          <a:off x="0" y="0"/>
          <a:ext cx="0" cy="0"/>
          <a:chOff x="0" y="0"/>
          <a:chExt cx="0" cy="0"/>
        </a:xfrm>
      </p:grpSpPr>
      <p:sp>
        <p:nvSpPr>
          <p:cNvPr id="201" name="Google Shape;201;p19"/>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r>
              <a:rPr lang="el-GR" b="1" u="sng"/>
              <a:t>ΤΕΧΝΟΛΟΓΙΑ  ΕΝΕΡΓΕΙΑΣ</a:t>
            </a:r>
            <a:br>
              <a:rPr lang="el-GR"/>
            </a:br>
            <a:endParaRPr lang="el-GR"/>
          </a:p>
        </p:txBody>
      </p:sp>
      <p:sp>
        <p:nvSpPr>
          <p:cNvPr id="202" name="Google Shape;202;p19"/>
          <p:cNvSpPr txBox="1"/>
          <p:nvPr>
            <p:ph type="body" idx="1"/>
          </p:nvPr>
        </p:nvSpPr>
        <p:spPr>
          <a:xfrm>
            <a:off x="457200" y="1340768"/>
            <a:ext cx="8229600" cy="4983832"/>
          </a:xfrm>
          <a:prstGeom prst="rect">
            <a:avLst/>
          </a:prstGeom>
          <a:noFill/>
          <a:ln>
            <a:noFill/>
          </a:ln>
        </p:spPr>
        <p:txBody>
          <a:bodyPr spcFirstLastPara="1" wrap="square" lIns="91425" tIns="45700" rIns="91425" bIns="45700" anchor="t" anchorCtr="0">
            <a:normAutofit fontScale="92500" lnSpcReduction="10000"/>
          </a:bodyPr>
          <a:lstStyle/>
          <a:p>
            <a:pPr marL="274320" lvl="0" indent="-274320" algn="l" rtl="0">
              <a:spcBef>
                <a:spcPts val="0"/>
              </a:spcBef>
              <a:spcAft>
                <a:spcPts val="0"/>
              </a:spcAft>
              <a:buSzPct val="95000"/>
              <a:buNone/>
            </a:pPr>
            <a:r>
              <a:rPr lang="el-GR"/>
              <a:t> </a:t>
            </a:r>
            <a:endParaRPr lang="el-GR"/>
          </a:p>
          <a:p>
            <a:pPr marL="274320" lvl="0" indent="-274320" algn="l" rtl="0">
              <a:spcBef>
                <a:spcPts val="480"/>
              </a:spcBef>
              <a:spcAft>
                <a:spcPts val="0"/>
              </a:spcAft>
              <a:buSzPct val="95000"/>
              <a:buChar char="⚫"/>
            </a:pPr>
            <a:r>
              <a:rPr lang="el-GR" b="1" u="sng"/>
              <a:t>ΠΟΙΑ  ΣΩΜΑΤΑ   ΕΧΟΥΝ  ΕΝΕΡΓΕΙΑ</a:t>
            </a:r>
            <a:endParaRPr b="1"/>
          </a:p>
          <a:p>
            <a:pPr marL="274320" lvl="0" indent="-274320" algn="l" rtl="0">
              <a:spcBef>
                <a:spcPts val="480"/>
              </a:spcBef>
              <a:spcAft>
                <a:spcPts val="0"/>
              </a:spcAft>
              <a:buSzPct val="95000"/>
              <a:buChar char="⚫"/>
            </a:pPr>
            <a:r>
              <a:rPr lang="el-GR"/>
              <a:t> Η ΕΝΕΡΓΕΙΑ  ΕΊΝΑΙ Η ΑΙΤΙΑ ΟΛΩΝ ΤΩΝ ΜΕΤΑΒΟΛΩΝ ΣΤΗ ΓΗ</a:t>
            </a:r>
            <a:endParaRPr lang="el-GR"/>
          </a:p>
          <a:p>
            <a:pPr marL="274320" lvl="0" indent="-274320" algn="l" rtl="0">
              <a:spcBef>
                <a:spcPts val="480"/>
              </a:spcBef>
              <a:spcAft>
                <a:spcPts val="0"/>
              </a:spcAft>
              <a:buSzPct val="95000"/>
              <a:buChar char="⚫"/>
            </a:pPr>
            <a:r>
              <a:rPr lang="el-GR"/>
              <a:t>ΕΝΕΡΓΕΙΑ  ΕΧΟΥΝ  ΤΑ  ΣΩΜΑΤΑ  ΠΟΥ  ΜΠΟΡΟΥΝ  ΝΑ  ΠΑΡΑΓΟΥΝ  ΕΡΓΟ</a:t>
            </a:r>
            <a:endParaRPr lang="el-GR"/>
          </a:p>
          <a:p>
            <a:pPr marL="274320" lvl="0" indent="-129540" algn="l" rtl="0">
              <a:spcBef>
                <a:spcPts val="480"/>
              </a:spcBef>
              <a:spcAft>
                <a:spcPts val="0"/>
              </a:spcAft>
              <a:buSzPct val="95000"/>
              <a:buNone/>
            </a:pPr>
          </a:p>
          <a:p>
            <a:pPr marL="0" lvl="0" indent="0" algn="l" rtl="0">
              <a:spcBef>
                <a:spcPts val="480"/>
              </a:spcBef>
              <a:spcAft>
                <a:spcPts val="0"/>
              </a:spcAft>
              <a:buSzPct val="95000"/>
              <a:buNone/>
            </a:pPr>
            <a:r>
              <a:rPr lang="el-GR"/>
              <a:t> </a:t>
            </a:r>
            <a:endParaRPr lang="el-GR"/>
          </a:p>
          <a:p>
            <a:pPr marL="274320" lvl="0" indent="-274320" algn="l" rtl="0">
              <a:spcBef>
                <a:spcPts val="480"/>
              </a:spcBef>
              <a:spcAft>
                <a:spcPts val="0"/>
              </a:spcAft>
              <a:buSzPct val="95000"/>
              <a:buChar char="⚫"/>
            </a:pPr>
            <a:r>
              <a:rPr lang="el-GR" b="1" u="sng"/>
              <a:t>ΧΑΡΑΚΤΗΡΙΣΤΙΚΗ  ΙΔΙΟΤΗΤΑ  ΤΗΣ  ΕΝΕΡΓΕΙΑΣ</a:t>
            </a:r>
            <a:endParaRPr b="1"/>
          </a:p>
          <a:p>
            <a:pPr marL="274320" lvl="0" indent="-129540" algn="l" rtl="0">
              <a:spcBef>
                <a:spcPts val="480"/>
              </a:spcBef>
              <a:spcAft>
                <a:spcPts val="0"/>
              </a:spcAft>
              <a:buSzPct val="95000"/>
              <a:buNone/>
            </a:pPr>
          </a:p>
          <a:p>
            <a:pPr marL="274320" lvl="0" indent="-274320" algn="l" rtl="0">
              <a:spcBef>
                <a:spcPts val="480"/>
              </a:spcBef>
              <a:spcAft>
                <a:spcPts val="0"/>
              </a:spcAft>
              <a:buSzPct val="95000"/>
              <a:buChar char="⚫"/>
            </a:pPr>
            <a:r>
              <a:rPr lang="el-GR"/>
              <a:t>Η ΕΝΕΡΓΕΙΑ  ΔΕΝ  ΕΜΦΑΝΙΖΕΤΑΙ  ΑΠΟ  ΤΟ  ΤΙΠΟΤΑ  ΟΥΤΕ  ΧΑΝΕΤΑΙ  ΑΠΛΩΣ  ΑΛΛΑΖΕΙ  ΣΥΝΕΧΩΣ  ΜΟΡΦΕΣ</a:t>
            </a:r>
            <a:endParaRPr lang="el-GR"/>
          </a:p>
          <a:p>
            <a:pPr marL="0" lvl="0" indent="0" algn="l" rtl="0">
              <a:spcBef>
                <a:spcPts val="480"/>
              </a:spcBef>
              <a:spcAft>
                <a:spcPts val="0"/>
              </a:spcAft>
              <a:buSzPct val="95000"/>
              <a:buNone/>
            </a:pPr>
          </a:p>
          <a:p>
            <a:pPr marL="274320" lvl="0" indent="-129540" algn="l" rtl="0">
              <a:spcBef>
                <a:spcPts val="480"/>
              </a:spcBef>
              <a:spcAft>
                <a:spcPts val="0"/>
              </a:spcAft>
              <a:buSzPct val="95000"/>
              <a:buNone/>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8" name="Shape 98"/>
        <p:cNvGrpSpPr/>
        <p:nvPr/>
      </p:nvGrpSpPr>
      <p:grpSpPr>
        <a:xfrm>
          <a:off x="0" y="0"/>
          <a:ext cx="0" cy="0"/>
          <a:chOff x="0" y="0"/>
          <a:chExt cx="0" cy="0"/>
        </a:xfrm>
      </p:grpSpPr>
      <p:sp>
        <p:nvSpPr>
          <p:cNvPr id="99" name="Google Shape;99;p2"/>
          <p:cNvSpPr txBox="1"/>
          <p:nvPr>
            <p:ph type="title"/>
          </p:nvPr>
        </p:nvSpPr>
        <p:spPr>
          <a:xfrm>
            <a:off x="457200" y="571480"/>
            <a:ext cx="8229600" cy="1275608"/>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r>
              <a:rPr lang="el-GR"/>
              <a:t>ΤΙ ΕΙΝΑΙ  ΤΕΧΝΟΛΟΓΙΑ</a:t>
            </a:r>
            <a:br>
              <a:rPr lang="el-GR"/>
            </a:br>
            <a:endParaRPr lang="el-GR"/>
          </a:p>
        </p:txBody>
      </p:sp>
      <p:sp>
        <p:nvSpPr>
          <p:cNvPr id="100" name="Google Shape;100;p2"/>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117475" algn="l" rtl="0">
              <a:spcBef>
                <a:spcPts val="0"/>
              </a:spcBef>
              <a:spcAft>
                <a:spcPts val="0"/>
              </a:spcAft>
              <a:buSzPts val="2470"/>
              <a:buNone/>
            </a:pPr>
          </a:p>
          <a:p>
            <a:pPr marL="274320" lvl="0" indent="-274320" algn="l" rtl="0">
              <a:spcBef>
                <a:spcPts val="520"/>
              </a:spcBef>
              <a:spcAft>
                <a:spcPts val="0"/>
              </a:spcAft>
              <a:buSzPts val="2470"/>
              <a:buNone/>
            </a:pPr>
            <a:r>
              <a:rPr lang="el-GR"/>
              <a:t>    Η τεχνολογία σχετίζεται με την ανθρώπινη δραστηριότητα και συγκεκριμένα με την προσπάθεια του ανθρώπου να επιλύσει διάφορα πρακτικά προβλήματα που αντιμετωπίζει διευκολύνοντας έτσι την καθημερινή του ζωή.</a:t>
            </a:r>
            <a:endParaRPr lang="el-GR"/>
          </a:p>
          <a:p>
            <a:pPr marL="274320" lvl="0" indent="-274320" algn="l" rtl="0">
              <a:spcBef>
                <a:spcPts val="520"/>
              </a:spcBef>
              <a:spcAft>
                <a:spcPts val="0"/>
              </a:spcAft>
              <a:buSzPts val="2470"/>
              <a:buNone/>
            </a:pPr>
            <a:r>
              <a:rPr lang="el-GR"/>
              <a:t>  ΤΕΧΝΟΛΟΓΙΑ είναι  οτιδήποτε έχει  κατασκευάσει ο άνθρωπος  στου  υλικό τομέα  για  να  διευκολύνει τη ζωή του.</a:t>
            </a:r>
            <a:endParaRPr lang="el-GR"/>
          </a:p>
          <a:p>
            <a:pPr marL="274320" lvl="0" indent="-274320" algn="l" rtl="0">
              <a:spcBef>
                <a:spcPts val="520"/>
              </a:spcBef>
              <a:spcAft>
                <a:spcPts val="0"/>
              </a:spcAft>
              <a:buSzPts val="2470"/>
              <a:buNone/>
            </a:p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06" name="Shape 206"/>
        <p:cNvGrpSpPr/>
        <p:nvPr/>
      </p:nvGrpSpPr>
      <p:grpSpPr>
        <a:xfrm>
          <a:off x="0" y="0"/>
          <a:ext cx="0" cy="0"/>
          <a:chOff x="0" y="0"/>
          <a:chExt cx="0" cy="0"/>
        </a:xfrm>
      </p:grpSpPr>
      <p:sp>
        <p:nvSpPr>
          <p:cNvPr id="207" name="Google Shape;207;p20"/>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panose="020F0502020204030204"/>
              <a:buNone/>
            </a:pPr>
            <a:r>
              <a:rPr lang="el-GR"/>
              <a:t>ΜΟΡΦΕΣ ΕΝΕΡΓΕΙΑΣ</a:t>
            </a:r>
            <a:endParaRPr lang="el-GR"/>
          </a:p>
        </p:txBody>
      </p:sp>
      <p:sp>
        <p:nvSpPr>
          <p:cNvPr id="208" name="Google Shape;208;p20"/>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fontScale="70000" lnSpcReduction="20000"/>
          </a:bodyPr>
          <a:lstStyle/>
          <a:p>
            <a:pPr marL="274320" lvl="0" indent="-274320" algn="l" rtl="0">
              <a:spcBef>
                <a:spcPts val="0"/>
              </a:spcBef>
              <a:spcAft>
                <a:spcPts val="0"/>
              </a:spcAft>
              <a:buSzPct val="103000"/>
              <a:buChar char="⚫"/>
            </a:pPr>
            <a:r>
              <a:rPr lang="el-GR" b="1"/>
              <a:t> </a:t>
            </a:r>
            <a:endParaRPr sz="2400"/>
          </a:p>
          <a:p>
            <a:pPr marL="274320" lvl="0" indent="-274320" algn="l" rtl="0">
              <a:spcBef>
                <a:spcPts val="365"/>
              </a:spcBef>
              <a:spcAft>
                <a:spcPts val="0"/>
              </a:spcAft>
              <a:buSzPct val="88000"/>
              <a:buChar char="⚫"/>
            </a:pPr>
            <a:r>
              <a:rPr lang="el-GR" u="sng"/>
              <a:t>ΑΝΑΝΕΩΣΙΜΕΣ  ΠΗΓΕΣ(ΔΕΝ  ΒΛΑΠΤΟΥΝ ΤΟ ΠΕΡΙΒΑΛΛΟΝ-ΚΑΘΑΡΕΣ  ΠΗΓΕΣ)</a:t>
            </a:r>
            <a:endParaRPr sz="2800"/>
          </a:p>
          <a:p>
            <a:pPr marL="640080" lvl="1" indent="-247015" algn="l" rtl="0">
              <a:spcBef>
                <a:spcPts val="335"/>
              </a:spcBef>
              <a:spcAft>
                <a:spcPts val="0"/>
              </a:spcAft>
              <a:buSzPct val="85000"/>
              <a:buChar char="⚫"/>
            </a:pPr>
            <a:r>
              <a:rPr lang="el-GR" b="1"/>
              <a:t>ΗΛΙΑΚΗ</a:t>
            </a:r>
            <a:endParaRPr sz="2400"/>
          </a:p>
          <a:p>
            <a:pPr marL="640080" lvl="1" indent="-247015" algn="l" rtl="0">
              <a:spcBef>
                <a:spcPts val="335"/>
              </a:spcBef>
              <a:spcAft>
                <a:spcPts val="0"/>
              </a:spcAft>
              <a:buSzPct val="85000"/>
              <a:buChar char="⚫"/>
            </a:pPr>
            <a:r>
              <a:rPr lang="el-GR" b="1"/>
              <a:t>ΑΙΟΛΙΚΗ</a:t>
            </a:r>
            <a:endParaRPr sz="2400"/>
          </a:p>
          <a:p>
            <a:pPr marL="640080" lvl="1" indent="-247015" algn="l" rtl="0">
              <a:spcBef>
                <a:spcPts val="335"/>
              </a:spcBef>
              <a:spcAft>
                <a:spcPts val="0"/>
              </a:spcAft>
              <a:buSzPct val="85000"/>
              <a:buChar char="⚫"/>
            </a:pPr>
            <a:r>
              <a:rPr lang="el-GR" b="1"/>
              <a:t>ΓΕΩΘΕΡΜΙΚΗ</a:t>
            </a:r>
            <a:endParaRPr sz="2400"/>
          </a:p>
          <a:p>
            <a:pPr marL="640080" lvl="1" indent="-247015" algn="l" rtl="0">
              <a:spcBef>
                <a:spcPts val="335"/>
              </a:spcBef>
              <a:spcAft>
                <a:spcPts val="0"/>
              </a:spcAft>
              <a:buSzPct val="85000"/>
              <a:buChar char="⚫"/>
            </a:pPr>
            <a:r>
              <a:rPr lang="el-GR" b="1"/>
              <a:t>ΘΑΛΑΣΣΙΑ</a:t>
            </a:r>
            <a:endParaRPr sz="2400"/>
          </a:p>
          <a:p>
            <a:pPr marL="640080" lvl="1" indent="-247015" algn="l" rtl="0">
              <a:spcBef>
                <a:spcPts val="335"/>
              </a:spcBef>
              <a:spcAft>
                <a:spcPts val="0"/>
              </a:spcAft>
              <a:buSzPct val="85000"/>
              <a:buChar char="⚫"/>
            </a:pPr>
            <a:r>
              <a:rPr lang="el-GR" b="1"/>
              <a:t>ΒΙΟΜΑΖΑ</a:t>
            </a:r>
            <a:endParaRPr sz="2400"/>
          </a:p>
          <a:p>
            <a:pPr marL="640080" lvl="1" indent="-247015" algn="l" rtl="0">
              <a:spcBef>
                <a:spcPts val="335"/>
              </a:spcBef>
              <a:spcAft>
                <a:spcPts val="0"/>
              </a:spcAft>
              <a:buSzPct val="85000"/>
              <a:buChar char="⚫"/>
            </a:pPr>
            <a:r>
              <a:rPr lang="el-GR" b="1"/>
              <a:t>ΥΔΡΑΥΛΙΚΗ-ΥΔΑΤΟΠΤΩΣΕΙΣ</a:t>
            </a:r>
            <a:endParaRPr sz="2400"/>
          </a:p>
          <a:p>
            <a:pPr marL="274320" lvl="0" indent="-274320" algn="l" rtl="0">
              <a:spcBef>
                <a:spcPts val="365"/>
              </a:spcBef>
              <a:spcAft>
                <a:spcPts val="0"/>
              </a:spcAft>
              <a:buSzPct val="88000"/>
              <a:buChar char="⚫"/>
            </a:pPr>
            <a:r>
              <a:rPr lang="el-GR" b="1"/>
              <a:t> </a:t>
            </a:r>
            <a:endParaRPr sz="2800"/>
          </a:p>
          <a:p>
            <a:pPr marL="274320" lvl="0" indent="-274320" algn="l" rtl="0">
              <a:spcBef>
                <a:spcPts val="365"/>
              </a:spcBef>
              <a:spcAft>
                <a:spcPts val="0"/>
              </a:spcAft>
              <a:buSzPct val="103000"/>
              <a:buChar char="⚫"/>
            </a:pPr>
            <a:r>
              <a:rPr lang="el-GR" u="sng"/>
              <a:t>ΜΗ  ΑΝΑΝΕΩΣΙΜΕΣ  ΠΗΓΕΣ</a:t>
            </a:r>
            <a:endParaRPr sz="2400"/>
          </a:p>
          <a:p>
            <a:pPr marL="274320" lvl="0" indent="-274320" algn="l" rtl="0">
              <a:spcBef>
                <a:spcPts val="365"/>
              </a:spcBef>
              <a:spcAft>
                <a:spcPts val="0"/>
              </a:spcAft>
              <a:buSzPct val="103000"/>
              <a:buChar char="⚫"/>
            </a:pPr>
            <a:r>
              <a:rPr lang="el-GR"/>
              <a:t> </a:t>
            </a:r>
            <a:endParaRPr sz="2400"/>
          </a:p>
          <a:p>
            <a:pPr marL="640080" lvl="1" indent="-247015" algn="l" rtl="0">
              <a:spcBef>
                <a:spcPts val="335"/>
              </a:spcBef>
              <a:spcAft>
                <a:spcPts val="0"/>
              </a:spcAft>
              <a:buSzPct val="85000"/>
              <a:buChar char="⚫"/>
            </a:pPr>
            <a:r>
              <a:rPr lang="el-GR" b="1"/>
              <a:t>ΠΥΡΗΝΙΚΗ ΕΝΕΡΓΕΙΑ(ΣΧΑΣΗ  ΠΥΡΗΝΩΝ)</a:t>
            </a:r>
            <a:endParaRPr sz="2400"/>
          </a:p>
          <a:p>
            <a:pPr marL="640080" lvl="1" indent="-247015" algn="l" rtl="0">
              <a:spcBef>
                <a:spcPts val="335"/>
              </a:spcBef>
              <a:spcAft>
                <a:spcPts val="0"/>
              </a:spcAft>
              <a:buSzPct val="85000"/>
              <a:buChar char="⚫"/>
            </a:pPr>
            <a:r>
              <a:rPr lang="el-GR" sz="2400" b="1"/>
              <a:t>ΜΗΧΑΝΙΚΗ</a:t>
            </a:r>
            <a:endParaRPr sz="2400"/>
          </a:p>
          <a:p>
            <a:pPr marL="640080" lvl="1" indent="-247015" algn="l" rtl="0">
              <a:spcBef>
                <a:spcPts val="335"/>
              </a:spcBef>
              <a:spcAft>
                <a:spcPts val="0"/>
              </a:spcAft>
              <a:buSzPct val="85000"/>
              <a:buChar char="⚫"/>
            </a:pPr>
            <a:r>
              <a:rPr lang="el-GR" b="1"/>
              <a:t>ΘΕΡΜΙΚΗ  </a:t>
            </a:r>
            <a:endParaRPr sz="2400"/>
          </a:p>
          <a:p>
            <a:pPr marL="640080" lvl="1" indent="-247015" algn="l" rtl="0">
              <a:spcBef>
                <a:spcPts val="335"/>
              </a:spcBef>
              <a:spcAft>
                <a:spcPts val="0"/>
              </a:spcAft>
              <a:buSzPct val="85000"/>
              <a:buChar char="⚫"/>
            </a:pPr>
            <a:r>
              <a:rPr lang="el-GR" b="1"/>
              <a:t>ΗΛΕΚΤΡΙΚΗ  </a:t>
            </a:r>
            <a:endParaRPr sz="2400"/>
          </a:p>
          <a:p>
            <a:pPr marL="274320" lvl="0" indent="-164465" algn="l" rtl="0">
              <a:spcBef>
                <a:spcPts val="365"/>
              </a:spcBef>
              <a:spcAft>
                <a:spcPts val="0"/>
              </a:spcAft>
              <a:buSzPct val="95000"/>
              <a:buNone/>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12" name="Shape 212"/>
        <p:cNvGrpSpPr/>
        <p:nvPr/>
      </p:nvGrpSpPr>
      <p:grpSpPr>
        <a:xfrm>
          <a:off x="0" y="0"/>
          <a:ext cx="0" cy="0"/>
          <a:chOff x="0" y="0"/>
          <a:chExt cx="0" cy="0"/>
        </a:xfrm>
      </p:grpSpPr>
      <p:sp>
        <p:nvSpPr>
          <p:cNvPr id="213" name="Google Shape;213;p21"/>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r>
              <a:rPr lang="el-GR" u="sng"/>
              <a:t>ΜΗ  ΑΝΑΝΕΩΣΙΜΕΣ  ΠΗΓΕΣ</a:t>
            </a:r>
            <a:br>
              <a:rPr lang="el-GR" sz="3600"/>
            </a:br>
            <a:endParaRPr lang="el-GR" sz="3600"/>
          </a:p>
        </p:txBody>
      </p:sp>
      <p:sp>
        <p:nvSpPr>
          <p:cNvPr id="214" name="Google Shape;214;p21"/>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l-GR"/>
              <a:t> </a:t>
            </a:r>
            <a:endParaRPr sz="2400"/>
          </a:p>
          <a:p>
            <a:pPr marL="640080" lvl="1" indent="-247015" algn="l" rtl="0">
              <a:spcBef>
                <a:spcPts val="480"/>
              </a:spcBef>
              <a:spcAft>
                <a:spcPts val="0"/>
              </a:spcAft>
              <a:buSzPts val="2040"/>
              <a:buChar char="⚫"/>
            </a:pPr>
            <a:r>
              <a:rPr lang="el-GR" b="1"/>
              <a:t>ΠΥΡΗΝΙΚΗ ΕΝΕΡΓΕΙΑ(ΣΧΑΣΗ  ΠΥΡΗΝΩΝ)</a:t>
            </a:r>
            <a:endParaRPr sz="2400"/>
          </a:p>
          <a:p>
            <a:pPr marL="640080" lvl="1" indent="-247015" algn="l" rtl="0">
              <a:spcBef>
                <a:spcPts val="480"/>
              </a:spcBef>
              <a:spcAft>
                <a:spcPts val="0"/>
              </a:spcAft>
              <a:buSzPts val="2040"/>
              <a:buChar char="⚫"/>
            </a:pPr>
            <a:r>
              <a:rPr lang="el-GR" sz="2400" b="1"/>
              <a:t>ΔΥΝΑΜΙΚΗ(ΛΟΓΩ ΥΨΟΥΣ-ΕΛΑΤΗΡΙΑ -ΜΥΕΣ)</a:t>
            </a:r>
            <a:endParaRPr sz="2400"/>
          </a:p>
          <a:p>
            <a:pPr marL="640080" lvl="1" indent="-247015" algn="l" rtl="0">
              <a:spcBef>
                <a:spcPts val="480"/>
              </a:spcBef>
              <a:spcAft>
                <a:spcPts val="0"/>
              </a:spcAft>
              <a:buSzPts val="2040"/>
              <a:buChar char="⚫"/>
            </a:pPr>
            <a:r>
              <a:rPr lang="el-GR" b="1"/>
              <a:t>ΘΕΡΜΙΚΗ  </a:t>
            </a:r>
            <a:endParaRPr sz="2400"/>
          </a:p>
          <a:p>
            <a:pPr marL="640080" lvl="1" indent="-247015" algn="l" rtl="0">
              <a:spcBef>
                <a:spcPts val="480"/>
              </a:spcBef>
              <a:spcAft>
                <a:spcPts val="0"/>
              </a:spcAft>
              <a:buSzPts val="2040"/>
              <a:buChar char="⚫"/>
            </a:pPr>
            <a:r>
              <a:rPr lang="el-GR" b="1"/>
              <a:t>ΗΛΕΚΤΡΙΚΗ  </a:t>
            </a:r>
            <a:endParaRPr lang="el-GR" b="1"/>
          </a:p>
          <a:p>
            <a:pPr marL="640080" lvl="1" indent="-247015" algn="l" rtl="0">
              <a:spcBef>
                <a:spcPts val="480"/>
              </a:spcBef>
              <a:spcAft>
                <a:spcPts val="0"/>
              </a:spcAft>
              <a:buSzPts val="2040"/>
              <a:buChar char="⚫"/>
            </a:pPr>
            <a:r>
              <a:rPr lang="el-GR" b="1"/>
              <a:t>ΧΗΜΙΚΗ(ΚΑΥΣΙΜΑ-ΟΡΓΑΝΙΣΜΟΙ-ΜΠΑΤΑΡΙΕΣ)</a:t>
            </a:r>
            <a:endParaRPr lang="el-GR" b="1"/>
          </a:p>
          <a:p>
            <a:pPr marL="640080" lvl="1" indent="-247015" algn="l" rtl="0">
              <a:spcBef>
                <a:spcPts val="480"/>
              </a:spcBef>
              <a:spcAft>
                <a:spcPts val="0"/>
              </a:spcAft>
              <a:buSzPts val="2040"/>
              <a:buChar char="⚫"/>
            </a:pPr>
            <a:r>
              <a:rPr lang="el-GR" b="1"/>
              <a:t>ΚΙΝΗΤΙΚΗ</a:t>
            </a:r>
            <a:endParaRPr lang="el-GR" b="1"/>
          </a:p>
          <a:p>
            <a:pPr marL="640080" lvl="1" indent="-117475" algn="l" rtl="0">
              <a:spcBef>
                <a:spcPts val="480"/>
              </a:spcBef>
              <a:spcAft>
                <a:spcPts val="0"/>
              </a:spcAft>
              <a:buSzPts val="2040"/>
              <a:buNone/>
            </a:pPr>
            <a:endParaRPr sz="2400"/>
          </a:p>
          <a:p>
            <a:pPr marL="274320" lvl="0" indent="-117475" algn="l" rtl="0">
              <a:spcBef>
                <a:spcPts val="520"/>
              </a:spcBef>
              <a:spcAft>
                <a:spcPts val="0"/>
              </a:spcAft>
              <a:buSzPts val="2470"/>
              <a:buNone/>
            </a:p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18" name="Shape 218"/>
        <p:cNvGrpSpPr/>
        <p:nvPr/>
      </p:nvGrpSpPr>
      <p:grpSpPr>
        <a:xfrm>
          <a:off x="0" y="0"/>
          <a:ext cx="0" cy="0"/>
          <a:chOff x="0" y="0"/>
          <a:chExt cx="0" cy="0"/>
        </a:xfrm>
      </p:grpSpPr>
      <p:sp>
        <p:nvSpPr>
          <p:cNvPr id="219" name="Google Shape;219;p22"/>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r>
              <a:rPr lang="el-GR" b="1" u="sng"/>
              <a:t>ΤΕΧΝΟΛΟΓΙΑ  ΕΠΙΚΟΙΝΩΝΙΩΝ</a:t>
            </a:r>
            <a:br>
              <a:rPr lang="el-GR"/>
            </a:br>
            <a:endParaRPr lang="el-GR"/>
          </a:p>
        </p:txBody>
      </p:sp>
      <p:sp>
        <p:nvSpPr>
          <p:cNvPr id="220" name="Google Shape;220;p22"/>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fontScale="92500" lnSpcReduction="20000"/>
          </a:bodyPr>
          <a:lstStyle/>
          <a:p>
            <a:pPr marL="274320" lvl="0" indent="-274320" algn="l" rtl="0">
              <a:spcBef>
                <a:spcPts val="0"/>
              </a:spcBef>
              <a:spcAft>
                <a:spcPts val="0"/>
              </a:spcAft>
              <a:buSzPct val="95000"/>
              <a:buNone/>
            </a:pPr>
            <a:r>
              <a:rPr lang="el-GR"/>
              <a:t> </a:t>
            </a:r>
            <a:endParaRPr lang="el-GR"/>
          </a:p>
          <a:p>
            <a:pPr marL="274320" lvl="0" indent="-274320" algn="l" rtl="0">
              <a:spcBef>
                <a:spcPts val="480"/>
              </a:spcBef>
              <a:spcAft>
                <a:spcPts val="0"/>
              </a:spcAft>
              <a:buSzPct val="95000"/>
              <a:buChar char="⚫"/>
            </a:pPr>
            <a:r>
              <a:rPr lang="el-GR"/>
              <a:t>ΑΣΧΟΛΕΙΤΑΙ  ΜΕ  ΤΗΝ  ΚΑΤΑΣΚΕΥΗ ΑΠΛΩΝ ΜΕΣΩΝ ΕΠΙΚΟΙΝΩΝΙΑΣ Ή  ΣΥΣΤΗΜΑΤΩΝ  ΕΠΙΚΟΙΝΩΝΙΑΣ </a:t>
            </a:r>
            <a:endParaRPr lang="el-GR"/>
          </a:p>
          <a:p>
            <a:pPr marL="274320" lvl="0" indent="-274320" algn="l" rtl="0">
              <a:spcBef>
                <a:spcPts val="480"/>
              </a:spcBef>
              <a:spcAft>
                <a:spcPts val="0"/>
              </a:spcAft>
              <a:buSzPct val="95000"/>
              <a:buNone/>
            </a:pPr>
            <a:r>
              <a:rPr lang="el-GR"/>
              <a:t> </a:t>
            </a:r>
            <a:endParaRPr lang="el-GR"/>
          </a:p>
          <a:p>
            <a:pPr marL="274320" lvl="0" indent="-274320" algn="l" rtl="0">
              <a:spcBef>
                <a:spcPts val="480"/>
              </a:spcBef>
              <a:spcAft>
                <a:spcPts val="0"/>
              </a:spcAft>
              <a:buSzPct val="95000"/>
              <a:buChar char="⚫"/>
            </a:pPr>
            <a:r>
              <a:rPr lang="el-GR" b="1" u="sng"/>
              <a:t>ΤΙ  ΕΙΝΑΙ  ΕΠΙΚΟΙΝΩΝΙΑ</a:t>
            </a:r>
            <a:endParaRPr lang="el-GR" b="1" u="sng"/>
          </a:p>
          <a:p>
            <a:pPr marL="274320" lvl="0" indent="-274320" algn="l" rtl="0">
              <a:spcBef>
                <a:spcPts val="480"/>
              </a:spcBef>
              <a:spcAft>
                <a:spcPts val="0"/>
              </a:spcAft>
              <a:buSzPct val="95000"/>
              <a:buNone/>
            </a:pPr>
            <a:r>
              <a:rPr lang="el-GR" b="1"/>
              <a:t> </a:t>
            </a:r>
            <a:endParaRPr lang="el-GR" b="1"/>
          </a:p>
          <a:p>
            <a:pPr marL="274320" lvl="0" indent="-274320" algn="l" rtl="0">
              <a:spcBef>
                <a:spcPts val="480"/>
              </a:spcBef>
              <a:spcAft>
                <a:spcPts val="0"/>
              </a:spcAft>
              <a:buSzPct val="95000"/>
              <a:buChar char="⚫"/>
            </a:pPr>
            <a:r>
              <a:rPr lang="el-GR"/>
              <a:t>ΕΠΙΚΟΙΝΩΝΙΑ  ΕΙΝΑΙ  ΜΕΤΑΦΟΡΑ  ΠΛΗΡΟΦΟΡΙΩΝ-ΔΕΔΟΜΕΝΩΝ  ΑΠΟ  ΤΟΝ  ΠΟΜΠΟ(ΑΠΟΣΤΟΛΕΑΣ)  ΣΤΟΝ  ΔΕΚΤΗ  (ΠΑΡΑΛΗΠΤΗ) ΧΡΗΣΙΜΟΠΟΙΩΝΤΑΣ  ΕΝΑ  ΚΟΙΝΟ ΚΩΔΙΚΑ  ΕΠΙΚΟΙΝΩΝΙΑΣ</a:t>
            </a:r>
            <a:endParaRPr lang="el-GR"/>
          </a:p>
          <a:p>
            <a:pPr marL="274320" lvl="0" indent="-129540" algn="l" rtl="0">
              <a:spcBef>
                <a:spcPts val="480"/>
              </a:spcBef>
              <a:spcAft>
                <a:spcPts val="0"/>
              </a:spcAft>
              <a:buSzPct val="95000"/>
              <a:buNone/>
            </a:pPr>
          </a:p>
          <a:p>
            <a:pPr marL="274320" lvl="0" indent="-274320" algn="l" rtl="0">
              <a:spcBef>
                <a:spcPts val="480"/>
              </a:spcBef>
              <a:spcAft>
                <a:spcPts val="0"/>
              </a:spcAft>
              <a:buSzPct val="95000"/>
              <a:buNone/>
            </a:pPr>
            <a:r>
              <a:rPr lang="el-GR"/>
              <a:t> </a:t>
            </a:r>
            <a:endParaRPr lang="el-GR"/>
          </a:p>
          <a:p>
            <a:pPr marL="274320" lvl="0" indent="-129540" algn="l" rtl="0">
              <a:spcBef>
                <a:spcPts val="480"/>
              </a:spcBef>
              <a:spcAft>
                <a:spcPts val="0"/>
              </a:spcAft>
              <a:buSzPct val="95000"/>
              <a:buNone/>
            </a:p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24" name="Shape 224"/>
        <p:cNvGrpSpPr/>
        <p:nvPr/>
      </p:nvGrpSpPr>
      <p:grpSpPr>
        <a:xfrm>
          <a:off x="0" y="0"/>
          <a:ext cx="0" cy="0"/>
          <a:chOff x="0" y="0"/>
          <a:chExt cx="0" cy="0"/>
        </a:xfrm>
      </p:grpSpPr>
      <p:sp>
        <p:nvSpPr>
          <p:cNvPr id="225" name="Google Shape;225;p23"/>
          <p:cNvSpPr txBox="1"/>
          <p:nvPr>
            <p:ph type="title"/>
          </p:nvPr>
        </p:nvSpPr>
        <p:spPr>
          <a:xfrm>
            <a:off x="457200" y="274638"/>
            <a:ext cx="8229600" cy="179704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r>
              <a:rPr lang="el-GR" b="1" u="sng"/>
              <a:t>ΕΞΕΛΙΞΗ  ΤΩΝ  ΜΕΣΩΝ  ΕΠΙΚΟΙΝΩΝΙΑΣ</a:t>
            </a:r>
            <a:br>
              <a:rPr lang="el-GR"/>
            </a:br>
            <a:endParaRPr lang="el-GR"/>
          </a:p>
        </p:txBody>
      </p:sp>
      <p:sp>
        <p:nvSpPr>
          <p:cNvPr id="226" name="Google Shape;226;p23"/>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lnSpcReduction="10000"/>
          </a:bodyPr>
          <a:lstStyle/>
          <a:p>
            <a:pPr marL="274320" lvl="0" indent="-117475" algn="l" rtl="0">
              <a:spcBef>
                <a:spcPts val="0"/>
              </a:spcBef>
              <a:spcAft>
                <a:spcPts val="0"/>
              </a:spcAft>
              <a:buSzPts val="2470"/>
              <a:buNone/>
            </a:pPr>
          </a:p>
          <a:p>
            <a:pPr marL="274320" lvl="0" indent="-274320" algn="l" rtl="0">
              <a:spcBef>
                <a:spcPts val="520"/>
              </a:spcBef>
              <a:spcAft>
                <a:spcPts val="0"/>
              </a:spcAft>
              <a:buSzPts val="2470"/>
              <a:buChar char="⚫"/>
            </a:pPr>
            <a:r>
              <a:rPr lang="el-GR"/>
              <a:t>ΗΧΗΤΙΚΑ  ΣΗΜΑΤΑ-ΟΜΙΛΙΑ</a:t>
            </a:r>
            <a:endParaRPr lang="el-GR"/>
          </a:p>
          <a:p>
            <a:pPr marL="274320" lvl="0" indent="-274320" algn="l" rtl="0">
              <a:spcBef>
                <a:spcPts val="520"/>
              </a:spcBef>
              <a:spcAft>
                <a:spcPts val="0"/>
              </a:spcAft>
              <a:buSzPts val="2470"/>
              <a:buChar char="⚫"/>
            </a:pPr>
            <a:r>
              <a:rPr lang="el-GR"/>
              <a:t>ΦΩΤΕΙΝΑ  ΣΗΜΑΤΑ(ΦΡΥΚΤΩΡΙΕΣ)</a:t>
            </a:r>
            <a:endParaRPr lang="el-GR"/>
          </a:p>
          <a:p>
            <a:pPr marL="274320" lvl="0" indent="-274320" algn="l" rtl="0">
              <a:spcBef>
                <a:spcPts val="520"/>
              </a:spcBef>
              <a:spcAft>
                <a:spcPts val="0"/>
              </a:spcAft>
              <a:buSzPts val="2470"/>
              <a:buChar char="⚫"/>
            </a:pPr>
            <a:r>
              <a:rPr lang="el-GR"/>
              <a:t>ΓΡΑΦΗ</a:t>
            </a:r>
            <a:endParaRPr lang="el-GR"/>
          </a:p>
          <a:p>
            <a:pPr marL="274320" lvl="0" indent="-274320" algn="l" rtl="0">
              <a:spcBef>
                <a:spcPts val="520"/>
              </a:spcBef>
              <a:spcAft>
                <a:spcPts val="0"/>
              </a:spcAft>
              <a:buSzPts val="2470"/>
              <a:buChar char="⚫"/>
            </a:pPr>
            <a:r>
              <a:rPr lang="el-GR"/>
              <a:t>ΤΥΠΟΓΡΑΦΙΑ</a:t>
            </a:r>
            <a:endParaRPr lang="el-GR"/>
          </a:p>
          <a:p>
            <a:pPr marL="274320" lvl="0" indent="-274320" algn="l" rtl="0">
              <a:spcBef>
                <a:spcPts val="520"/>
              </a:spcBef>
              <a:spcAft>
                <a:spcPts val="0"/>
              </a:spcAft>
              <a:buSzPts val="2470"/>
              <a:buChar char="⚫"/>
            </a:pPr>
            <a:r>
              <a:rPr lang="el-GR"/>
              <a:t>ΤΗΛΕΠΙΚΟΙΝΩΝΙΕΣ(ΤΗΛΕΓΡΑΦΟΣ-ΤΗΛΕΦΩΝΟ-ΑΣΥΡΜΑΤΟΣ-ΡΑΔΙΟΦΩΝΟ-ΤΗΛΕΟΡΑΣΗ)</a:t>
            </a:r>
            <a:endParaRPr lang="el-GR"/>
          </a:p>
          <a:p>
            <a:pPr marL="274320" lvl="0" indent="-274320" algn="l" rtl="0">
              <a:spcBef>
                <a:spcPts val="520"/>
              </a:spcBef>
              <a:spcAft>
                <a:spcPts val="0"/>
              </a:spcAft>
              <a:buSzPts val="2470"/>
              <a:buChar char="⚫"/>
            </a:pPr>
            <a:r>
              <a:rPr lang="el-GR"/>
              <a:t>ΚΥΨΕΛΟΕΙΔΕΣ ΡΑΔΙΟΤΗΛΕΦΩΝΟ(ΚΙΝΗΤΟ)</a:t>
            </a:r>
            <a:endParaRPr lang="el-GR"/>
          </a:p>
          <a:p>
            <a:pPr marL="274320" lvl="0" indent="-274320" algn="l" rtl="0">
              <a:spcBef>
                <a:spcPts val="520"/>
              </a:spcBef>
              <a:spcAft>
                <a:spcPts val="0"/>
              </a:spcAft>
              <a:buSzPts val="2470"/>
              <a:buChar char="⚫"/>
            </a:pPr>
            <a:r>
              <a:rPr lang="el-GR"/>
              <a:t>ΔΟΡΥΦΟΡΙΚΕΣ ΕΠΙΚΟΙΝΩΝΙΕΣ-ΔΟΡ.ΤΗΛΕΦΩΝΟ</a:t>
            </a:r>
            <a:endParaRPr lang="el-GR"/>
          </a:p>
          <a:p>
            <a:pPr marL="274320" lvl="0" indent="-274320" algn="l" rtl="0">
              <a:spcBef>
                <a:spcPts val="520"/>
              </a:spcBef>
              <a:spcAft>
                <a:spcPts val="0"/>
              </a:spcAft>
              <a:buSzPts val="2470"/>
              <a:buChar char="⚫"/>
            </a:pPr>
            <a:r>
              <a:rPr lang="el-GR"/>
              <a:t>ΙΝΤΕΡΝΕΤ</a:t>
            </a:r>
            <a:endParaRPr lang="el-GR"/>
          </a:p>
          <a:p>
            <a:pPr marL="274320" lvl="0" indent="-117475" algn="l" rtl="0">
              <a:spcBef>
                <a:spcPts val="520"/>
              </a:spcBef>
              <a:spcAft>
                <a:spcPts val="0"/>
              </a:spcAft>
              <a:buSzPts val="2470"/>
              <a:buNone/>
            </a:p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30" name="Shape 230"/>
        <p:cNvGrpSpPr/>
        <p:nvPr/>
      </p:nvGrpSpPr>
      <p:grpSpPr>
        <a:xfrm>
          <a:off x="0" y="0"/>
          <a:ext cx="0" cy="0"/>
          <a:chOff x="0" y="0"/>
          <a:chExt cx="0" cy="0"/>
        </a:xfrm>
      </p:grpSpPr>
      <p:sp>
        <p:nvSpPr>
          <p:cNvPr id="231" name="Google Shape;231;p24"/>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panose="020F0502020204030204"/>
              <a:buNone/>
            </a:pPr>
            <a:r>
              <a:rPr lang="el-GR"/>
              <a:t>ΤΕΧΝΟΛΟΓΙΑ ΜΕΤΑΦΟΡΩΝ</a:t>
            </a:r>
            <a:endParaRPr lang="el-GR"/>
          </a:p>
        </p:txBody>
      </p:sp>
      <p:sp>
        <p:nvSpPr>
          <p:cNvPr id="232" name="Google Shape;232;p24"/>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lnSpcReduction="10000"/>
          </a:bodyPr>
          <a:lstStyle/>
          <a:p>
            <a:pPr marL="274320" lvl="0" indent="-274320" algn="l" rtl="0">
              <a:spcBef>
                <a:spcPts val="0"/>
              </a:spcBef>
              <a:spcAft>
                <a:spcPts val="0"/>
              </a:spcAft>
              <a:buSzPts val="2470"/>
              <a:buChar char="⚫"/>
            </a:pPr>
            <a:r>
              <a:rPr lang="el-GR"/>
              <a:t>Η ΤΕΧΝΟΛΟΓΙΑ ΜΕΤΑΦΟΡΩΝ ΑΣΧΟΛΕΙΤΑΙ ΜΕ ΤΗΝ ΚΑΤΑΣΚΕΥΗ ΜΕΣΩΝ ΜΕΤΑΦΟΡΑΣ</a:t>
            </a:r>
            <a:endParaRPr lang="el-GR"/>
          </a:p>
          <a:p>
            <a:pPr marL="274320" lvl="0" indent="-274320" algn="l" rtl="0">
              <a:spcBef>
                <a:spcPts val="520"/>
              </a:spcBef>
              <a:spcAft>
                <a:spcPts val="0"/>
              </a:spcAft>
              <a:buSzPts val="2470"/>
              <a:buChar char="⚫"/>
            </a:pPr>
            <a:r>
              <a:rPr lang="el-GR">
                <a:solidFill>
                  <a:srgbClr val="C00000"/>
                </a:solidFill>
              </a:rPr>
              <a:t>ΚΑΤΗΓΟΡΙΕΣ ΜΕΤΑΦΟΡΩΝ</a:t>
            </a:r>
            <a:endParaRPr lang="el-GR">
              <a:solidFill>
                <a:srgbClr val="C00000"/>
              </a:solidFill>
            </a:endParaRPr>
          </a:p>
          <a:p>
            <a:pPr marL="274320" lvl="0" indent="-274320" algn="l" rtl="0">
              <a:spcBef>
                <a:spcPts val="520"/>
              </a:spcBef>
              <a:spcAft>
                <a:spcPts val="0"/>
              </a:spcAft>
              <a:buSzPts val="2470"/>
              <a:buChar char="⚫"/>
            </a:pPr>
            <a:r>
              <a:rPr lang="el-GR"/>
              <a:t>ΧΕΡΣΑΙΕΣ-ΞΗΡΑΣ</a:t>
            </a:r>
            <a:endParaRPr lang="el-GR"/>
          </a:p>
          <a:p>
            <a:pPr marL="274320" lvl="0" indent="-274320" algn="l" rtl="0">
              <a:spcBef>
                <a:spcPts val="520"/>
              </a:spcBef>
              <a:spcAft>
                <a:spcPts val="0"/>
              </a:spcAft>
              <a:buSzPts val="2470"/>
              <a:buChar char="⚫"/>
            </a:pPr>
            <a:r>
              <a:rPr lang="el-GR"/>
              <a:t>ΥΔΑΤΙΝΕΣ</a:t>
            </a:r>
            <a:endParaRPr lang="el-GR"/>
          </a:p>
          <a:p>
            <a:pPr marL="274320" lvl="0" indent="-274320" algn="l" rtl="0">
              <a:spcBef>
                <a:spcPts val="520"/>
              </a:spcBef>
              <a:spcAft>
                <a:spcPts val="0"/>
              </a:spcAft>
              <a:buSzPts val="2470"/>
              <a:buChar char="⚫"/>
            </a:pPr>
            <a:r>
              <a:rPr lang="el-GR"/>
              <a:t>ΕΝΑΕΡΙΕΣ</a:t>
            </a:r>
            <a:endParaRPr lang="el-GR"/>
          </a:p>
          <a:p>
            <a:pPr marL="274320" lvl="0" indent="-274320" algn="l" rtl="0">
              <a:spcBef>
                <a:spcPts val="520"/>
              </a:spcBef>
              <a:spcAft>
                <a:spcPts val="0"/>
              </a:spcAft>
              <a:buSzPts val="2470"/>
              <a:buChar char="⚫"/>
            </a:pPr>
            <a:r>
              <a:rPr lang="el-GR"/>
              <a:t>ΔΙΑΣΤΗΜΙΚΕΣ</a:t>
            </a:r>
            <a:endParaRPr lang="el-GR"/>
          </a:p>
          <a:p>
            <a:pPr marL="274320" lvl="0" indent="-274320" algn="l" rtl="0">
              <a:spcBef>
                <a:spcPts val="520"/>
              </a:spcBef>
              <a:spcAft>
                <a:spcPts val="0"/>
              </a:spcAft>
              <a:buSzPts val="2470"/>
              <a:buChar char="⚫"/>
            </a:pPr>
            <a:r>
              <a:rPr lang="el-GR"/>
              <a:t>ΑΜΦΙΒΙΕΣ</a:t>
            </a:r>
            <a:endParaRPr lang="el-GR"/>
          </a:p>
          <a:p>
            <a:pPr marL="274320" lvl="0" indent="-274320" algn="l" rtl="0">
              <a:spcBef>
                <a:spcPts val="520"/>
              </a:spcBef>
              <a:spcAft>
                <a:spcPts val="0"/>
              </a:spcAft>
              <a:buSzPts val="2470"/>
              <a:buChar char="⚫"/>
            </a:pPr>
            <a:r>
              <a:rPr lang="el-GR">
                <a:solidFill>
                  <a:srgbClr val="00B050"/>
                </a:solidFill>
              </a:rPr>
              <a:t>ΓΙΑ ΝΑ ΚΙΝΗΘΕΙ ΈΝΑ ΜΕΣΟ ΜΕΤΑΦΟΡΑΣ ΑΠΑΙΤΕΙ ΕΝΕΡΓΕΙΑ</a:t>
            </a:r>
            <a:endParaRPr lang="el-GR">
              <a:solidFill>
                <a:srgbClr val="00B050"/>
              </a:solidFill>
            </a:endParaRPr>
          </a:p>
          <a:p>
            <a:pPr marL="274320" lvl="0" indent="-117475" algn="l" rtl="0">
              <a:spcBef>
                <a:spcPts val="520"/>
              </a:spcBef>
              <a:spcAft>
                <a:spcPts val="0"/>
              </a:spcAft>
              <a:buSzPts val="2470"/>
              <a:buNone/>
            </a:p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36" name="Shape 236"/>
        <p:cNvGrpSpPr/>
        <p:nvPr/>
      </p:nvGrpSpPr>
      <p:grpSpPr>
        <a:xfrm>
          <a:off x="0" y="0"/>
          <a:ext cx="0" cy="0"/>
          <a:chOff x="0" y="0"/>
          <a:chExt cx="0" cy="0"/>
        </a:xfrm>
      </p:grpSpPr>
      <p:sp>
        <p:nvSpPr>
          <p:cNvPr id="237" name="Google Shape;237;p25"/>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panose="020F0502020204030204"/>
              <a:buNone/>
            </a:pPr>
            <a:r>
              <a:rPr lang="el-GR"/>
              <a:t>mytexnologia@gmail.com</a:t>
            </a:r>
            <a:endParaRPr lang="el-GR"/>
          </a:p>
        </p:txBody>
      </p:sp>
      <p:sp>
        <p:nvSpPr>
          <p:cNvPr id="238" name="Google Shape;238;p25"/>
          <p:cNvSpPr txBox="1"/>
          <p:nvPr/>
        </p:nvSpPr>
        <p:spPr>
          <a:xfrm>
            <a:off x="1907704" y="4653136"/>
            <a:ext cx="47525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onstantia" panose="02030602050306030303"/>
              <a:ea typeface="Constantia" panose="02030602050306030303"/>
              <a:cs typeface="Constantia" panose="02030602050306030303"/>
              <a:sym typeface="Constantia" panose="02030602050306030303"/>
            </a:endParaRPr>
          </a:p>
        </p:txBody>
      </p:sp>
      <p:pic>
        <p:nvPicPr>
          <p:cNvPr id="239" name="Google Shape;239;p25"/>
          <p:cNvPicPr preferRelativeResize="0"/>
          <p:nvPr>
            <p:ph type="body" idx="1"/>
          </p:nvPr>
        </p:nvPicPr>
        <p:blipFill rotWithShape="1">
          <a:blip r:embed="rId1"/>
          <a:srcRect/>
          <a:stretch>
            <a:fillRect/>
          </a:stretch>
        </p:blipFill>
        <p:spPr>
          <a:xfrm>
            <a:off x="1336019" y="1988840"/>
            <a:ext cx="6260317" cy="38884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04" name="Shape 104"/>
        <p:cNvGrpSpPr/>
        <p:nvPr/>
      </p:nvGrpSpPr>
      <p:grpSpPr>
        <a:xfrm>
          <a:off x="0" y="0"/>
          <a:ext cx="0" cy="0"/>
          <a:chOff x="0" y="0"/>
          <a:chExt cx="0" cy="0"/>
        </a:xfrm>
      </p:grpSpPr>
      <p:sp>
        <p:nvSpPr>
          <p:cNvPr id="105" name="Google Shape;105;p3"/>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panose="020F0502020204030204"/>
              <a:buNone/>
            </a:pPr>
            <a:r>
              <a:rPr lang="el-GR"/>
              <a:t>ΠΩΣ ΓΙΝΟΝΤΑΙ ΟΙ ΕΦΕΥΡΕΣΕΙΣ</a:t>
            </a:r>
            <a:endParaRPr lang="el-GR"/>
          </a:p>
        </p:txBody>
      </p:sp>
      <p:sp>
        <p:nvSpPr>
          <p:cNvPr id="106" name="Google Shape;106;p3"/>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lnSpcReduction="10000"/>
          </a:bodyPr>
          <a:lstStyle/>
          <a:p>
            <a:pPr marL="274320" lvl="0" indent="-274320" algn="l" rtl="0">
              <a:spcBef>
                <a:spcPts val="0"/>
              </a:spcBef>
              <a:spcAft>
                <a:spcPts val="0"/>
              </a:spcAft>
              <a:buSzPts val="2470"/>
              <a:buChar char="⚫"/>
            </a:pPr>
            <a:r>
              <a:rPr lang="el-GR">
                <a:solidFill>
                  <a:schemeClr val="accent1"/>
                </a:solidFill>
              </a:rPr>
              <a:t>ΠΩΣ  ΠΡΟΚΥΠΤΟΥΝ  ΟΙ  ΕΦΕΥΡΕΣΕΙΣ</a:t>
            </a:r>
            <a:r>
              <a:rPr lang="el-GR"/>
              <a:t>:</a:t>
            </a:r>
            <a:endParaRPr lang="el-GR"/>
          </a:p>
          <a:p>
            <a:pPr marL="0" lvl="0" indent="0" algn="l" rtl="0">
              <a:spcBef>
                <a:spcPts val="520"/>
              </a:spcBef>
              <a:spcAft>
                <a:spcPts val="0"/>
              </a:spcAft>
              <a:buSzPts val="2470"/>
              <a:buNone/>
            </a:pPr>
            <a:r>
              <a:rPr lang="el-GR"/>
              <a:t> </a:t>
            </a:r>
            <a:endParaRPr lang="el-GR"/>
          </a:p>
          <a:p>
            <a:pPr marL="274320" lvl="0" indent="-274320" algn="l" rtl="0">
              <a:spcBef>
                <a:spcPts val="520"/>
              </a:spcBef>
              <a:spcAft>
                <a:spcPts val="0"/>
              </a:spcAft>
              <a:buSzPts val="2470"/>
              <a:buChar char="⚫"/>
            </a:pPr>
            <a:r>
              <a:rPr lang="el-GR"/>
              <a:t>Α)ΣΤΗΝ ΑΡΧΑΙΟΤΗΤΑ  :  ΜΕ  ΤΗΝ  ΠΑΡΑΤΗΡΗΣΗ  ΚΑΙ  ΟΔΗΓΟΥΜΕΝΟΙ  ΟΙ  ΑΝΘΡΩΠΟΙ  ΑΠΟ  ΤΟ  ΕΝΣΤΙΚΤΟ  ΤΗΣ  ΕΠΙΒΙΩΣΗΣ.(ΚΑΙ ΜΕΡΙΚΕΣ ΤΥΧΑΙΑ)</a:t>
            </a:r>
            <a:endParaRPr lang="el-GR"/>
          </a:p>
          <a:p>
            <a:pPr marL="0" lvl="0" indent="0" algn="l" rtl="0">
              <a:spcBef>
                <a:spcPts val="520"/>
              </a:spcBef>
              <a:spcAft>
                <a:spcPts val="0"/>
              </a:spcAft>
              <a:buSzPts val="2470"/>
              <a:buNone/>
            </a:pPr>
            <a:r>
              <a:rPr lang="el-GR"/>
              <a:t> </a:t>
            </a:r>
            <a:endParaRPr lang="el-GR"/>
          </a:p>
          <a:p>
            <a:pPr marL="274320" lvl="0" indent="-274320" algn="l" rtl="0">
              <a:spcBef>
                <a:spcPts val="520"/>
              </a:spcBef>
              <a:spcAft>
                <a:spcPts val="0"/>
              </a:spcAft>
              <a:buSzPts val="2470"/>
              <a:buChar char="⚫"/>
            </a:pPr>
            <a:r>
              <a:rPr lang="el-GR"/>
              <a:t>Β) ΤΟΥΣ  ΤΕΛΕΥΤΑΙΟΥΣ  ΑΙΩΝΕΣ   : ΟΙ  ΕΦΕΥΡΕΣΕΙΣ  ΓΙΝΟΝΤΑΙ  ΧΡΗΣΙΜΟΠΟΙΩΝΤΑΣ  ΕΝΑ  ΜΕΓΑΛΟ  ΦΑΣΜΑ  ΕΦΑΡΜΟΣΜΕΝΩΝ  ΓΝΩΣΕΩΝ  ΑΠΟ  ΠΟΛΛΕΣ  ΕΠΙΣΤΗΜΕΣ.</a:t>
            </a:r>
            <a:endParaRPr lang="el-GR"/>
          </a:p>
          <a:p>
            <a:pPr marL="274320" lvl="0" indent="-117475" algn="l" rtl="0">
              <a:spcBef>
                <a:spcPts val="520"/>
              </a:spcBef>
              <a:spcAft>
                <a:spcPts val="0"/>
              </a:spcAft>
              <a:buSzPts val="2470"/>
              <a:buNone/>
            </a:p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10" name="Shape 110"/>
        <p:cNvGrpSpPr/>
        <p:nvPr/>
      </p:nvGrpSpPr>
      <p:grpSpPr>
        <a:xfrm>
          <a:off x="0" y="0"/>
          <a:ext cx="0" cy="0"/>
          <a:chOff x="0" y="0"/>
          <a:chExt cx="0" cy="0"/>
        </a:xfrm>
      </p:grpSpPr>
      <p:sp>
        <p:nvSpPr>
          <p:cNvPr id="111" name="Google Shape;111;p4"/>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panose="020F0502020204030204"/>
              <a:buNone/>
            </a:pPr>
            <a:r>
              <a:rPr lang="el-GR"/>
              <a:t>Η ΦΥΣΗ ΩΣ ΠΗΓΗ ΕΜΠΝΕΥΣΗΣ</a:t>
            </a:r>
            <a:endParaRPr lang="el-GR"/>
          </a:p>
        </p:txBody>
      </p:sp>
      <p:sp>
        <p:nvSpPr>
          <p:cNvPr id="112" name="Google Shape;112;p4"/>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lnSpcReduction="10000"/>
          </a:bodyPr>
          <a:lstStyle/>
          <a:p>
            <a:pPr marL="274320" lvl="0" indent="-274320" algn="l" rtl="0">
              <a:spcBef>
                <a:spcPts val="0"/>
              </a:spcBef>
              <a:spcAft>
                <a:spcPts val="0"/>
              </a:spcAft>
              <a:buSzPts val="2470"/>
              <a:buChar char="⚫"/>
            </a:pPr>
            <a:r>
              <a:rPr lang="el-GR">
                <a:solidFill>
                  <a:schemeClr val="accent1"/>
                </a:solidFill>
              </a:rPr>
              <a:t>Η ΦΥΣΗ ΑΠΟΤΕΛΕΣΕ ΚΑΙ  ΑΠΟΤΕΛΕΙ  ΠΗΓΗ ΕΜΠΝΕΥΣΗΣ ΓΙΑ  ΤΗΝ ΤΕΧΝΟΛΟΓΙΑ.</a:t>
            </a:r>
            <a:endParaRPr lang="el-GR">
              <a:solidFill>
                <a:schemeClr val="accent1"/>
              </a:solidFill>
            </a:endParaRPr>
          </a:p>
          <a:p>
            <a:pPr marL="274320" lvl="0" indent="-274320" algn="l" rtl="0">
              <a:spcBef>
                <a:spcPts val="520"/>
              </a:spcBef>
              <a:spcAft>
                <a:spcPts val="0"/>
              </a:spcAft>
              <a:buSzPts val="2470"/>
              <a:buChar char="⚫"/>
            </a:pPr>
            <a:r>
              <a:rPr lang="el-GR"/>
              <a:t>Π.Χ.</a:t>
            </a:r>
            <a:endParaRPr lang="el-GR"/>
          </a:p>
          <a:p>
            <a:pPr marL="274320" lvl="0" indent="-274320" algn="l" rtl="0">
              <a:spcBef>
                <a:spcPts val="400"/>
              </a:spcBef>
              <a:spcAft>
                <a:spcPts val="0"/>
              </a:spcAft>
              <a:buSzPts val="1900"/>
              <a:buChar char="⚫"/>
            </a:pPr>
            <a:r>
              <a:rPr lang="el-GR" sz="2000"/>
              <a:t>ΚΆΒΟΥΡΑΣ  ΕΡΓΑΛΕΙΟ ΑΠΌ ΤΟ ΟΜΩΝΥΜΟ ΟΣΤΡΑΚΟΔΕΡΜΟ</a:t>
            </a:r>
            <a:endParaRPr lang="el-GR" sz="2000"/>
          </a:p>
          <a:p>
            <a:pPr marL="274320" lvl="0" indent="-274320" algn="l" rtl="0">
              <a:spcBef>
                <a:spcPts val="400"/>
              </a:spcBef>
              <a:spcAft>
                <a:spcPts val="0"/>
              </a:spcAft>
              <a:buSzPts val="1900"/>
              <a:buChar char="⚫"/>
            </a:pPr>
            <a:r>
              <a:rPr lang="el-GR" sz="2000"/>
              <a:t>ΠΑΠΑΓΑΛΟΣ ΕΡΓΑΛΕΙΟ ΑΠΌ ΤΟ ΟΜΩΝΥΜΟ ΠΤΗΝΟ</a:t>
            </a:r>
            <a:endParaRPr lang="el-GR" sz="2000"/>
          </a:p>
          <a:p>
            <a:pPr marL="274320" lvl="0" indent="-274320" algn="l" rtl="0">
              <a:spcBef>
                <a:spcPts val="400"/>
              </a:spcBef>
              <a:spcAft>
                <a:spcPts val="0"/>
              </a:spcAft>
              <a:buSzPts val="1900"/>
              <a:buChar char="⚫"/>
            </a:pPr>
            <a:r>
              <a:rPr lang="el-GR" sz="2000"/>
              <a:t>ΑΕΡΟΠΛΑΝΑ  ΑΠΌ ΤΟ ΣΧΗΜΑ ΤΩΝ ΠΤΗΝΩΝ</a:t>
            </a:r>
            <a:endParaRPr lang="el-GR" sz="2000"/>
          </a:p>
          <a:p>
            <a:pPr marL="274320" lvl="0" indent="-274320" algn="l" rtl="0">
              <a:spcBef>
                <a:spcPts val="400"/>
              </a:spcBef>
              <a:spcAft>
                <a:spcPts val="0"/>
              </a:spcAft>
              <a:buSzPts val="1900"/>
              <a:buChar char="⚫"/>
            </a:pPr>
            <a:r>
              <a:rPr lang="el-GR" sz="2000"/>
              <a:t>ΠΛΟΙΑ ΑΠΌ ΤΟ ΣΧΗΜΑ ΠΟΛΛΩΝ ΨΑΡΙΩΝ</a:t>
            </a:r>
            <a:endParaRPr lang="el-GR" sz="2000"/>
          </a:p>
          <a:p>
            <a:pPr marL="274320" lvl="0" indent="-274320" algn="l" rtl="0">
              <a:spcBef>
                <a:spcPts val="400"/>
              </a:spcBef>
              <a:spcAft>
                <a:spcPts val="0"/>
              </a:spcAft>
              <a:buSzPts val="1900"/>
              <a:buChar char="⚫"/>
            </a:pPr>
            <a:r>
              <a:rPr lang="el-GR" sz="2000"/>
              <a:t>ΜΥΤΗ ΑΚΟΝΤΙΟΥ ΑΠΌ ΤΗ ΜΥΤΗ ΤΩΝ ΠΤΗΝΩΝ</a:t>
            </a:r>
            <a:endParaRPr lang="el-GR" sz="2000"/>
          </a:p>
          <a:p>
            <a:pPr marL="274320" lvl="0" indent="-274320" algn="l" rtl="0">
              <a:spcBef>
                <a:spcPts val="400"/>
              </a:spcBef>
              <a:spcAft>
                <a:spcPts val="0"/>
              </a:spcAft>
              <a:buSzPts val="1900"/>
              <a:buChar char="⚫"/>
            </a:pPr>
            <a:r>
              <a:rPr lang="el-GR" sz="2000"/>
              <a:t>ΒΑΤΡΑΧΟΠΕΔΙΛΑ ,ΑΠΌ ΤΑ ΠΙΣΩ ΠΟΔΙΑ ΤΟΥ ΒΑΤΡΑΧΟΥ</a:t>
            </a:r>
            <a:endParaRPr lang="el-GR" sz="2000"/>
          </a:p>
          <a:p>
            <a:pPr marL="274320" lvl="0" indent="-153670" algn="l" rtl="0">
              <a:spcBef>
                <a:spcPts val="400"/>
              </a:spcBef>
              <a:spcAft>
                <a:spcPts val="0"/>
              </a:spcAft>
              <a:buSzPts val="1900"/>
              <a:buNone/>
            </a:pPr>
            <a:endParaRPr sz="2000"/>
          </a:p>
          <a:p>
            <a:pPr marL="274320" lvl="0" indent="-274320" algn="l" rtl="0">
              <a:spcBef>
                <a:spcPts val="400"/>
              </a:spcBef>
              <a:spcAft>
                <a:spcPts val="0"/>
              </a:spcAft>
              <a:buSzPts val="1900"/>
              <a:buChar char="⚫"/>
            </a:pPr>
            <a:r>
              <a:rPr lang="el-GR" sz="2000">
                <a:solidFill>
                  <a:srgbClr val="FF0000"/>
                </a:solidFill>
              </a:rPr>
              <a:t>Η ΒΙΟΜΙΜΗΤΙΚΗ ΑΣΧΟΛΕΙΤΑΙ ΣΗΜΕΡΑ ΜΕ ΤΗΝ ΜΕΛΕΤΗ ΤΗΣ ΦΥΣΗΣ</a:t>
            </a:r>
            <a:endParaRPr lang="el-GR" sz="2000">
              <a:solidFill>
                <a:srgbClr val="FF0000"/>
              </a:solidFill>
            </a:endParaRPr>
          </a:p>
          <a:p>
            <a:pPr marL="274320" lvl="0" indent="-117475" algn="l" rtl="0">
              <a:spcBef>
                <a:spcPts val="520"/>
              </a:spcBef>
              <a:spcAft>
                <a:spcPts val="0"/>
              </a:spcAft>
              <a:buSzPts val="2470"/>
              <a:buNone/>
            </a:p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16" name="Shape 116"/>
        <p:cNvGrpSpPr/>
        <p:nvPr/>
      </p:nvGrpSpPr>
      <p:grpSpPr>
        <a:xfrm>
          <a:off x="0" y="0"/>
          <a:ext cx="0" cy="0"/>
          <a:chOff x="0" y="0"/>
          <a:chExt cx="0" cy="0"/>
        </a:xfrm>
      </p:grpSpPr>
      <p:sp>
        <p:nvSpPr>
          <p:cNvPr id="117" name="Google Shape;117;p5"/>
          <p:cNvSpPr txBox="1"/>
          <p:nvPr>
            <p:ph type="title"/>
          </p:nvPr>
        </p:nvSpPr>
        <p:spPr>
          <a:xfrm>
            <a:off x="457200" y="533400"/>
            <a:ext cx="8229600" cy="1313688"/>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r>
              <a:rPr lang="el-GR"/>
              <a:t>ΒΑΣΙΚΗ ΑΡΧΗ ΕΞΕΛΙΞΗΣ ΤΗΣ ΤΕΧΝΟΛΟΓΙΑΣ</a:t>
            </a:r>
            <a:endParaRPr lang="el-GR"/>
          </a:p>
        </p:txBody>
      </p:sp>
      <p:sp>
        <p:nvSpPr>
          <p:cNvPr id="118" name="Google Shape;118;p5"/>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l-GR">
                <a:solidFill>
                  <a:schemeClr val="accent1"/>
                </a:solidFill>
              </a:rPr>
              <a:t>ΚΆΘΕ ΦΟΡΑ ΠΟΥ Η ΤΕΧΝΟΛΟΓΙΑ  ΛΥΝΕΙ ΈΝΑ ΠΡΟΒΛΗΜΑ  ,ΠΡΟΚΥΠΤΕΙ (ΔΗΜΙΟΥΡΓΕΙ)ΈΝΑ ΆΛΛΟ</a:t>
            </a:r>
            <a:endParaRPr lang="el-GR">
              <a:solidFill>
                <a:schemeClr val="accent1"/>
              </a:solidFill>
            </a:endParaRPr>
          </a:p>
          <a:p>
            <a:pPr marL="274320" lvl="0" indent="-274320" algn="l" rtl="0">
              <a:spcBef>
                <a:spcPts val="520"/>
              </a:spcBef>
              <a:spcAft>
                <a:spcPts val="0"/>
              </a:spcAft>
              <a:buSzPts val="2470"/>
              <a:buChar char="⚫"/>
            </a:pPr>
            <a:r>
              <a:rPr lang="el-GR"/>
              <a:t>Προσπαθώντας να λύσει το πρόβλημα,προκύπτει ένα νέο  κ.ο.κ</a:t>
            </a:r>
            <a:endParaRPr lang="el-GR"/>
          </a:p>
          <a:p>
            <a:pPr marL="274320" lvl="0" indent="-274320" algn="l" rtl="0">
              <a:spcBef>
                <a:spcPts val="520"/>
              </a:spcBef>
              <a:spcAft>
                <a:spcPts val="0"/>
              </a:spcAft>
              <a:buSzPts val="2470"/>
              <a:buChar char="⚫"/>
            </a:pPr>
            <a:r>
              <a:rPr lang="el-GR"/>
              <a:t>«ΔΕΝ ΥΠΑΡΧΕΙ Η ΤΕΛΕΙΑ ΑΠΌ ΟΛΕΣ ΤΙΣ ΑΠΟΨΕΙΣ  ΕΦΕΥΡΕΣΗ»</a:t>
            </a:r>
            <a:endParaRPr lang="el-GR"/>
          </a:p>
          <a:p>
            <a:pPr marL="274320" lvl="0" indent="-274320" algn="l" rtl="0">
              <a:spcBef>
                <a:spcPts val="520"/>
              </a:spcBef>
              <a:spcAft>
                <a:spcPts val="0"/>
              </a:spcAft>
              <a:buSzPts val="2470"/>
              <a:buChar char="⚫"/>
            </a:pPr>
            <a:r>
              <a:rPr lang="el-GR"/>
              <a:t>Π.Χ.</a:t>
            </a:r>
            <a:endParaRPr lang="el-GR"/>
          </a:p>
          <a:p>
            <a:pPr marL="274320" lvl="0" indent="-274320" algn="l" rtl="0">
              <a:spcBef>
                <a:spcPts val="520"/>
              </a:spcBef>
              <a:spcAft>
                <a:spcPts val="0"/>
              </a:spcAft>
              <a:buSzPts val="2470"/>
              <a:buChar char="⚫"/>
            </a:pPr>
            <a:r>
              <a:rPr lang="el-GR"/>
              <a:t>Το αυτοκίνητο έλυσε το πρόβλημα της μετακίνησης ,αλλά δημιούργησε πολλά άλλα.</a:t>
            </a:r>
            <a:endParaRPr lang="el-GR"/>
          </a:p>
          <a:p>
            <a:pPr marL="274320" lvl="0" indent="-117475" algn="l" rtl="0">
              <a:spcBef>
                <a:spcPts val="520"/>
              </a:spcBef>
              <a:spcAft>
                <a:spcPts val="0"/>
              </a:spcAft>
              <a:buSzPts val="2470"/>
              <a:buNone/>
            </a:p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22" name="Shape 122"/>
        <p:cNvGrpSpPr/>
        <p:nvPr/>
      </p:nvGrpSpPr>
      <p:grpSpPr>
        <a:xfrm>
          <a:off x="0" y="0"/>
          <a:ext cx="0" cy="0"/>
          <a:chOff x="0" y="0"/>
          <a:chExt cx="0" cy="0"/>
        </a:xfrm>
      </p:grpSpPr>
      <p:sp>
        <p:nvSpPr>
          <p:cNvPr id="123" name="Google Shape;123;p6"/>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panose="020F0502020204030204"/>
              <a:buNone/>
            </a:pPr>
            <a:r>
              <a:rPr lang="el-GR"/>
              <a:t>ΤΙ ΕΊΝΑΙ ΕΠΙΣΤΗΜΗ</a:t>
            </a:r>
            <a:endParaRPr lang="el-GR"/>
          </a:p>
        </p:txBody>
      </p:sp>
      <p:sp>
        <p:nvSpPr>
          <p:cNvPr id="124" name="Google Shape;124;p6"/>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lnSpcReduction="10000"/>
          </a:bodyPr>
          <a:lstStyle/>
          <a:p>
            <a:pPr marL="274320" lvl="0" indent="-289560" algn="l" rtl="0">
              <a:spcBef>
                <a:spcPts val="0"/>
              </a:spcBef>
              <a:spcAft>
                <a:spcPts val="0"/>
              </a:spcAft>
              <a:buSzPts val="4560"/>
              <a:buChar char="⚫"/>
            </a:pPr>
            <a:r>
              <a:rPr lang="el-GR" sz="4800"/>
              <a:t>Η επιστήμη είναι ένα σύνολο γνώσεων με το οποίο ο άνθρωπος </a:t>
            </a:r>
            <a:r>
              <a:rPr lang="el-GR" sz="4800">
                <a:solidFill>
                  <a:schemeClr val="accent1"/>
                </a:solidFill>
              </a:rPr>
              <a:t>προσπαθεί </a:t>
            </a:r>
            <a:r>
              <a:rPr lang="el-GR" sz="4800"/>
              <a:t>να κατανοήσει και να ερμηνεύσει τα φαινόμενα που συμβαίνουν στη φύση</a:t>
            </a:r>
            <a:r>
              <a:rPr lang="el-GR"/>
              <a:t>. </a:t>
            </a:r>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28" name="Shape 128"/>
        <p:cNvGrpSpPr/>
        <p:nvPr/>
      </p:nvGrpSpPr>
      <p:grpSpPr>
        <a:xfrm>
          <a:off x="0" y="0"/>
          <a:ext cx="0" cy="0"/>
          <a:chOff x="0" y="0"/>
          <a:chExt cx="0" cy="0"/>
        </a:xfrm>
      </p:grpSpPr>
      <p:sp>
        <p:nvSpPr>
          <p:cNvPr id="129" name="Google Shape;129;p7"/>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panose="020F0502020204030204"/>
              <a:buNone/>
            </a:pPr>
            <a:r>
              <a:rPr lang="el-GR"/>
              <a:t>ΣΧΕΣΗ ΤΕΧΝΟΛΟΓΙΑΣ ΚΑΙ ΕΠΙΣΤΗΜΗΣ</a:t>
            </a:r>
            <a:endParaRPr lang="el-GR"/>
          </a:p>
        </p:txBody>
      </p:sp>
      <p:sp>
        <p:nvSpPr>
          <p:cNvPr id="130" name="Google Shape;130;p7"/>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None/>
            </a:pPr>
            <a:r>
              <a:rPr lang="el-GR"/>
              <a:t> </a:t>
            </a:r>
            <a:endParaRPr lang="el-GR"/>
          </a:p>
          <a:p>
            <a:pPr marL="274320" lvl="0" indent="-274320" algn="l" rtl="0">
              <a:spcBef>
                <a:spcPts val="520"/>
              </a:spcBef>
              <a:spcAft>
                <a:spcPts val="0"/>
              </a:spcAft>
              <a:buSzPts val="2470"/>
              <a:buChar char="⚫"/>
            </a:pPr>
            <a:r>
              <a:rPr lang="el-GR"/>
              <a:t>Από όσα αναφέρθηκαν, μπορούμε να συμπεράνουμε ότι η τεχνολογία προϋπήρξε της επιστήμης. Τις τελευταίες δεκαετίες όμως επιστήμη και τεχνολογία βαδίζουν μαζί χωρίς να μπορούμε να δώσουμε σε κάποια μεγαλύτερη βαρύτητα. Και αυτό γιατί όπως είναι αδύνατον να υπάρξει ανάπτυξη της τεχνολογίας χωρίς πρόοδο των επιστημών, έτσι είναι αδύνατον να υπάρξει εξέλιξη της επιστήμης χωρίς ανάπτυξη της τεχνολογίας.</a:t>
            </a:r>
            <a:endParaRPr lang="el-GR"/>
          </a:p>
          <a:p>
            <a:pPr marL="274320" lvl="0" indent="-117475" algn="l" rtl="0">
              <a:spcBef>
                <a:spcPts val="520"/>
              </a:spcBef>
              <a:spcAft>
                <a:spcPts val="0"/>
              </a:spcAft>
              <a:buSzPts val="2470"/>
              <a:buNone/>
            </a:p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34" name="Shape 134"/>
        <p:cNvGrpSpPr/>
        <p:nvPr/>
      </p:nvGrpSpPr>
      <p:grpSpPr>
        <a:xfrm>
          <a:off x="0" y="0"/>
          <a:ext cx="0" cy="0"/>
          <a:chOff x="0" y="0"/>
          <a:chExt cx="0" cy="0"/>
        </a:xfrm>
      </p:grpSpPr>
      <p:sp>
        <p:nvSpPr>
          <p:cNvPr id="135" name="Google Shape;135;p8"/>
          <p:cNvSpPr txBox="1"/>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2"/>
              </a:buClr>
              <a:buSzPts val="5000"/>
              <a:buFont typeface="Calibri" panose="020F0502020204030204"/>
              <a:buNone/>
            </a:pPr>
            <a:r>
              <a:rPr lang="el-GR"/>
              <a:t>ΕΡΩΤΗΣΕΙΣ</a:t>
            </a:r>
            <a:endParaRPr lang="el-GR"/>
          </a:p>
        </p:txBody>
      </p:sp>
      <p:sp>
        <p:nvSpPr>
          <p:cNvPr id="136" name="Google Shape;136;p8"/>
          <p:cNvSpPr txBox="1"/>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l-GR"/>
              <a:t>1.ΠΟΙΟ  ΗΤΑΝ  ΤΟ ΠΡΩΤΟ  ΤΕΧΝΟΛΟΓΙΚΟ  ΕΠΙΤΕΥΓΜΑ  ΤΟΥ  ΑΝΘΡΩΠΟΥ;</a:t>
            </a:r>
            <a:endParaRPr lang="el-GR"/>
          </a:p>
          <a:p>
            <a:pPr marL="274320" lvl="0" indent="-274320" algn="l" rtl="0">
              <a:spcBef>
                <a:spcPts val="520"/>
              </a:spcBef>
              <a:spcAft>
                <a:spcPts val="0"/>
              </a:spcAft>
              <a:buSzPts val="2470"/>
              <a:buChar char="⚫"/>
            </a:pPr>
            <a:r>
              <a:rPr lang="el-GR"/>
              <a:t>2.ΠΟΙΟ  ΛΑΟΙ  ΑΝΕΠΤΥΞΑΝ  ΤΕΧΝΟΛΟΓΙΑ   ΣΤΗΝ  ΑΡΧΑΙΟΤΗΤΑ</a:t>
            </a:r>
            <a:endParaRPr lang="el-GR"/>
          </a:p>
          <a:p>
            <a:pPr marL="274320" lvl="0" indent="-274320" algn="l" rtl="0">
              <a:spcBef>
                <a:spcPts val="520"/>
              </a:spcBef>
              <a:spcAft>
                <a:spcPts val="0"/>
              </a:spcAft>
              <a:buSzPts val="2470"/>
              <a:buChar char="⚫"/>
            </a:pPr>
            <a:r>
              <a:rPr lang="el-GR"/>
              <a:t>3.ΠΟΙΑ ΗΤΑΝ ΤΑ ΥΛΙΚΑ  ΚΑΤΑΣΚΕΥΗΣ ΤΩΝ ΠΡΩΤΩΝ ΕΡΓΑΛΕΙΩΝ</a:t>
            </a:r>
            <a:endParaRPr lang="el-GR"/>
          </a:p>
          <a:p>
            <a:pPr marL="274320" lvl="0" indent="-274320" algn="l" rtl="0">
              <a:spcBef>
                <a:spcPts val="520"/>
              </a:spcBef>
              <a:spcAft>
                <a:spcPts val="0"/>
              </a:spcAft>
              <a:buSzPts val="2470"/>
              <a:buChar char="⚫"/>
            </a:pPr>
            <a:r>
              <a:rPr lang="el-GR"/>
              <a:t>4.ΓΡΑΨΤΕ 5 ΕΦΕΥΡΕΣΕΙΣ ΠΟΥ ΟΦΕΊΛΟΥΝ ΤΟ ΣΧΗΜΑ ΤΟΥΣ  ΣΕ ΚΆΤΙ  ΠΟΥ ΠΡΟΥΠΗΡΧΕ </a:t>
            </a:r>
            <a:endParaRPr lang="el-GR"/>
          </a:p>
          <a:p>
            <a:pPr marL="0" lvl="0" indent="0" algn="l" rtl="0">
              <a:spcBef>
                <a:spcPts val="520"/>
              </a:spcBef>
              <a:spcAft>
                <a:spcPts val="0"/>
              </a:spcAft>
              <a:buSzPts val="2470"/>
              <a:buNone/>
            </a:pPr>
            <a:r>
              <a:rPr lang="el-GR"/>
              <a:t>    ΣΤΗ ΦΥΣΗ</a:t>
            </a:r>
            <a:endParaRPr lang="el-GR"/>
          </a:p>
          <a:p>
            <a:pPr marL="274320" lvl="0" indent="-274320" algn="l" rtl="0">
              <a:spcBef>
                <a:spcPts val="520"/>
              </a:spcBef>
              <a:spcAft>
                <a:spcPts val="0"/>
              </a:spcAft>
              <a:buSzPts val="2470"/>
              <a:buNone/>
            </a:p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40" name="Shape 140"/>
        <p:cNvGrpSpPr/>
        <p:nvPr/>
      </p:nvGrpSpPr>
      <p:grpSpPr>
        <a:xfrm>
          <a:off x="0" y="0"/>
          <a:ext cx="0" cy="0"/>
          <a:chOff x="0" y="0"/>
          <a:chExt cx="0" cy="0"/>
        </a:xfrm>
      </p:grpSpPr>
      <p:sp>
        <p:nvSpPr>
          <p:cNvPr id="141" name="Google Shape;141;p9"/>
          <p:cNvSpPr txBox="1"/>
          <p:nvPr>
            <p:ph type="title"/>
          </p:nvPr>
        </p:nvSpPr>
        <p:spPr>
          <a:xfrm>
            <a:off x="457200" y="476672"/>
            <a:ext cx="8229600" cy="1872208"/>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14000"/>
              <a:buFont typeface="Calibri" panose="020F0502020204030204"/>
              <a:buNone/>
            </a:pPr>
            <a:br>
              <a:rPr lang="el-GR"/>
            </a:br>
            <a:r>
              <a:rPr lang="el-GR"/>
              <a:t> </a:t>
            </a:r>
            <a:r>
              <a:rPr lang="el-GR" sz="4400" b="1" u="sng"/>
              <a:t>ΘΕΤΙΚΕΣ ΕΠΙΠΤΩΣΕΙΣ  ΤΗΣ  ΤΕΧΝΟΛΟΓΙΑΣ  ΣΤΗ  ΖΩΗ  ΤΟΥ  ΑΝΘΡΩΠΟΥ</a:t>
            </a:r>
            <a:endParaRPr sz="4400"/>
          </a:p>
        </p:txBody>
      </p:sp>
      <p:sp>
        <p:nvSpPr>
          <p:cNvPr id="142" name="Google Shape;142;p9"/>
          <p:cNvSpPr txBox="1"/>
          <p:nvPr>
            <p:ph type="body" idx="1"/>
          </p:nvPr>
        </p:nvSpPr>
        <p:spPr>
          <a:xfrm>
            <a:off x="457200" y="2143116"/>
            <a:ext cx="8229600" cy="3983047"/>
          </a:xfrm>
          <a:prstGeom prst="rect">
            <a:avLst/>
          </a:prstGeom>
          <a:noFill/>
          <a:ln>
            <a:noFill/>
          </a:ln>
        </p:spPr>
        <p:txBody>
          <a:bodyPr spcFirstLastPara="1" wrap="square" lIns="91425" tIns="45700" rIns="91425" bIns="45700" anchor="t" anchorCtr="0">
            <a:normAutofit lnSpcReduction="10000"/>
          </a:bodyPr>
          <a:lstStyle/>
          <a:p>
            <a:pPr marL="274320" lvl="0" indent="-117475" algn="l" rtl="0">
              <a:spcBef>
                <a:spcPts val="0"/>
              </a:spcBef>
              <a:spcAft>
                <a:spcPts val="0"/>
              </a:spcAft>
              <a:buSzPts val="2470"/>
              <a:buNone/>
            </a:pPr>
          </a:p>
          <a:p>
            <a:pPr marL="274320" lvl="0" indent="-274320" algn="l" rtl="0">
              <a:spcBef>
                <a:spcPts val="520"/>
              </a:spcBef>
              <a:spcAft>
                <a:spcPts val="0"/>
              </a:spcAft>
              <a:buSzPts val="2470"/>
              <a:buChar char="⚫"/>
            </a:pPr>
            <a:r>
              <a:rPr lang="el-GR"/>
              <a:t>ΒΕΛΤΙΩΣΗ  ΔΙΑΤΡΟΦΗΣ</a:t>
            </a:r>
            <a:endParaRPr lang="el-GR"/>
          </a:p>
          <a:p>
            <a:pPr marL="274320" lvl="0" indent="-274320" algn="l" rtl="0">
              <a:spcBef>
                <a:spcPts val="520"/>
              </a:spcBef>
              <a:spcAft>
                <a:spcPts val="0"/>
              </a:spcAft>
              <a:buSzPts val="2470"/>
              <a:buChar char="⚫"/>
            </a:pPr>
            <a:r>
              <a:rPr lang="el-GR"/>
              <a:t>ΑΥΞΗΣΗ  ΠΡΟΣΔΟΚΙΜΟΥ  ΟΡΙΟΥ ΖΩΗΣ</a:t>
            </a:r>
            <a:endParaRPr lang="el-GR"/>
          </a:p>
          <a:p>
            <a:pPr marL="274320" lvl="0" indent="-274320" algn="l" rtl="0">
              <a:spcBef>
                <a:spcPts val="520"/>
              </a:spcBef>
              <a:spcAft>
                <a:spcPts val="0"/>
              </a:spcAft>
              <a:buSzPts val="2470"/>
              <a:buChar char="⚫"/>
            </a:pPr>
            <a:r>
              <a:rPr lang="el-GR"/>
              <a:t>ΒΕΛΤΙΩΣΗ  ΕΠΙΠΕΔΟΥ  ΔΙΑΒΙΩΣΗΣ</a:t>
            </a:r>
            <a:endParaRPr lang="el-GR"/>
          </a:p>
          <a:p>
            <a:pPr marL="274320" lvl="0" indent="-274320" algn="l" rtl="0">
              <a:spcBef>
                <a:spcPts val="520"/>
              </a:spcBef>
              <a:spcAft>
                <a:spcPts val="0"/>
              </a:spcAft>
              <a:buSzPts val="2470"/>
              <a:buChar char="⚫"/>
            </a:pPr>
            <a:r>
              <a:rPr lang="el-GR"/>
              <a:t>ΒΕΛΤΙΩΣΗ  ΕΠΙΚΟΙΝΩΝΙΑΣ  ΜΕΤΑΞΥ  ΤΩΝ  ΑΝΘΡΩΠΩΝ</a:t>
            </a:r>
            <a:endParaRPr lang="el-GR"/>
          </a:p>
          <a:p>
            <a:pPr marL="274320" lvl="0" indent="-274320" algn="l" rtl="0">
              <a:spcBef>
                <a:spcPts val="520"/>
              </a:spcBef>
              <a:spcAft>
                <a:spcPts val="0"/>
              </a:spcAft>
              <a:buSzPts val="2470"/>
              <a:buChar char="⚫"/>
            </a:pPr>
            <a:r>
              <a:rPr lang="el-GR"/>
              <a:t>ΒΕΛΤΙΩΣΗ  ΣΥΝΘΗΚΩΝ  ΕΡΓΑΣΙΑΣ</a:t>
            </a:r>
            <a:endParaRPr lang="el-GR"/>
          </a:p>
          <a:p>
            <a:pPr marL="274320" lvl="0" indent="-274320" algn="l" rtl="0">
              <a:spcBef>
                <a:spcPts val="520"/>
              </a:spcBef>
              <a:spcAft>
                <a:spcPts val="0"/>
              </a:spcAft>
              <a:buSzPts val="2470"/>
              <a:buChar char="⚫"/>
            </a:pPr>
            <a:r>
              <a:rPr lang="el-GR"/>
              <a:t>ΒΕΛΤΙΩΣΗ  ΤΡΟΠΩΝ   ΨΥΧΑΓΩΓΙΑΣ</a:t>
            </a:r>
            <a:endParaRPr lang="el-GR"/>
          </a:p>
          <a:p>
            <a:pPr marL="274320" lvl="0" indent="-274320" algn="l" rtl="0">
              <a:spcBef>
                <a:spcPts val="520"/>
              </a:spcBef>
              <a:spcAft>
                <a:spcPts val="0"/>
              </a:spcAft>
              <a:buSzPts val="2470"/>
              <a:buChar char="⚫"/>
            </a:pPr>
            <a:r>
              <a:rPr lang="el-GR"/>
              <a:t>ΒΕΛΤΙΩΣΗ  ΕΚΠΑΙΔΕΥΣΗΣ</a:t>
            </a:r>
            <a:endParaRPr lang="el-GR"/>
          </a:p>
          <a:p>
            <a:pPr marL="274320" lvl="0" indent="-117475" algn="l" rtl="0">
              <a:spcBef>
                <a:spcPts val="520"/>
              </a:spcBef>
              <a:spcAft>
                <a:spcPts val="0"/>
              </a:spcAft>
              <a:buSzPts val="2470"/>
              <a:buNone/>
            </a:pPr>
          </a:p>
        </p:txBody>
      </p:sp>
    </p:spTree>
  </p:cSld>
  <p:clrMapOvr>
    <a:masterClrMapping/>
  </p:clrMapOvr>
</p:sld>
</file>

<file path=ppt/theme/theme1.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6770</Words>
  <Application>WPS Presentation</Application>
  <PresentationFormat/>
  <Paragraphs>250</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SimSun</vt:lpstr>
      <vt:lpstr>Wingdings</vt:lpstr>
      <vt:lpstr>Arial</vt:lpstr>
      <vt:lpstr>Constantia</vt:lpstr>
      <vt:lpstr>Calibri</vt:lpstr>
      <vt:lpstr>Noto Sans Symbols</vt:lpstr>
      <vt:lpstr>Segoe Print</vt:lpstr>
      <vt:lpstr>Microsoft YaHei</vt:lpstr>
      <vt:lpstr>Arial Unicode MS</vt:lpstr>
      <vt:lpstr>Ροή</vt:lpstr>
      <vt:lpstr>ΤΕΧΝΟΛΟΓΙΑ  Α΄ΤΑΞΗΣ</vt:lpstr>
      <vt:lpstr>ΤΙ ΕΙΝΑΙ  ΤΕΧΝΟΛΟΓΙΑ </vt:lpstr>
      <vt:lpstr>ΠΩΣ ΓΙΝΟΝΤΑΙ ΟΙ ΕΦΕΥΡΕΣΕΙΣ</vt:lpstr>
      <vt:lpstr>Η ΦΥΣΗ ΩΣ ΠΗΓΗ ΕΜΠΝΕΥΣΗΣ</vt:lpstr>
      <vt:lpstr>ΒΑΣΙΚΗ ΑΡΧΗ ΕΞΕΛΙΞΗΣ ΤΗΣ ΤΕΧΝΟΛΟΓΙΑΣ</vt:lpstr>
      <vt:lpstr>ΤΙ ΕΊΝΑΙ ΕΠΙΣΤΗΜΗ</vt:lpstr>
      <vt:lpstr>ΣΧΕΣΗ ΤΕΧΝΟΛΟΓΙΑΣ ΚΑΙ ΕΠΙΣΤΗΜΗΣ</vt:lpstr>
      <vt:lpstr>ΕΡΩΤΗΣΕΙΣ</vt:lpstr>
      <vt:lpstr>  ΘΕΤΙΚΕΣ ΕΠΙΠΤΩΣΕΙΣ  ΤΗΣ  ΤΕΧΝΟΛΟΓΙΑΣ  ΣΤΗ  ΖΩΗ  ΤΟΥ  ΑΝΘΡΩΠΟΥ</vt:lpstr>
      <vt:lpstr>ΑΡΝΗΤΙΚΕΣ ΕΠΙΠΤΩΣΕΙΣ ΣΤΗ ΖΩΗ ΤΟΥ ΑΝΘΡΩΠΟΥ</vt:lpstr>
      <vt:lpstr>ΕΡΓΑΣΙΕΣ</vt:lpstr>
      <vt:lpstr>ΑΡΝΗΤΙΚΕΣ ΕΠΙΠΤΩΣΕΙΣ ΤΗΣ ΤΕΧΝΟΛΟΓΙΑΣ ΣΤΟ ΠΕΡΙΒΑΛΛΟΝ</vt:lpstr>
      <vt:lpstr>ΑΡΝΗΤΙΚΕΣ ΕΠΙΠΤΩΣΕΙΣ ΤΗΣ ΤΕΧΝΟΛΟΓΙΑΣ  ΣΤΟ ΠΕΡΙΒΑΛΛΟΝ</vt:lpstr>
      <vt:lpstr>ΑΝΑΓΚΗ ΤΕΧΝΟΛΟΓΙΚΗΣ ΑΝΑΠΤΥΞΗΣ </vt:lpstr>
      <vt:lpstr>ΤΕΧΝΟΛΟΓΙΚΕΣ  ΕΝΟΤΗΤΕΣ   </vt:lpstr>
      <vt:lpstr>ΕΡΓΑΛΕΙΑ- ΜΗΧΑΝΕΣ </vt:lpstr>
      <vt:lpstr>   ΤΕΧΝΟΛΟΓΙΑ  ΜΗΧΑΝΩΝ </vt:lpstr>
      <vt:lpstr>       ΕΙΔΗ  ΜΗΧΑΝΩΝ</vt:lpstr>
      <vt:lpstr>ΤΕΧΝΟΛΟΓΙΑ  ΕΝΕΡΓΕΙΑΣ </vt:lpstr>
      <vt:lpstr>ΜΟΡΦΕΣ ΕΝΕΡΓΕΙΑΣ</vt:lpstr>
      <vt:lpstr>ΜΗ  ΑΝΑΝΕΩΣΙΜΕΣ  ΠΗΓΕΣ </vt:lpstr>
      <vt:lpstr>ΤΕΧΝΟΛΟΓΙΑ  ΕΠΙΚΟΙΝΩΝΙΩΝ </vt:lpstr>
      <vt:lpstr>ΕΞΕΛΙΞΗ  ΤΩΝ  ΜΕΣΩΝ  ΕΠΙΚΟΙΝΩΝΙΑΣ </vt:lpstr>
      <vt:lpstr>ΤΕΧΝΟΛΟΓΙΑ ΜΕΤΑΦΟΡΩΝ</vt:lpstr>
      <vt:lpstr>mytexnologia@gmail.com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ΤΕΧΝΟΛΟΓΙΑ  Α΄ΤΑΞΗΣ</dc:title>
  <dc:creator>DESKTOP</dc:creator>
  <cp:lastModifiedBy>Ελένη</cp:lastModifiedBy>
  <cp:revision>1</cp:revision>
  <dcterms:created xsi:type="dcterms:W3CDTF">2024-10-27T10:45:19Z</dcterms:created>
  <dcterms:modified xsi:type="dcterms:W3CDTF">2024-10-27T10:45:22Z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BEB667D4E83241248A031774150EC015_13</vt:lpwstr>
  </property>
  <property fmtid="{D5CDD505-2E9C-101B-9397-08002B2CF9AE}" pid="3" name="KSOProductBuildVer">
    <vt:lpwstr>1033-12.2.0.18607</vt:lpwstr>
  </property>
</Properties>
</file>