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7" r:id="rId2"/>
    <p:sldId id="258" r:id="rId3"/>
    <p:sldId id="259" r:id="rId4"/>
    <p:sldId id="260" r:id="rId5"/>
    <p:sldId id="265" r:id="rId6"/>
    <p:sldId id="261" r:id="rId7"/>
    <p:sldId id="262" r:id="rId8"/>
    <p:sldId id="263" r:id="rId9"/>
    <p:sldId id="264" r:id="rId1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6 - Ισοσκελές τρίγωνο"/>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540544" y="776288"/>
            <a:ext cx="8062912" cy="1470025"/>
          </a:xfrm>
        </p:spPr>
        <p:txBody>
          <a:bodyPr anchor="b">
            <a:normAutofit/>
          </a:bodyPr>
          <a:lstStyle>
            <a:lvl1pPr algn="r">
              <a:defRPr sz="440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1371600" y="6012656"/>
            <a:ext cx="5791200" cy="365125"/>
          </a:xfrm>
        </p:spPr>
        <p:txBody>
          <a:bodyPr tIns="0" bIns="0" anchor="t"/>
          <a:lstStyle>
            <a:lvl1pPr algn="r">
              <a:defRPr sz="1000"/>
            </a:lvl1pPr>
          </a:lstStyle>
          <a:p>
            <a:fld id="{FF06B464-E931-4003-9CC3-742617CF8D30}" type="datetimeFigureOut">
              <a:rPr lang="el-GR" smtClean="0"/>
              <a:pPr/>
              <a:t>23/5/2025</a:t>
            </a:fld>
            <a:endParaRPr lang="el-GR"/>
          </a:p>
        </p:txBody>
      </p:sp>
      <p:sp>
        <p:nvSpPr>
          <p:cNvPr id="17" name="16 - Θέση υποσέλιδου"/>
          <p:cNvSpPr>
            <a:spLocks noGrp="1"/>
          </p:cNvSpPr>
          <p:nvPr>
            <p:ph type="ftr" sz="quarter" idx="11"/>
          </p:nvPr>
        </p:nvSpPr>
        <p:spPr>
          <a:xfrm>
            <a:off x="1371600" y="5650704"/>
            <a:ext cx="5791200" cy="365125"/>
          </a:xfrm>
        </p:spPr>
        <p:txBody>
          <a:bodyPr tIns="0" bIns="0" anchor="b"/>
          <a:lstStyle>
            <a:lvl1pPr algn="r">
              <a:defRPr sz="1100"/>
            </a:lvl1pPr>
          </a:lstStyle>
          <a:p>
            <a:endParaRPr lang="el-GR"/>
          </a:p>
        </p:txBody>
      </p:sp>
      <p:sp>
        <p:nvSpPr>
          <p:cNvPr id="29" name="28 - Θέση αριθμού διαφάνειας"/>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75C3028-26E1-40C2-BA36-2F68B8D548F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F06B464-E931-4003-9CC3-742617CF8D30}" type="datetimeFigureOut">
              <a:rPr lang="el-GR" smtClean="0"/>
              <a:pPr/>
              <a:t>23/5/2025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75C3028-26E1-40C2-BA36-2F68B8D548F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381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381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F06B464-E931-4003-9CC3-742617CF8D30}" type="datetimeFigureOut">
              <a:rPr lang="el-GR" smtClean="0"/>
              <a:pPr/>
              <a:t>23/5/2025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75C3028-26E1-40C2-BA36-2F68B8D548F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399032"/>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457200" y="1882808"/>
            <a:ext cx="8229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791456" y="6480048"/>
            <a:ext cx="2133600" cy="301752"/>
          </a:xfrm>
        </p:spPr>
        <p:txBody>
          <a:bodyPr/>
          <a:lstStyle/>
          <a:p>
            <a:fld id="{FF06B464-E931-4003-9CC3-742617CF8D30}" type="datetimeFigureOut">
              <a:rPr lang="el-GR" smtClean="0"/>
              <a:pPr/>
              <a:t>23/5/2025</a:t>
            </a:fld>
            <a:endParaRPr lang="el-GR"/>
          </a:p>
        </p:txBody>
      </p:sp>
      <p:sp>
        <p:nvSpPr>
          <p:cNvPr id="5" name="4 - Θέση υποσέλιδου"/>
          <p:cNvSpPr>
            <a:spLocks noGrp="1"/>
          </p:cNvSpPr>
          <p:nvPr>
            <p:ph type="ftr" sz="quarter" idx="11"/>
          </p:nvPr>
        </p:nvSpPr>
        <p:spPr>
          <a:xfrm>
            <a:off x="457200" y="6480969"/>
            <a:ext cx="4260056" cy="300831"/>
          </a:xfrm>
        </p:spPr>
        <p:txBody>
          <a:bodyPr/>
          <a:lstStyle/>
          <a:p>
            <a:endParaRPr lang="el-GR"/>
          </a:p>
        </p:txBody>
      </p:sp>
      <p:sp>
        <p:nvSpPr>
          <p:cNvPr id="6" name="5 - Θέση αριθμού διαφάνειας"/>
          <p:cNvSpPr>
            <a:spLocks noGrp="1"/>
          </p:cNvSpPr>
          <p:nvPr>
            <p:ph type="sldNum" sz="quarter" idx="12"/>
          </p:nvPr>
        </p:nvSpPr>
        <p:spPr/>
        <p:txBody>
          <a:bodyPr/>
          <a:lstStyle/>
          <a:p>
            <a:fld id="{A75C3028-26E1-40C2-BA36-2F68B8D548F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9" name="8 - Ορθογώνιο τρίγωνο"/>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 Ισοσκελές τρίγωνο"/>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 Θέση ημερομηνίας"/>
          <p:cNvSpPr>
            <a:spLocks noGrp="1"/>
          </p:cNvSpPr>
          <p:nvPr>
            <p:ph type="dt" sz="half" idx="10"/>
          </p:nvPr>
        </p:nvSpPr>
        <p:spPr>
          <a:xfrm>
            <a:off x="6955632" y="6477000"/>
            <a:ext cx="2133600" cy="304800"/>
          </a:xfrm>
        </p:spPr>
        <p:txBody>
          <a:bodyPr/>
          <a:lstStyle/>
          <a:p>
            <a:fld id="{FF06B464-E931-4003-9CC3-742617CF8D30}" type="datetimeFigureOut">
              <a:rPr lang="el-GR" smtClean="0"/>
              <a:pPr/>
              <a:t>23/5/2025</a:t>
            </a:fld>
            <a:endParaRPr lang="el-GR"/>
          </a:p>
        </p:txBody>
      </p:sp>
      <p:sp>
        <p:nvSpPr>
          <p:cNvPr id="5" name="4 - Θέση υποσέλιδου"/>
          <p:cNvSpPr>
            <a:spLocks noGrp="1"/>
          </p:cNvSpPr>
          <p:nvPr>
            <p:ph type="ftr" sz="quarter" idx="11"/>
          </p:nvPr>
        </p:nvSpPr>
        <p:spPr>
          <a:xfrm>
            <a:off x="2619376" y="6480969"/>
            <a:ext cx="4260056" cy="300831"/>
          </a:xfrm>
        </p:spPr>
        <p:txBody>
          <a:bodyPr/>
          <a:lstStyle/>
          <a:p>
            <a:endParaRPr lang="el-GR"/>
          </a:p>
        </p:txBody>
      </p:sp>
      <p:sp>
        <p:nvSpPr>
          <p:cNvPr id="6" name="5 - Θέση αριθμού διαφάνειας"/>
          <p:cNvSpPr>
            <a:spLocks noGrp="1"/>
          </p:cNvSpPr>
          <p:nvPr>
            <p:ph type="sldNum" sz="quarter" idx="12"/>
          </p:nvPr>
        </p:nvSpPr>
        <p:spPr>
          <a:xfrm>
            <a:off x="8451056" y="809624"/>
            <a:ext cx="502920" cy="300831"/>
          </a:xfrm>
        </p:spPr>
        <p:txBody>
          <a:bodyPr/>
          <a:lstStyle/>
          <a:p>
            <a:fld id="{A75C3028-26E1-40C2-BA36-2F68B8D548F0}" type="slidenum">
              <a:rPr lang="el-GR" smtClean="0"/>
              <a:pPr/>
              <a:t>‹#›</a:t>
            </a:fld>
            <a:endParaRPr lang="el-GR"/>
          </a:p>
        </p:txBody>
      </p:sp>
      <p:cxnSp>
        <p:nvCxnSpPr>
          <p:cNvPr id="11" name="10 - Ευθεία γραμμή σύνδεσης"/>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 Ευθεία γραμμή σύνδεσης"/>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 Τίτλος"/>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marL="0" algn="l">
              <a:defRPr/>
            </a:lvl1p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4791456" y="6480969"/>
            <a:ext cx="2133600" cy="301752"/>
          </a:xfrm>
        </p:spPr>
        <p:txBody>
          <a:bodyPr/>
          <a:lstStyle/>
          <a:p>
            <a:fld id="{FF06B464-E931-4003-9CC3-742617CF8D30}" type="datetimeFigureOut">
              <a:rPr lang="el-GR" smtClean="0"/>
              <a:pPr/>
              <a:t>23/5/2025</a:t>
            </a:fld>
            <a:endParaRPr lang="el-GR"/>
          </a:p>
        </p:txBody>
      </p:sp>
      <p:sp>
        <p:nvSpPr>
          <p:cNvPr id="6" name="5 - Θέση υποσέλιδου"/>
          <p:cNvSpPr>
            <a:spLocks noGrp="1"/>
          </p:cNvSpPr>
          <p:nvPr>
            <p:ph type="ftr" sz="quarter" idx="11"/>
          </p:nvPr>
        </p:nvSpPr>
        <p:spPr>
          <a:xfrm>
            <a:off x="457200" y="6480969"/>
            <a:ext cx="4260056" cy="301752"/>
          </a:xfrm>
        </p:spPr>
        <p:txBody>
          <a:bodyPr/>
          <a:lstStyle/>
          <a:p>
            <a:endParaRPr lang="el-GR"/>
          </a:p>
        </p:txBody>
      </p:sp>
      <p:sp>
        <p:nvSpPr>
          <p:cNvPr id="7" name="6 - Θέση αριθμού διαφάνειας"/>
          <p:cNvSpPr>
            <a:spLocks noGrp="1"/>
          </p:cNvSpPr>
          <p:nvPr>
            <p:ph type="sldNum" sz="quarter" idx="12"/>
          </p:nvPr>
        </p:nvSpPr>
        <p:spPr>
          <a:xfrm>
            <a:off x="7589520" y="6480969"/>
            <a:ext cx="502920" cy="301752"/>
          </a:xfrm>
        </p:spPr>
        <p:txBody>
          <a:bodyPr/>
          <a:lstStyle/>
          <a:p>
            <a:fld id="{A75C3028-26E1-40C2-BA36-2F68B8D548F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a:xfrm>
            <a:off x="4791456" y="6480969"/>
            <a:ext cx="2130552" cy="301752"/>
          </a:xfrm>
        </p:spPr>
        <p:txBody>
          <a:bodyPr/>
          <a:lstStyle/>
          <a:p>
            <a:fld id="{FF06B464-E931-4003-9CC3-742617CF8D30}" type="datetimeFigureOut">
              <a:rPr lang="el-GR" smtClean="0"/>
              <a:pPr/>
              <a:t>23/5/2025</a:t>
            </a:fld>
            <a:endParaRPr lang="el-GR"/>
          </a:p>
        </p:txBody>
      </p:sp>
      <p:sp>
        <p:nvSpPr>
          <p:cNvPr id="8" name="7 - Θέση υποσέλιδου"/>
          <p:cNvSpPr>
            <a:spLocks noGrp="1"/>
          </p:cNvSpPr>
          <p:nvPr>
            <p:ph type="ftr" sz="quarter" idx="11"/>
          </p:nvPr>
        </p:nvSpPr>
        <p:spPr>
          <a:xfrm>
            <a:off x="457200" y="6480969"/>
            <a:ext cx="4261104" cy="301752"/>
          </a:xfrm>
        </p:spPr>
        <p:txBody>
          <a:bodyPr/>
          <a:lstStyle/>
          <a:p>
            <a:endParaRPr lang="el-GR"/>
          </a:p>
        </p:txBody>
      </p:sp>
      <p:sp>
        <p:nvSpPr>
          <p:cNvPr id="9" name="8 - Θέση αριθμού διαφάνειας"/>
          <p:cNvSpPr>
            <a:spLocks noGrp="1"/>
          </p:cNvSpPr>
          <p:nvPr>
            <p:ph type="sldNum" sz="quarter" idx="12"/>
          </p:nvPr>
        </p:nvSpPr>
        <p:spPr>
          <a:xfrm>
            <a:off x="7589520" y="6483096"/>
            <a:ext cx="502920" cy="301752"/>
          </a:xfrm>
        </p:spPr>
        <p:txBody>
          <a:bodyPr/>
          <a:lstStyle>
            <a:lvl1pPr algn="ctr">
              <a:defRPr/>
            </a:lvl1pPr>
          </a:lstStyle>
          <a:p>
            <a:fld id="{A75C3028-26E1-40C2-BA36-2F68B8D548F0}"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b="0"/>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FF06B464-E931-4003-9CC3-742617CF8D30}" type="datetimeFigureOut">
              <a:rPr lang="el-GR" smtClean="0"/>
              <a:pPr/>
              <a:t>23/5/2025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75C3028-26E1-40C2-BA36-2F68B8D548F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791456" y="6480969"/>
            <a:ext cx="2133600" cy="301752"/>
          </a:xfrm>
        </p:spPr>
        <p:txBody>
          <a:bodyPr/>
          <a:lstStyle/>
          <a:p>
            <a:fld id="{FF06B464-E931-4003-9CC3-742617CF8D30}" type="datetimeFigureOut">
              <a:rPr lang="el-GR" smtClean="0"/>
              <a:pPr/>
              <a:t>23/5/2025</a:t>
            </a:fld>
            <a:endParaRPr lang="el-GR"/>
          </a:p>
        </p:txBody>
      </p:sp>
      <p:sp>
        <p:nvSpPr>
          <p:cNvPr id="3" name="2 - Θέση υποσέλιδου"/>
          <p:cNvSpPr>
            <a:spLocks noGrp="1"/>
          </p:cNvSpPr>
          <p:nvPr>
            <p:ph type="ftr" sz="quarter" idx="11"/>
          </p:nvPr>
        </p:nvSpPr>
        <p:spPr>
          <a:xfrm>
            <a:off x="457200" y="6481890"/>
            <a:ext cx="4260056" cy="300831"/>
          </a:xfrm>
        </p:spPr>
        <p:txBody>
          <a:bodyPr/>
          <a:lstStyle/>
          <a:p>
            <a:endParaRPr lang="el-GR"/>
          </a:p>
        </p:txBody>
      </p:sp>
      <p:sp>
        <p:nvSpPr>
          <p:cNvPr id="4" name="3 - Θέση αριθμού διαφάνειας"/>
          <p:cNvSpPr>
            <a:spLocks noGrp="1"/>
          </p:cNvSpPr>
          <p:nvPr>
            <p:ph type="sldNum" sz="quarter" idx="12"/>
          </p:nvPr>
        </p:nvSpPr>
        <p:spPr>
          <a:xfrm>
            <a:off x="7589520" y="6480969"/>
            <a:ext cx="502920" cy="301752"/>
          </a:xfrm>
        </p:spPr>
        <p:txBody>
          <a:bodyPr/>
          <a:lstStyle/>
          <a:p>
            <a:fld id="{A75C3028-26E1-40C2-BA36-2F68B8D548F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6278976" y="6556248"/>
            <a:ext cx="2133600" cy="301752"/>
          </a:xfrm>
        </p:spPr>
        <p:txBody>
          <a:bodyPr/>
          <a:lstStyle>
            <a:lvl1pPr>
              <a:defRPr sz="900"/>
            </a:lvl1pPr>
          </a:lstStyle>
          <a:p>
            <a:fld id="{FF06B464-E931-4003-9CC3-742617CF8D30}" type="datetimeFigureOut">
              <a:rPr lang="el-GR" smtClean="0"/>
              <a:pPr/>
              <a:t>23/5/2025</a:t>
            </a:fld>
            <a:endParaRPr lang="el-GR"/>
          </a:p>
        </p:txBody>
      </p:sp>
      <p:sp>
        <p:nvSpPr>
          <p:cNvPr id="6" name="5 - Θέση υποσέλιδου"/>
          <p:cNvSpPr>
            <a:spLocks noGrp="1"/>
          </p:cNvSpPr>
          <p:nvPr>
            <p:ph type="ftr" sz="quarter" idx="11"/>
          </p:nvPr>
        </p:nvSpPr>
        <p:spPr>
          <a:xfrm>
            <a:off x="1135856" y="6556248"/>
            <a:ext cx="5143120" cy="301752"/>
          </a:xfrm>
        </p:spPr>
        <p:txBody>
          <a:bodyPr/>
          <a:lstStyle>
            <a:lvl1pPr>
              <a:defRPr sz="900"/>
            </a:lvl1pPr>
          </a:lstStyle>
          <a:p>
            <a:endParaRPr lang="el-GR"/>
          </a:p>
        </p:txBody>
      </p:sp>
      <p:sp>
        <p:nvSpPr>
          <p:cNvPr id="7" name="6 - Θέση αριθμού διαφάνειας"/>
          <p:cNvSpPr>
            <a:spLocks noGrp="1"/>
          </p:cNvSpPr>
          <p:nvPr>
            <p:ph type="sldNum" sz="quarter" idx="12"/>
          </p:nvPr>
        </p:nvSpPr>
        <p:spPr>
          <a:xfrm>
            <a:off x="8410576" y="6556248"/>
            <a:ext cx="502920" cy="301752"/>
          </a:xfrm>
        </p:spPr>
        <p:txBody>
          <a:bodyPr/>
          <a:lstStyle>
            <a:lvl1pPr>
              <a:defRPr sz="900"/>
            </a:lvl1pPr>
          </a:lstStyle>
          <a:p>
            <a:fld id="{A75C3028-26E1-40C2-BA36-2F68B8D548F0}"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6108192" y="6556248"/>
            <a:ext cx="2103120" cy="301752"/>
          </a:xfrm>
        </p:spPr>
        <p:txBody>
          <a:bodyPr/>
          <a:lstStyle>
            <a:lvl1pPr>
              <a:defRPr sz="900"/>
            </a:lvl1pPr>
          </a:lstStyle>
          <a:p>
            <a:fld id="{FF06B464-E931-4003-9CC3-742617CF8D30}" type="datetimeFigureOut">
              <a:rPr lang="el-GR" smtClean="0"/>
              <a:pPr/>
              <a:t>23/5/2025</a:t>
            </a:fld>
            <a:endParaRPr lang="el-GR"/>
          </a:p>
        </p:txBody>
      </p:sp>
      <p:sp>
        <p:nvSpPr>
          <p:cNvPr id="6" name="5 - Θέση υποσέλιδου"/>
          <p:cNvSpPr>
            <a:spLocks noGrp="1"/>
          </p:cNvSpPr>
          <p:nvPr>
            <p:ph type="ftr" sz="quarter" idx="11"/>
          </p:nvPr>
        </p:nvSpPr>
        <p:spPr>
          <a:xfrm>
            <a:off x="1170432" y="6557169"/>
            <a:ext cx="4948072" cy="301752"/>
          </a:xfrm>
        </p:spPr>
        <p:txBody>
          <a:bodyPr/>
          <a:lstStyle>
            <a:lvl1pPr>
              <a:defRPr sz="900"/>
            </a:lvl1pPr>
          </a:lstStyle>
          <a:p>
            <a:endParaRPr lang="el-GR"/>
          </a:p>
        </p:txBody>
      </p:sp>
      <p:sp>
        <p:nvSpPr>
          <p:cNvPr id="7" name="6 - Θέση αριθμού διαφάνειας"/>
          <p:cNvSpPr>
            <a:spLocks noGrp="1"/>
          </p:cNvSpPr>
          <p:nvPr>
            <p:ph type="sldNum" sz="quarter" idx="12"/>
          </p:nvPr>
        </p:nvSpPr>
        <p:spPr>
          <a:xfrm>
            <a:off x="8217192" y="6556248"/>
            <a:ext cx="365760" cy="301752"/>
          </a:xfrm>
        </p:spPr>
        <p:txBody>
          <a:bodyPr/>
          <a:lstStyle>
            <a:lvl1pPr algn="ctr">
              <a:defRPr sz="900"/>
            </a:lvl1pPr>
          </a:lstStyle>
          <a:p>
            <a:fld id="{A75C3028-26E1-40C2-BA36-2F68B8D548F0}"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 Ορθογώνιο τρίγωνο"/>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 Ευθεία γραμμή σύνδεσης"/>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 Ευθεία γραμμή σύνδεσης"/>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 Θέση τίτλου"/>
          <p:cNvSpPr>
            <a:spLocks noGrp="1"/>
          </p:cNvSpPr>
          <p:nvPr>
            <p:ph type="title"/>
          </p:nvPr>
        </p:nvSpPr>
        <p:spPr>
          <a:xfrm>
            <a:off x="457200" y="267494"/>
            <a:ext cx="8229600" cy="1399032"/>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FF06B464-E931-4003-9CC3-742617CF8D30}" type="datetimeFigureOut">
              <a:rPr lang="el-GR" smtClean="0"/>
              <a:pPr/>
              <a:t>23/5/2025</a:t>
            </a:fld>
            <a:endParaRPr lang="el-GR"/>
          </a:p>
        </p:txBody>
      </p:sp>
      <p:sp>
        <p:nvSpPr>
          <p:cNvPr id="3" name="2 - Θέση υποσέλιδου"/>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l-GR"/>
          </a:p>
        </p:txBody>
      </p:sp>
      <p:sp>
        <p:nvSpPr>
          <p:cNvPr id="23" name="22 - Θέση αριθμού διαφάνειας"/>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75C3028-26E1-40C2-BA36-2F68B8D548F0}"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zerotoeighteen.gr/2023/08/01/chrisimes-symvoules-gia-tin-prostasia-ton-paidion-sto-diadiktyo/"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stopbullying.gr/cyberbullyin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stopbullying.gr/cyberbullying/tropoi-antimetopisis-cyber-bullyin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descr="Αποτελέσματα εικόνων για cyber bullyi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18436" name="Picture 4" descr="Αποτελέσματα εικόνων για cyber bullyin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Cyber bulling</a:t>
            </a:r>
            <a:endParaRPr lang="el-GR" dirty="0"/>
          </a:p>
        </p:txBody>
      </p:sp>
      <p:sp>
        <p:nvSpPr>
          <p:cNvPr id="3" name="2 - Θέση περιεχομένου"/>
          <p:cNvSpPr>
            <a:spLocks noGrp="1"/>
          </p:cNvSpPr>
          <p:nvPr>
            <p:ph idx="1"/>
          </p:nvPr>
        </p:nvSpPr>
        <p:spPr>
          <a:xfrm>
            <a:off x="285720" y="1571612"/>
            <a:ext cx="8372476" cy="3929090"/>
          </a:xfrm>
        </p:spPr>
        <p:txBody>
          <a:bodyPr>
            <a:normAutofit fontScale="62500" lnSpcReduction="20000"/>
          </a:bodyPr>
          <a:lstStyle/>
          <a:p>
            <a:r>
              <a:rPr lang="el-GR" dirty="0" smtClean="0">
                <a:solidFill>
                  <a:srgbClr val="212529"/>
                </a:solidFill>
                <a:latin typeface="メイリオ"/>
              </a:rPr>
              <a:t>Το </a:t>
            </a:r>
            <a:r>
              <a:rPr lang="el-GR" dirty="0" err="1" smtClean="0">
                <a:solidFill>
                  <a:srgbClr val="212529"/>
                </a:solidFill>
                <a:latin typeface="メイリオ"/>
              </a:rPr>
              <a:t>cyberbullying</a:t>
            </a:r>
            <a:r>
              <a:rPr lang="el-GR" dirty="0" smtClean="0">
                <a:solidFill>
                  <a:srgbClr val="212529"/>
                </a:solidFill>
                <a:latin typeface="メイリオ"/>
              </a:rPr>
              <a:t> μπορεί να λάβει πολλές διαφορετικές </a:t>
            </a:r>
            <a:r>
              <a:rPr lang="el-GR" b="1" dirty="0" smtClean="0">
                <a:solidFill>
                  <a:srgbClr val="212529"/>
                </a:solidFill>
                <a:latin typeface="メイリオ"/>
              </a:rPr>
              <a:t>μορφές</a:t>
            </a:r>
            <a:r>
              <a:rPr lang="el-GR" dirty="0" smtClean="0">
                <a:solidFill>
                  <a:srgbClr val="212529"/>
                </a:solidFill>
                <a:latin typeface="メイリオ"/>
              </a:rPr>
              <a:t>, όπως</a:t>
            </a:r>
            <a:r>
              <a:rPr lang="el-GR" dirty="0" smtClean="0">
                <a:solidFill>
                  <a:srgbClr val="212529"/>
                </a:solidFill>
                <a:latin typeface="メイリオ"/>
              </a:rPr>
              <a:t>:</a:t>
            </a:r>
            <a:endParaRPr lang="en-US" dirty="0" smtClean="0">
              <a:solidFill>
                <a:srgbClr val="212529"/>
              </a:solidFill>
              <a:latin typeface="メイリオ"/>
            </a:endParaRPr>
          </a:p>
          <a:p>
            <a:endParaRPr lang="el-GR" dirty="0" smtClean="0">
              <a:solidFill>
                <a:srgbClr val="212529"/>
              </a:solidFill>
              <a:latin typeface="メイリオ"/>
            </a:endParaRPr>
          </a:p>
          <a:p>
            <a:pPr>
              <a:buFont typeface="Arial"/>
              <a:buChar char="•"/>
            </a:pPr>
            <a:r>
              <a:rPr lang="el-GR" b="1" dirty="0" smtClean="0">
                <a:solidFill>
                  <a:srgbClr val="212529"/>
                </a:solidFill>
                <a:latin typeface="メイリオ"/>
              </a:rPr>
              <a:t>Παρενόχληση:</a:t>
            </a:r>
            <a:r>
              <a:rPr lang="el-GR" dirty="0" smtClean="0">
                <a:solidFill>
                  <a:srgbClr val="212529"/>
                </a:solidFill>
                <a:latin typeface="メイリオ"/>
              </a:rPr>
              <a:t> Επανειλημμένη αποστολή μηνυμάτων, </a:t>
            </a:r>
            <a:r>
              <a:rPr lang="el-GR" dirty="0" err="1" smtClean="0">
                <a:solidFill>
                  <a:srgbClr val="212529"/>
                </a:solidFill>
                <a:latin typeface="メイリオ"/>
              </a:rPr>
              <a:t>email</a:t>
            </a:r>
            <a:r>
              <a:rPr lang="el-GR" dirty="0" smtClean="0">
                <a:solidFill>
                  <a:srgbClr val="212529"/>
                </a:solidFill>
                <a:latin typeface="メイリオ"/>
              </a:rPr>
              <a:t> ή σχολίων με σκοπό την πρόκληση συναισθηματικής δυσφορίας</a:t>
            </a:r>
            <a:r>
              <a:rPr lang="el-GR" dirty="0" smtClean="0">
                <a:solidFill>
                  <a:srgbClr val="212529"/>
                </a:solidFill>
                <a:latin typeface="メイリオ"/>
              </a:rPr>
              <a:t>.</a:t>
            </a:r>
            <a:endParaRPr lang="en-US" dirty="0" smtClean="0">
              <a:solidFill>
                <a:srgbClr val="212529"/>
              </a:solidFill>
              <a:latin typeface="メイリオ"/>
            </a:endParaRPr>
          </a:p>
          <a:p>
            <a:pPr>
              <a:buFont typeface="Arial"/>
              <a:buChar char="•"/>
            </a:pPr>
            <a:endParaRPr lang="el-GR" dirty="0" smtClean="0">
              <a:solidFill>
                <a:srgbClr val="212529"/>
              </a:solidFill>
              <a:latin typeface="メイリオ"/>
            </a:endParaRPr>
          </a:p>
          <a:p>
            <a:pPr>
              <a:buFont typeface="Arial"/>
              <a:buChar char="•"/>
            </a:pPr>
            <a:r>
              <a:rPr lang="el-GR" b="1" dirty="0" smtClean="0">
                <a:solidFill>
                  <a:srgbClr val="212529"/>
                </a:solidFill>
                <a:latin typeface="メイリオ"/>
              </a:rPr>
              <a:t>Απειλές</a:t>
            </a:r>
            <a:r>
              <a:rPr lang="el-GR" dirty="0" smtClean="0">
                <a:solidFill>
                  <a:srgbClr val="212529"/>
                </a:solidFill>
                <a:latin typeface="メイリオ"/>
              </a:rPr>
              <a:t>: Αποστολή απειλητικών μηνυμάτων, εικόνων ή βίντεο που μπορεί να προκαλέσουν φόβο και άγχος</a:t>
            </a:r>
            <a:r>
              <a:rPr lang="el-GR" dirty="0" smtClean="0">
                <a:solidFill>
                  <a:srgbClr val="212529"/>
                </a:solidFill>
                <a:latin typeface="メイリオ"/>
              </a:rPr>
              <a:t>.</a:t>
            </a:r>
            <a:endParaRPr lang="en-US" dirty="0" smtClean="0">
              <a:solidFill>
                <a:srgbClr val="212529"/>
              </a:solidFill>
              <a:latin typeface="メイリオ"/>
            </a:endParaRPr>
          </a:p>
          <a:p>
            <a:pPr>
              <a:buFont typeface="Arial"/>
              <a:buChar char="•"/>
            </a:pPr>
            <a:endParaRPr lang="el-GR" dirty="0" smtClean="0">
              <a:solidFill>
                <a:srgbClr val="212529"/>
              </a:solidFill>
              <a:latin typeface="メイリオ"/>
            </a:endParaRPr>
          </a:p>
          <a:p>
            <a:pPr>
              <a:buFont typeface="Arial"/>
              <a:buChar char="•"/>
            </a:pPr>
            <a:r>
              <a:rPr lang="el-GR" b="1" dirty="0" err="1" smtClean="0">
                <a:solidFill>
                  <a:srgbClr val="212529"/>
                </a:solidFill>
                <a:latin typeface="メイリオ"/>
              </a:rPr>
              <a:t>Flaming</a:t>
            </a:r>
            <a:r>
              <a:rPr lang="el-GR" b="1" dirty="0" smtClean="0">
                <a:solidFill>
                  <a:srgbClr val="212529"/>
                </a:solidFill>
                <a:latin typeface="メイリオ"/>
              </a:rPr>
              <a:t>:</a:t>
            </a:r>
            <a:r>
              <a:rPr lang="el-GR" dirty="0" smtClean="0">
                <a:solidFill>
                  <a:srgbClr val="212529"/>
                </a:solidFill>
                <a:latin typeface="メイリオ"/>
              </a:rPr>
              <a:t> Χρήση εμπρηστικής γλώσσας στο διαδίκτυο για να προκαλέσει και να αναστατώσει τους άλλους</a:t>
            </a:r>
            <a:r>
              <a:rPr lang="el-GR" dirty="0" smtClean="0">
                <a:solidFill>
                  <a:srgbClr val="212529"/>
                </a:solidFill>
                <a:latin typeface="メイリオ"/>
              </a:rPr>
              <a:t>.</a:t>
            </a:r>
            <a:endParaRPr lang="en-US" dirty="0" smtClean="0">
              <a:solidFill>
                <a:srgbClr val="212529"/>
              </a:solidFill>
              <a:latin typeface="メイリオ"/>
            </a:endParaRPr>
          </a:p>
          <a:p>
            <a:pPr>
              <a:buFont typeface="Arial"/>
              <a:buChar char="•"/>
            </a:pPr>
            <a:endParaRPr lang="el-GR" dirty="0" smtClean="0">
              <a:solidFill>
                <a:srgbClr val="212529"/>
              </a:solidFill>
              <a:latin typeface="メイリオ"/>
            </a:endParaRPr>
          </a:p>
          <a:p>
            <a:pPr>
              <a:buFont typeface="Arial"/>
              <a:buChar char="•"/>
            </a:pPr>
            <a:r>
              <a:rPr lang="el-GR" b="1" dirty="0" smtClean="0">
                <a:solidFill>
                  <a:srgbClr val="212529"/>
                </a:solidFill>
                <a:latin typeface="メイリオ"/>
              </a:rPr>
              <a:t>Απομόνωση: </a:t>
            </a:r>
            <a:r>
              <a:rPr lang="el-GR" dirty="0" smtClean="0">
                <a:solidFill>
                  <a:srgbClr val="212529"/>
                </a:solidFill>
                <a:latin typeface="メイリオ"/>
              </a:rPr>
              <a:t>Εξαίρεση κάποιου από μια ομάδα ή κοινότητα στο διαδίκτυο, αφήνοντάς τον σκόπιμα εκτός συνομιλιών, ομάδων ή εκδηλώσεων</a:t>
            </a:r>
            <a:r>
              <a:rPr lang="el-GR" dirty="0" smtClean="0">
                <a:solidFill>
                  <a:srgbClr val="212529"/>
                </a:solidFill>
                <a:latin typeface="メイリオ"/>
              </a:rPr>
              <a:t>.</a:t>
            </a:r>
            <a:endParaRPr lang="el-GR" dirty="0" smtClean="0">
              <a:solidFill>
                <a:srgbClr val="212529"/>
              </a:solidFill>
              <a:latin typeface="メイリオ"/>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Αιτίες και συνέπειες </a:t>
            </a:r>
            <a:r>
              <a:rPr lang="en-US" dirty="0" smtClean="0"/>
              <a:t>cyber bulling</a:t>
            </a:r>
            <a:endParaRPr lang="el-GR" dirty="0"/>
          </a:p>
        </p:txBody>
      </p:sp>
      <p:sp>
        <p:nvSpPr>
          <p:cNvPr id="3" name="2 - Θέση περιεχομένου"/>
          <p:cNvSpPr>
            <a:spLocks noGrp="1"/>
          </p:cNvSpPr>
          <p:nvPr>
            <p:ph idx="1"/>
          </p:nvPr>
        </p:nvSpPr>
        <p:spPr>
          <a:xfrm>
            <a:off x="357158" y="1928802"/>
            <a:ext cx="8329642" cy="3143272"/>
          </a:xfrm>
        </p:spPr>
        <p:txBody>
          <a:bodyPr>
            <a:normAutofit fontScale="32500" lnSpcReduction="20000"/>
          </a:bodyPr>
          <a:lstStyle/>
          <a:p>
            <a:r>
              <a:rPr lang="el-GR" sz="4200" b="1" dirty="0" smtClean="0"/>
              <a:t>Ψυχική </a:t>
            </a:r>
            <a:r>
              <a:rPr lang="el-GR" sz="4200" b="1" dirty="0" smtClean="0"/>
              <a:t>υγεία:</a:t>
            </a:r>
            <a:r>
              <a:rPr lang="el-GR" sz="4200" dirty="0" smtClean="0"/>
              <a:t> Η συναισθηματική και ψυχολογική κατάσταση του θύματος είναι ευάλωτη στην απειλή του διαδικτυακού εκφοβισμού. Η διαρκής έκθεση σε αυτόν, μπορεί να οδηγήσει σε σοβαρά προβλήματα ψυχικής υγείας. Όπως κατάθλιψη, άγχος και αυξημένο στρες</a:t>
            </a:r>
            <a:r>
              <a:rPr lang="el-GR" sz="4200" dirty="0" smtClean="0"/>
              <a:t>.</a:t>
            </a:r>
            <a:endParaRPr lang="en-US" sz="4200" dirty="0" smtClean="0"/>
          </a:p>
          <a:p>
            <a:endParaRPr lang="el-GR" sz="4200" dirty="0" smtClean="0"/>
          </a:p>
          <a:p>
            <a:r>
              <a:rPr lang="el-GR" sz="4200" b="1" dirty="0" smtClean="0"/>
              <a:t>Κοινωνική ζωή:</a:t>
            </a:r>
            <a:r>
              <a:rPr lang="el-GR" sz="4200" dirty="0" smtClean="0"/>
              <a:t> Ο διαδικτυακός εκφοβισμός μπορεί να διαταράξει τις κοινωνικές σχέσεις του ατόμου. Αφού μπορεί να το </a:t>
            </a:r>
            <a:r>
              <a:rPr lang="el-GR" sz="4200" dirty="0" smtClean="0"/>
              <a:t>απομονώσει </a:t>
            </a:r>
            <a:r>
              <a:rPr lang="el-GR" sz="4200" dirty="0" smtClean="0"/>
              <a:t>από τον κοινωνικό του περίγυρο, να τον εξοργίσει ή να προκαλέσει κοινωνικό αποκλεισμό</a:t>
            </a:r>
            <a:r>
              <a:rPr lang="el-GR" sz="4200" dirty="0" smtClean="0"/>
              <a:t>.</a:t>
            </a:r>
            <a:endParaRPr lang="en-US" sz="4200" dirty="0" smtClean="0"/>
          </a:p>
          <a:p>
            <a:endParaRPr lang="el-GR" sz="4200" dirty="0" smtClean="0"/>
          </a:p>
          <a:p>
            <a:r>
              <a:rPr lang="el-GR" sz="4200" b="1" dirty="0" smtClean="0"/>
              <a:t>Σωματική ασφάλεια:</a:t>
            </a:r>
            <a:r>
              <a:rPr lang="el-GR" sz="4200" dirty="0" smtClean="0"/>
              <a:t> Σε ορισμένες περιπτώσεις, ο διαδικτυακός εκφοβισμός μπορεί να εξελιχθεί σε φυσική απειλή για το θύμα. Προκαλώντας ανησυχία για την ατομική του ασφάλεια και ευεξία</a:t>
            </a:r>
            <a:r>
              <a:rPr lang="el-GR" sz="4200" dirty="0" smtClean="0"/>
              <a:t>.</a:t>
            </a:r>
            <a:endParaRPr lang="en-US" sz="4200" dirty="0" smtClean="0"/>
          </a:p>
          <a:p>
            <a:endParaRPr lang="el-GR" sz="4200" dirty="0" smtClean="0"/>
          </a:p>
          <a:p>
            <a:r>
              <a:rPr lang="el-GR" sz="4200" dirty="0" smtClean="0"/>
              <a:t>Παρακάτω, θα εξετάσουμε εκτενώς τις ρίζες και τις συνέπειες του διαδικτυακού εκφοβισμού. Προσπαθώντας έτσι να αναλύσουμε τον τρόπο με τον οποίο επηρεάζει την ατομική και </a:t>
            </a:r>
            <a:r>
              <a:rPr lang="el-GR" sz="5000" dirty="0" smtClean="0"/>
              <a:t>κοινωνική δυναμική, καθώς και την συνολική ασφάλεια των ατόμων που εμπλέκονται.</a:t>
            </a:r>
          </a:p>
          <a:p>
            <a:endParaRPr lang="el-GR" sz="5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Μορφές που μπορεί να πάρει το </a:t>
            </a:r>
            <a:r>
              <a:rPr lang="en-US" dirty="0" smtClean="0"/>
              <a:t>cyber bulling</a:t>
            </a:r>
            <a:r>
              <a:rPr lang="el-GR" dirty="0" smtClean="0"/>
              <a:t> </a:t>
            </a:r>
            <a:endParaRPr lang="el-GR" dirty="0"/>
          </a:p>
        </p:txBody>
      </p:sp>
      <p:sp>
        <p:nvSpPr>
          <p:cNvPr id="3" name="2 - Θέση περιεχομένου"/>
          <p:cNvSpPr>
            <a:spLocks noGrp="1"/>
          </p:cNvSpPr>
          <p:nvPr>
            <p:ph idx="1"/>
          </p:nvPr>
        </p:nvSpPr>
        <p:spPr>
          <a:xfrm>
            <a:off x="428596" y="1714488"/>
            <a:ext cx="8072494" cy="4143404"/>
          </a:xfrm>
        </p:spPr>
        <p:txBody>
          <a:bodyPr>
            <a:normAutofit fontScale="25000" lnSpcReduction="20000"/>
          </a:bodyPr>
          <a:lstStyle/>
          <a:p>
            <a:r>
              <a:rPr lang="el-GR" sz="5600" dirty="0" smtClean="0"/>
              <a:t>Διαδικτυακός/ηλεκτρονικός εκφοβισμός ή αγγλιστί </a:t>
            </a:r>
            <a:r>
              <a:rPr lang="el-GR" sz="5600" dirty="0" err="1" smtClean="0"/>
              <a:t>cyber</a:t>
            </a:r>
            <a:r>
              <a:rPr lang="el-GR" sz="5600" dirty="0" smtClean="0"/>
              <a:t> </a:t>
            </a:r>
            <a:r>
              <a:rPr lang="el-GR" sz="5600" dirty="0" err="1" smtClean="0"/>
              <a:t>bullying</a:t>
            </a:r>
            <a:r>
              <a:rPr lang="el-GR" sz="5600" dirty="0" smtClean="0"/>
              <a:t> είναι όταν ένα παιδί ή έφηβος δέχεται απειλές, παρενοχλείται, ταπεινώνεται ή γίνεται στόχος από κάποιο άλλο παιδί ή έφηβο, συνήθως με επαναλαμβανόμενο τρόπο, μέσω της χρήσης των νέων τεχνολογιών, του διαδικτύου ή των κινητών τηλεφώνων</a:t>
            </a:r>
            <a:r>
              <a:rPr lang="el-GR" sz="5600" dirty="0" smtClean="0"/>
              <a:t>.</a:t>
            </a:r>
            <a:endParaRPr lang="en-US" sz="5600" dirty="0" smtClean="0"/>
          </a:p>
          <a:p>
            <a:endParaRPr lang="el-GR" sz="5600" dirty="0" smtClean="0"/>
          </a:p>
          <a:p>
            <a:r>
              <a:rPr lang="el-GR" sz="5600" dirty="0" smtClean="0"/>
              <a:t>Συγκεκριμένα, ο </a:t>
            </a:r>
            <a:r>
              <a:rPr lang="el-GR" sz="5600" b="1" dirty="0" smtClean="0">
                <a:hlinkClick r:id="rId2"/>
              </a:rPr>
              <a:t>ηλεκτρονικός εκφοβισμός </a:t>
            </a:r>
            <a:r>
              <a:rPr lang="el-GR" sz="5600" dirty="0" smtClean="0"/>
              <a:t>μπορεί να λάβει χώρα μέσω ηλεκτρονικού ταχυδρομείου, δωματίων συνομιλίας, σελίδων κοινωνικής δικτύωσης, μέσω άλλων ιστοσελίδων σχετικών με ηλεκτρονικά παιχνίδια ή υπηρεσιών άμεσης ανταλλαγής μηνυμάτων. Δείτε αναλυτικά τις μορφές που μπορεί να πάρει</a:t>
            </a:r>
            <a:r>
              <a:rPr lang="el-GR" sz="5600" dirty="0" smtClean="0"/>
              <a:t>:</a:t>
            </a:r>
            <a:endParaRPr lang="en-US" sz="5600" dirty="0" smtClean="0"/>
          </a:p>
          <a:p>
            <a:endParaRPr lang="el-GR" sz="5600" dirty="0" smtClean="0"/>
          </a:p>
          <a:p>
            <a:r>
              <a:rPr lang="el-GR" sz="5600" dirty="0" smtClean="0"/>
              <a:t>Αποστολή κειμένων, e-</a:t>
            </a:r>
            <a:r>
              <a:rPr lang="el-GR" sz="5600" dirty="0" err="1" smtClean="0"/>
              <a:t>mail</a:t>
            </a:r>
            <a:r>
              <a:rPr lang="el-GR" sz="5600" dirty="0" smtClean="0"/>
              <a:t>, ή άμεσων μηνυμάτων με βλαβερό και απειλητικό περιεχόμενο ή αποστολή «αστείων» που γελοιοποιούν κάποιο παιδί. Τα μηνύματα αυτά μπορεί να σταλθούν απευθείας σε ένα παιδί, ή να σταλθούν σε μια ομάδα ατόμων, προκειμένου να ενθαρρυνθούν να πάρουν μέρος στον εκφοβισμό</a:t>
            </a:r>
            <a:r>
              <a:rPr lang="el-GR" sz="5600" dirty="0" smtClean="0"/>
              <a:t>.</a:t>
            </a:r>
            <a:endParaRPr lang="en-US" sz="5600" dirty="0" smtClean="0"/>
          </a:p>
          <a:p>
            <a:endParaRPr lang="el-GR" sz="5600" dirty="0" smtClean="0"/>
          </a:p>
          <a:p>
            <a:r>
              <a:rPr lang="el-GR" sz="5600" dirty="0" smtClean="0"/>
              <a:t>Δημοσίευση ή αποστολή προσωπικών πληροφοριών ή ευαίσθητων πληροφοριών (όπως, για παράδειγμα, σεξουαλικές προτιμήσεις ή κάποιο προσωπικό πρόβλημα) σε πολλαπλούς παραλήπτες και δημοσίευση δυσάρεστων φωτογραφιών ή μηνυμάτων για άλλους σε </a:t>
            </a:r>
            <a:r>
              <a:rPr lang="el-GR" sz="5600" dirty="0" err="1" smtClean="0"/>
              <a:t>ιστολόγια</a:t>
            </a:r>
            <a:r>
              <a:rPr lang="el-GR" sz="5600" dirty="0" smtClean="0"/>
              <a:t> (</a:t>
            </a:r>
            <a:r>
              <a:rPr lang="el-GR" sz="5600" dirty="0" err="1" smtClean="0"/>
              <a:t>blogs</a:t>
            </a:r>
            <a:r>
              <a:rPr lang="el-GR" sz="5600" dirty="0" smtClean="0"/>
              <a:t>), σε </a:t>
            </a:r>
            <a:r>
              <a:rPr lang="el-GR" sz="5600" dirty="0" err="1" smtClean="0"/>
              <a:t>ιστοχώρους</a:t>
            </a:r>
            <a:r>
              <a:rPr lang="el-GR" sz="5600" dirty="0" smtClean="0"/>
              <a:t> κοινωνικής δικτύωσης (π.χ. </a:t>
            </a:r>
            <a:r>
              <a:rPr lang="el-GR" sz="5600" dirty="0" err="1" smtClean="0"/>
              <a:t>Facebook</a:t>
            </a:r>
            <a:r>
              <a:rPr lang="el-GR" sz="5600" dirty="0" smtClean="0"/>
              <a:t>), ή σε άλλες ιστοσελίδες.</a:t>
            </a:r>
            <a:br>
              <a:rPr lang="el-GR" sz="5600" dirty="0" smtClean="0"/>
            </a:br>
            <a:r>
              <a:rPr lang="el-GR" sz="5600" dirty="0" smtClean="0"/>
              <a:t>Δημιουργία ψεύτικου διαδικτυακού προφίλ σε κάποια σελίδα κοινωνικής δικτύωσης, με στόχο την γελοιοποίηση κάποιου παιδιού, ή δημιουργία «σελίδας» ή «γκρουπ» π.χ. στο </a:t>
            </a:r>
            <a:r>
              <a:rPr lang="el-GR" sz="5600" dirty="0" err="1" smtClean="0"/>
              <a:t>facebook</a:t>
            </a:r>
            <a:r>
              <a:rPr lang="el-GR" sz="5600" dirty="0" smtClean="0"/>
              <a:t>, το οποίο στοχεύει στην κοροϊδία ή στον εξευτελισμό ενός ανηλίκου</a:t>
            </a:r>
            <a:r>
              <a:rPr lang="el-GR" sz="5600" dirty="0" smtClean="0"/>
              <a:t>.</a:t>
            </a:r>
            <a:endParaRPr lang="en-US" sz="5600" dirty="0" smtClean="0"/>
          </a:p>
          <a:p>
            <a:endParaRPr lang="el-GR" sz="5600" dirty="0" smtClean="0"/>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είναι το </a:t>
            </a:r>
            <a:r>
              <a:rPr lang="en-US" dirty="0" smtClean="0"/>
              <a:t>Cyber bulling </a:t>
            </a:r>
            <a:r>
              <a:rPr lang="el-GR" dirty="0" smtClean="0"/>
              <a:t>και ποιες μορφές έχει</a:t>
            </a:r>
            <a:r>
              <a:rPr lang="en-US" dirty="0" smtClean="0"/>
              <a:t> </a:t>
            </a:r>
            <a:endParaRPr lang="el-GR" dirty="0"/>
          </a:p>
        </p:txBody>
      </p:sp>
      <p:sp>
        <p:nvSpPr>
          <p:cNvPr id="3" name="2 - Θέση περιεχομένου"/>
          <p:cNvSpPr>
            <a:spLocks noGrp="1"/>
          </p:cNvSpPr>
          <p:nvPr>
            <p:ph idx="1"/>
          </p:nvPr>
        </p:nvSpPr>
        <p:spPr>
          <a:xfrm>
            <a:off x="214282" y="2571744"/>
            <a:ext cx="8643998" cy="3857652"/>
          </a:xfrm>
        </p:spPr>
        <p:txBody>
          <a:bodyPr>
            <a:normAutofit fontScale="55000" lnSpcReduction="20000"/>
          </a:bodyPr>
          <a:lstStyle/>
          <a:p>
            <a:r>
              <a:rPr lang="el-GR" dirty="0" smtClean="0"/>
              <a:t>Το </a:t>
            </a:r>
            <a:r>
              <a:rPr lang="el-GR" dirty="0" err="1" smtClean="0"/>
              <a:t>cyberbullying</a:t>
            </a:r>
            <a:r>
              <a:rPr lang="el-GR" dirty="0" smtClean="0"/>
              <a:t> μπορεί να λάβει πολλές διαφορετικές </a:t>
            </a:r>
            <a:r>
              <a:rPr lang="el-GR" b="1" dirty="0" smtClean="0"/>
              <a:t>μορφές</a:t>
            </a:r>
            <a:r>
              <a:rPr lang="el-GR" dirty="0" smtClean="0"/>
              <a:t>, όπως:</a:t>
            </a:r>
          </a:p>
          <a:p>
            <a:r>
              <a:rPr lang="el-GR" b="1" dirty="0" smtClean="0"/>
              <a:t>Παρενόχληση:</a:t>
            </a:r>
            <a:r>
              <a:rPr lang="el-GR" dirty="0" smtClean="0"/>
              <a:t> Επανειλημμένη αποστολή μηνυμάτων, </a:t>
            </a:r>
            <a:r>
              <a:rPr lang="el-GR" dirty="0" err="1" smtClean="0"/>
              <a:t>email</a:t>
            </a:r>
            <a:r>
              <a:rPr lang="el-GR" dirty="0" smtClean="0"/>
              <a:t> ή σχολίων με σκοπό την πρόκληση συναισθηματικής δυσφορίας.</a:t>
            </a:r>
          </a:p>
          <a:p>
            <a:r>
              <a:rPr lang="el-GR" b="1" dirty="0" smtClean="0"/>
              <a:t>Απειλές</a:t>
            </a:r>
            <a:r>
              <a:rPr lang="el-GR" dirty="0" smtClean="0"/>
              <a:t>: Αποστολή απειλητικών μηνυμάτων, εικόνων ή βίντεο που μπορεί να προκαλέσουν φόβο και άγχος.</a:t>
            </a:r>
          </a:p>
          <a:p>
            <a:r>
              <a:rPr lang="el-GR" b="1" dirty="0" err="1" smtClean="0"/>
              <a:t>Flaming</a:t>
            </a:r>
            <a:r>
              <a:rPr lang="el-GR" b="1" dirty="0" smtClean="0"/>
              <a:t>:</a:t>
            </a:r>
            <a:r>
              <a:rPr lang="el-GR" dirty="0" smtClean="0"/>
              <a:t> Χρήση εμπρηστικής γλώσσας στο διαδίκτυο για να προκαλέσει και να αναστατώσει τους άλλους.</a:t>
            </a:r>
          </a:p>
          <a:p>
            <a:r>
              <a:rPr lang="el-GR" b="1" dirty="0" smtClean="0"/>
              <a:t>Απομόνωση: </a:t>
            </a:r>
            <a:r>
              <a:rPr lang="el-GR" dirty="0" smtClean="0"/>
              <a:t>Εξαίρεση κάποιου από μια ομάδα ή κοινότητα στο διαδίκτυο, αφήνοντάς τον σκόπιμα εκτός συνομιλιών, ομάδων ή εκδηλώσεων.</a:t>
            </a:r>
          </a:p>
          <a:p>
            <a:r>
              <a:rPr lang="el-GR" b="1" dirty="0" smtClean="0"/>
              <a:t>Απομίμηση:</a:t>
            </a:r>
            <a:r>
              <a:rPr lang="el-GR" dirty="0" smtClean="0"/>
              <a:t> Δημιουργία ψεύτικου λογαριασμού μέσων κοινωνικής δικτύωσης για να υποδυθείτε και να ταπεινώσετε κάποιον.</a:t>
            </a:r>
          </a:p>
          <a:p>
            <a:r>
              <a:rPr lang="el-GR" b="1" dirty="0" err="1" smtClean="0"/>
              <a:t>Doxing</a:t>
            </a:r>
            <a:r>
              <a:rPr lang="el-GR" b="1" dirty="0" smtClean="0"/>
              <a:t> (</a:t>
            </a:r>
            <a:r>
              <a:rPr lang="el-GR" b="1" dirty="0" err="1" smtClean="0"/>
              <a:t>dox</a:t>
            </a:r>
            <a:r>
              <a:rPr lang="el-GR" b="1" dirty="0" smtClean="0"/>
              <a:t>/έγγραφα):</a:t>
            </a:r>
            <a:r>
              <a:rPr lang="el-GR" dirty="0" smtClean="0"/>
              <a:t> Κοινή χρήση προσωπικών πληροφοριών κάποιου. Συμπεριλαμβανομένης της διεύθυνσης, του αριθμού τηλεφώνου και του χώρου εργασίας του, χωρίς τη συγκατάθεσή του.</a:t>
            </a:r>
          </a:p>
          <a:p>
            <a:r>
              <a:rPr lang="el-GR" b="1" dirty="0" err="1" smtClean="0"/>
              <a:t>Sexting</a:t>
            </a:r>
            <a:r>
              <a:rPr lang="el-GR" dirty="0" smtClean="0"/>
              <a:t>: Κοινή χρήση προσωπικών σεξουαλικών ή γυμνών εικόνων – βίντεο, χωρίς συγκατάθεση.</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Συνέπιες του </a:t>
            </a:r>
            <a:r>
              <a:rPr lang="en-US" dirty="0" smtClean="0"/>
              <a:t>cyber bulling</a:t>
            </a:r>
            <a:endParaRPr lang="el-GR" dirty="0"/>
          </a:p>
        </p:txBody>
      </p:sp>
      <p:sp>
        <p:nvSpPr>
          <p:cNvPr id="3" name="2 - Θέση περιεχομένου"/>
          <p:cNvSpPr>
            <a:spLocks noGrp="1"/>
          </p:cNvSpPr>
          <p:nvPr>
            <p:ph idx="1"/>
          </p:nvPr>
        </p:nvSpPr>
        <p:spPr>
          <a:xfrm>
            <a:off x="214282" y="1643050"/>
            <a:ext cx="8472518" cy="5000660"/>
          </a:xfrm>
        </p:spPr>
        <p:txBody>
          <a:bodyPr>
            <a:normAutofit fontScale="70000" lnSpcReduction="20000"/>
          </a:bodyPr>
          <a:lstStyle/>
          <a:p>
            <a:r>
              <a:rPr lang="el-GR" dirty="0" smtClean="0"/>
              <a:t>Το </a:t>
            </a:r>
            <a:r>
              <a:rPr lang="el-GR" b="1" dirty="0" err="1" smtClean="0">
                <a:hlinkClick r:id="rId2"/>
              </a:rPr>
              <a:t>cyberbullying</a:t>
            </a:r>
            <a:r>
              <a:rPr lang="el-GR" b="1" dirty="0" smtClean="0">
                <a:hlinkClick r:id="rId2"/>
              </a:rPr>
              <a:t> μπορεί να έχει σοβαρές συνέπειες για το θύμα</a:t>
            </a:r>
            <a:r>
              <a:rPr lang="el-GR" dirty="0" smtClean="0"/>
              <a:t>, όπως:</a:t>
            </a:r>
          </a:p>
          <a:p>
            <a:r>
              <a:rPr lang="el-GR" b="1" dirty="0" smtClean="0"/>
              <a:t>Συναισθηματική αγωνία: </a:t>
            </a:r>
            <a:r>
              <a:rPr lang="el-GR" dirty="0" smtClean="0"/>
              <a:t>Το </a:t>
            </a:r>
            <a:r>
              <a:rPr lang="el-GR" dirty="0" err="1" smtClean="0"/>
              <a:t>cyberbullying</a:t>
            </a:r>
            <a:r>
              <a:rPr lang="el-GR" dirty="0" smtClean="0"/>
              <a:t> μπορεί να προκαλέσει στο θύμα άγχος, κατάθλιψη και ακόμη και αυτοκτονία.</a:t>
            </a:r>
          </a:p>
          <a:p>
            <a:r>
              <a:rPr lang="el-GR" b="1" dirty="0" smtClean="0"/>
              <a:t>Σωματική βλάβη: </a:t>
            </a:r>
            <a:r>
              <a:rPr lang="el-GR" dirty="0" smtClean="0"/>
              <a:t>Σε ορισμένες περιπτώσεις, το </a:t>
            </a:r>
            <a:r>
              <a:rPr lang="el-GR" dirty="0" err="1" smtClean="0"/>
              <a:t>cyberbullying</a:t>
            </a:r>
            <a:r>
              <a:rPr lang="el-GR" dirty="0" smtClean="0"/>
              <a:t> μπορεί να οδηγήσει σε σωματική βλάβη, συμπεριλαμβανομένου του αυτοτραυματισμού ή της αυτοκτονίας.</a:t>
            </a:r>
          </a:p>
          <a:p>
            <a:r>
              <a:rPr lang="el-GR" b="1" dirty="0" smtClean="0"/>
              <a:t>Ακαδημαϊκά προβλήματα</a:t>
            </a:r>
            <a:r>
              <a:rPr lang="el-GR" dirty="0" smtClean="0"/>
              <a:t>: Το </a:t>
            </a:r>
            <a:r>
              <a:rPr lang="el-GR" dirty="0" err="1" smtClean="0"/>
              <a:t>cyberbullying</a:t>
            </a:r>
            <a:r>
              <a:rPr lang="el-GR" dirty="0" smtClean="0"/>
              <a:t> μπορεί να προκαλέσει το θύμα να χάσει το σχολείο, να δυσκολευτεί να συγκεντρωθεί. Και να έχει κακή απόδοση στο σχολείο.</a:t>
            </a:r>
          </a:p>
          <a:p>
            <a:r>
              <a:rPr lang="el-GR" b="1" dirty="0" smtClean="0"/>
              <a:t>Κοινωνική απομόνωση:</a:t>
            </a:r>
            <a:r>
              <a:rPr lang="el-GR" dirty="0" smtClean="0"/>
              <a:t> Τα θύματα του </a:t>
            </a:r>
            <a:r>
              <a:rPr lang="el-GR" dirty="0" err="1" smtClean="0"/>
              <a:t>cyberbullying</a:t>
            </a:r>
            <a:r>
              <a:rPr lang="el-GR" dirty="0" smtClean="0"/>
              <a:t> μπορεί να αποσυρθούν από κοινωνικές δραστηριότητες, φίλους και οικογένεια. Οδηγώντας τα σε κοινωνική απομόνωση και αισθήματα μοναξιάς.</a:t>
            </a:r>
          </a:p>
          <a:p>
            <a:r>
              <a:rPr lang="el-GR" b="1" dirty="0" smtClean="0"/>
              <a:t>Νομικά προβλήματα:</a:t>
            </a:r>
            <a:r>
              <a:rPr lang="el-GR" dirty="0" smtClean="0"/>
              <a:t> Ορισμένες μορφές </a:t>
            </a:r>
            <a:r>
              <a:rPr lang="el-GR" dirty="0" err="1" smtClean="0"/>
              <a:t>cyberbullying</a:t>
            </a:r>
            <a:r>
              <a:rPr lang="el-GR" dirty="0" smtClean="0"/>
              <a:t>, όπως το </a:t>
            </a:r>
            <a:r>
              <a:rPr lang="el-GR" dirty="0" err="1" smtClean="0"/>
              <a:t>doxing</a:t>
            </a:r>
            <a:r>
              <a:rPr lang="el-GR" dirty="0" smtClean="0"/>
              <a:t> ή το </a:t>
            </a:r>
            <a:r>
              <a:rPr lang="el-GR" dirty="0" err="1" smtClean="0"/>
              <a:t>sexting</a:t>
            </a:r>
            <a:r>
              <a:rPr lang="el-GR" dirty="0" smtClean="0"/>
              <a:t>, μπορεί να οδηγήσουν σε νομικά προβλήματα και ποινικές διώξεις.</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Πρόληψη του </a:t>
            </a:r>
            <a:r>
              <a:rPr lang="en-US" dirty="0" smtClean="0"/>
              <a:t>cyber bulling</a:t>
            </a:r>
            <a:endParaRPr lang="el-GR" dirty="0"/>
          </a:p>
        </p:txBody>
      </p:sp>
      <p:sp>
        <p:nvSpPr>
          <p:cNvPr id="3" name="2 - Θέση περιεχομένου"/>
          <p:cNvSpPr>
            <a:spLocks noGrp="1"/>
          </p:cNvSpPr>
          <p:nvPr>
            <p:ph idx="1"/>
          </p:nvPr>
        </p:nvSpPr>
        <p:spPr>
          <a:xfrm>
            <a:off x="357158" y="1643050"/>
            <a:ext cx="8215370" cy="4357718"/>
          </a:xfrm>
        </p:spPr>
        <p:txBody>
          <a:bodyPr>
            <a:normAutofit fontScale="55000" lnSpcReduction="20000"/>
          </a:bodyPr>
          <a:lstStyle/>
          <a:p>
            <a:r>
              <a:rPr lang="el-GR" dirty="0" smtClean="0"/>
              <a:t>Η πρόληψη του διαδικτυακού εκφοβισμού (</a:t>
            </a:r>
            <a:r>
              <a:rPr lang="el-GR" dirty="0" err="1" smtClean="0"/>
              <a:t>cyberbullying</a:t>
            </a:r>
            <a:r>
              <a:rPr lang="el-GR" dirty="0" smtClean="0"/>
              <a:t>) είναι κοινή ευθύνη όλων μας. Ακολουθούν μερικοί τρόποι για την </a:t>
            </a:r>
            <a:r>
              <a:rPr lang="el-GR" b="1" dirty="0" smtClean="0"/>
              <a:t>πρόληψη του </a:t>
            </a:r>
            <a:r>
              <a:rPr lang="el-GR" b="1" dirty="0" err="1" smtClean="0"/>
              <a:t>cyberbullying</a:t>
            </a:r>
            <a:r>
              <a:rPr lang="el-GR" dirty="0" smtClean="0"/>
              <a:t>:</a:t>
            </a:r>
          </a:p>
          <a:p>
            <a:r>
              <a:rPr lang="el-GR" b="1" dirty="0" smtClean="0"/>
              <a:t>Εκπαιδεύστε τον εαυτό σας: </a:t>
            </a:r>
            <a:r>
              <a:rPr lang="el-GR" dirty="0" smtClean="0"/>
              <a:t>Μάθετε για τις διάφορες μορφές </a:t>
            </a:r>
            <a:r>
              <a:rPr lang="el-GR" dirty="0" err="1" smtClean="0"/>
              <a:t>cyberbullying</a:t>
            </a:r>
            <a:r>
              <a:rPr lang="el-GR" dirty="0" smtClean="0"/>
              <a:t> και τις πιθανές συνέπειες για τα θύματα.</a:t>
            </a:r>
          </a:p>
          <a:p>
            <a:r>
              <a:rPr lang="el-GR" b="1" dirty="0" smtClean="0"/>
              <a:t>Επικοινωνήστε με τα παιδιά σας:</a:t>
            </a:r>
            <a:r>
              <a:rPr lang="el-GR" dirty="0" smtClean="0"/>
              <a:t> Μιλήστε στα παιδιά σας για το διαδικτυακό </a:t>
            </a:r>
            <a:r>
              <a:rPr lang="el-GR" dirty="0" err="1" smtClean="0"/>
              <a:t>bullying</a:t>
            </a:r>
            <a:r>
              <a:rPr lang="el-GR" dirty="0" smtClean="0"/>
              <a:t> (εκφοβισμό). Και τη σημασία της αντιμετώπισης των άλλων με σεβασμό και ευγένεια στο διαδίκτυο.</a:t>
            </a:r>
          </a:p>
          <a:p>
            <a:r>
              <a:rPr lang="el-GR" b="1" dirty="0" smtClean="0"/>
              <a:t>Παρακολουθήστε τη χρήση του διαδικτύου του παιδιού σας:</a:t>
            </a:r>
            <a:r>
              <a:rPr lang="el-GR" dirty="0" smtClean="0"/>
              <a:t> Παρακολουθήστε τη χρήση του Διαδικτύου του παιδιού σας. Και θέστε όρια για να περιορίσετε την έκθεσή του σε δυνητικά επιβλαβές περιεχόμενο.</a:t>
            </a:r>
          </a:p>
          <a:p>
            <a:r>
              <a:rPr lang="el-GR" b="1" dirty="0" smtClean="0"/>
              <a:t>Αναφορά </a:t>
            </a:r>
            <a:r>
              <a:rPr lang="el-GR" b="1" dirty="0" err="1" smtClean="0"/>
              <a:t>cyberbullying</a:t>
            </a:r>
            <a:r>
              <a:rPr lang="el-GR" b="1" dirty="0" smtClean="0"/>
              <a:t>: </a:t>
            </a:r>
            <a:r>
              <a:rPr lang="el-GR" dirty="0" smtClean="0"/>
              <a:t>Εάν εσείς ή κάποιος που γνωρίζετε υφίσταται </a:t>
            </a:r>
            <a:r>
              <a:rPr lang="el-GR" b="1" dirty="0" smtClean="0">
                <a:hlinkClick r:id="rId2"/>
              </a:rPr>
              <a:t>διαδικτυακό </a:t>
            </a:r>
            <a:r>
              <a:rPr lang="el-GR" b="1" dirty="0" err="1" smtClean="0">
                <a:hlinkClick r:id="rId2"/>
              </a:rPr>
              <a:t>bullying</a:t>
            </a:r>
            <a:r>
              <a:rPr lang="el-GR" b="1" dirty="0" smtClean="0">
                <a:hlinkClick r:id="rId2"/>
              </a:rPr>
              <a:t> (εκφοβισμό), αναφέρετέ το στις αρμόδιες αρχές</a:t>
            </a:r>
            <a:r>
              <a:rPr lang="el-GR" dirty="0" smtClean="0"/>
              <a:t>. Συμπεριλαμβανομένων των σχολικών υπαλλήλων ή της αστυνομίας.</a:t>
            </a:r>
          </a:p>
          <a:p>
            <a:r>
              <a:rPr lang="el-GR" b="1" dirty="0" smtClean="0"/>
              <a:t>Δώστε θετική επιρροή: </a:t>
            </a:r>
            <a:r>
              <a:rPr lang="el-GR" dirty="0" smtClean="0"/>
              <a:t>Χρησιμοποιήστε τις πλατφόρμες κοινωνικών μέσων που διαθέτετε για να διαδώσετε θετικότητα και καλοσύνη. Και υποστηρίξτε όσους ενδέχεται να αντιμετωπίζουν διαδικτυακό </a:t>
            </a:r>
            <a:r>
              <a:rPr lang="el-GR" dirty="0" err="1" smtClean="0"/>
              <a:t>bullying</a:t>
            </a:r>
            <a:r>
              <a:rPr lang="el-GR" dirty="0" smtClean="0"/>
              <a:t> (εκφοβισμό).</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Υπόθεση και τι ξέρουμε για το </a:t>
            </a:r>
            <a:r>
              <a:rPr lang="en-US" dirty="0" smtClean="0"/>
              <a:t>cyber bulling</a:t>
            </a:r>
            <a:endParaRPr lang="el-GR" dirty="0"/>
          </a:p>
        </p:txBody>
      </p:sp>
      <p:sp>
        <p:nvSpPr>
          <p:cNvPr id="3" name="2 - Θέση περιεχομένου"/>
          <p:cNvSpPr>
            <a:spLocks noGrp="1"/>
          </p:cNvSpPr>
          <p:nvPr>
            <p:ph idx="1"/>
          </p:nvPr>
        </p:nvSpPr>
        <p:spPr>
          <a:xfrm>
            <a:off x="357158" y="1882808"/>
            <a:ext cx="8286808" cy="4117960"/>
          </a:xfrm>
        </p:spPr>
        <p:txBody>
          <a:bodyPr>
            <a:normAutofit fontScale="92500" lnSpcReduction="10000"/>
          </a:bodyPr>
          <a:lstStyle/>
          <a:p>
            <a:r>
              <a:rPr lang="el-GR" dirty="0" smtClean="0"/>
              <a:t>Το </a:t>
            </a:r>
            <a:r>
              <a:rPr lang="el-GR" dirty="0" err="1" smtClean="0"/>
              <a:t>cyberbullying</a:t>
            </a:r>
            <a:r>
              <a:rPr lang="el-GR" dirty="0" smtClean="0"/>
              <a:t> είναι ένα σοβαρό πρόβλημα που μπορεί να έχει καταστροφικές συνέπειες για τα θύματα. Είναι σημαντικό για όλους να αναλάβουν την ευθύνη για την πρόληψη του </a:t>
            </a:r>
            <a:r>
              <a:rPr lang="el-GR" dirty="0" err="1" smtClean="0"/>
              <a:t>cyberbullying</a:t>
            </a:r>
            <a:r>
              <a:rPr lang="el-GR" dirty="0" smtClean="0"/>
              <a:t>. Εκπαιδεύοντας τον εαυτό τους, επικοινωνώντας με τα παιδιά τους, παρακολουθώντας τη χρήση του διαδικτύου τους και αναφέροντας τυχόν περιστατικά </a:t>
            </a:r>
            <a:r>
              <a:rPr lang="el-GR" dirty="0" err="1" smtClean="0"/>
              <a:t>cyberbullying</a:t>
            </a:r>
            <a:r>
              <a:rPr lang="el-GR" dirty="0" smtClean="0"/>
              <a:t>. Δουλεύοντας μαζί, μπορούμε να δημιουργήσουμε μια ασφαλέστερη και πιο ευγενική διαδικτυακή κοινότητα.</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Ρόλος των </a:t>
            </a:r>
            <a:r>
              <a:rPr lang="el-GR" dirty="0" err="1" smtClean="0"/>
              <a:t>γονιων</a:t>
            </a:r>
            <a:r>
              <a:rPr lang="el-GR" dirty="0" smtClean="0"/>
              <a:t> και δασκάλων για το </a:t>
            </a:r>
            <a:r>
              <a:rPr lang="en-US" dirty="0" smtClean="0"/>
              <a:t>cyber bulling</a:t>
            </a:r>
            <a:endParaRPr lang="el-GR" dirty="0"/>
          </a:p>
        </p:txBody>
      </p:sp>
      <p:sp>
        <p:nvSpPr>
          <p:cNvPr id="3" name="2 - Θέση περιεχομένου"/>
          <p:cNvSpPr>
            <a:spLocks noGrp="1"/>
          </p:cNvSpPr>
          <p:nvPr>
            <p:ph idx="1"/>
          </p:nvPr>
        </p:nvSpPr>
        <p:spPr>
          <a:xfrm>
            <a:off x="142844" y="2285992"/>
            <a:ext cx="8858312" cy="4357718"/>
          </a:xfrm>
        </p:spPr>
        <p:txBody>
          <a:bodyPr>
            <a:noAutofit/>
          </a:bodyPr>
          <a:lstStyle/>
          <a:p>
            <a:r>
              <a:rPr lang="el-GR" sz="1600" dirty="0" smtClean="0"/>
              <a:t>Οι γονείς μπορούν επίσης να θέτουν κανόνες και οδηγίες σχετικά με τη χρήση της τεχνολογίας, Όπως ο περιορισμός του χρόνου οθόνης και η παρακολούθηση με ποιους επικοινωνούν τα παιδιά τους, στο διαδίκτυο. Μπορούν επίσης να ενθαρρύνουν τα παιδιά τους να μιλήσουν αν γίνουν μάρτυρες ή βιώσουν διαδικτυακό </a:t>
            </a:r>
            <a:r>
              <a:rPr lang="el-GR" sz="1600" dirty="0" err="1" smtClean="0"/>
              <a:t>bullying</a:t>
            </a:r>
            <a:r>
              <a:rPr lang="el-GR" sz="1600" dirty="0" smtClean="0"/>
              <a:t> (εκφοβισμό). Και να παρέχουν υποστήριξη και πόρους για να τα βοηθήσουν να αντιμετωπίσουν το ζήτημα</a:t>
            </a:r>
            <a:r>
              <a:rPr lang="el-GR" sz="1600" dirty="0" smtClean="0"/>
              <a:t>.</a:t>
            </a:r>
            <a:endParaRPr lang="en-US" sz="1600" dirty="0" smtClean="0"/>
          </a:p>
          <a:p>
            <a:pPr>
              <a:buNone/>
            </a:pPr>
            <a:endParaRPr lang="el-GR" sz="1600" dirty="0" smtClean="0"/>
          </a:p>
          <a:p>
            <a:r>
              <a:rPr lang="el-GR" sz="1600" dirty="0" smtClean="0"/>
              <a:t>Οι νέοι πρέπει να διδαχθούν ότι η διαδικτυακή τους συμπεριφορά έχει συνέπειες στον πραγματικό κόσμο. Και έχουν την ευθύνη να συμπεριφέρονται στους άλλους με καλοσύνη και σεβασμό</a:t>
            </a:r>
            <a:r>
              <a:rPr lang="el-GR" sz="1600" dirty="0" smtClean="0"/>
              <a:t>.</a:t>
            </a:r>
            <a:endParaRPr lang="en-US" sz="1600" dirty="0" smtClean="0"/>
          </a:p>
          <a:p>
            <a:endParaRPr lang="el-GR" sz="1600" dirty="0" smtClean="0"/>
          </a:p>
          <a:p>
            <a:r>
              <a:rPr lang="el-GR" sz="1600" dirty="0" smtClean="0"/>
              <a:t>Οι πλατφόρμες μέσων κοινωνικής δικτύωσης και άλλες διαδικτυακές υπηρεσίες μπορούν επίσης να διαδραματίσουν ρόλο στην προώθηση μιας θετικής διαδικτυακής κουλτούρας. Μπορούν να εφαρμόσουν λειτουργίες που ενθαρρύνουν τους χρήστες να είναι ευγενικοί και με σεβασμό. Όπως προτροπές που υπενθυμίζουν στους χρήστες να σκεφτούν πριν δημοσιεύσουν. Ή λειτουργίες που επιτρέπουν στους χρήστες να εκφράσουν υποστήριξη και αλληλεγγύη με άλλους.</a:t>
            </a:r>
          </a:p>
          <a:p>
            <a:endParaRPr lang="el-GR" sz="1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Ζωντάνια">
  <a:themeElements>
    <a:clrScheme name="Προσαρμοσμένος 1">
      <a:dk1>
        <a:srgbClr val="7030A0"/>
      </a:dk1>
      <a:lt1>
        <a:srgbClr val="F272AF"/>
      </a:lt1>
      <a:dk2>
        <a:srgbClr val="7F7F7F"/>
      </a:dk2>
      <a:lt2>
        <a:srgbClr val="00192E"/>
      </a:lt2>
      <a:accent1>
        <a:srgbClr val="AF0F5B"/>
      </a:accent1>
      <a:accent2>
        <a:srgbClr val="60B5FF"/>
      </a:accent2>
      <a:accent3>
        <a:srgbClr val="0081A5"/>
      </a:accent3>
      <a:accent4>
        <a:srgbClr val="138677"/>
      </a:accent4>
      <a:accent5>
        <a:srgbClr val="FAD0E4"/>
      </a:accent5>
      <a:accent6>
        <a:srgbClr val="60B5FF"/>
      </a:accent6>
      <a:hlink>
        <a:srgbClr val="C7D0E9"/>
      </a:hlink>
      <a:folHlink>
        <a:srgbClr val="F2F2F2"/>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Ζωντάνι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76</TotalTime>
  <Words>362</Words>
  <Application>Microsoft Office PowerPoint</Application>
  <PresentationFormat>Προβολή στην οθόνη (4:3)</PresentationFormat>
  <Paragraphs>57</Paragraphs>
  <Slides>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Ζωντάνια</vt:lpstr>
      <vt:lpstr>Διαφάνεια 1</vt:lpstr>
      <vt:lpstr>Cyber bulling</vt:lpstr>
      <vt:lpstr>Αιτίες και συνέπειες cyber bulling</vt:lpstr>
      <vt:lpstr>Μορφές που μπορεί να πάρει το cyber bulling </vt:lpstr>
      <vt:lpstr>Τι είναι το Cyber bulling και ποιες μορφές έχει </vt:lpstr>
      <vt:lpstr>Συνέπιες του cyber bulling</vt:lpstr>
      <vt:lpstr>Πρόληψη του cyber bulling</vt:lpstr>
      <vt:lpstr>Υπόθεση και τι ξέρουμε για το cyber bulling</vt:lpstr>
      <vt:lpstr>Ρόλος των γονιων και δασκάλων για το cyber bulling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9</cp:revision>
  <dcterms:created xsi:type="dcterms:W3CDTF">2025-05-12T07:19:41Z</dcterms:created>
  <dcterms:modified xsi:type="dcterms:W3CDTF">2025-05-23T07:49:00Z</dcterms:modified>
</cp:coreProperties>
</file>