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2876"/>
  </p:normalViewPr>
  <p:slideViewPr>
    <p:cSldViewPr snapToGrid="0" snapToObjects="1">
      <p:cViewPr varScale="1">
        <p:scale>
          <a:sx n="86" d="100"/>
          <a:sy n="86" d="100"/>
        </p:scale>
        <p:origin x="9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C6CD-1E1E-134C-AAF4-15050672C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Α5. Στήριξη και κίνηση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7FBF7-6C92-1049-93B3-0ED97D02C7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Βιολογία Β’ Γυμνασίου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5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1D44-0997-5346-A8A0-E7385BD6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/>
              <a:t>Λειτουργίες σκελετικού συστήματος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9AEF3-B6FB-9A47-BB4C-402750B5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dirty="0"/>
              <a:t>Αποθήκη ασβεστίου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Παραγωγή κυττάρων αίματος (μυελός των οστών)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Στήριξη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Κίνηση</a:t>
            </a:r>
          </a:p>
          <a:p>
            <a:pPr marL="457200" indent="-457200">
              <a:buFont typeface="+mj-lt"/>
              <a:buAutoNum type="arabicPeriod"/>
            </a:pPr>
            <a:r>
              <a:rPr lang="el-GR" dirty="0"/>
              <a:t>Προστασία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517F-29AC-2C49-A9B0-92AB403B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Ανθρώπινος σκελετός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D7BBC4-869D-8D4B-B9C0-44F99E783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927" y="627061"/>
            <a:ext cx="2960178" cy="571906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4C1FF-D6C7-DD45-AF56-6F66919BC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86" y="2493613"/>
            <a:ext cx="50800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1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A3FA-7897-A54C-B161-A1D35FEC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Μυϊκό σύστημα ανθρώπου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8E2545-36ED-8641-8A6B-C94C4CEB1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359" y="2762918"/>
            <a:ext cx="3600689" cy="261118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0DF48-B935-F540-A435-78292400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61" y="2037347"/>
            <a:ext cx="5106290" cy="401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1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E698-9C80-6446-8725-C2A21D8A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Ανθρ</a:t>
            </a:r>
            <a:r>
              <a:rPr lang="en-US" dirty="0" err="1"/>
              <a:t>ώ</a:t>
            </a:r>
            <a:r>
              <a:rPr lang="el-GR" dirty="0" err="1"/>
              <a:t>πινα</a:t>
            </a:r>
            <a:r>
              <a:rPr lang="el-GR" dirty="0"/>
              <a:t> οστά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95CA6-0DC8-A34E-8FE8-E1C489530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Ανθρ</a:t>
            </a:r>
            <a:r>
              <a:rPr lang="en-US" dirty="0" err="1"/>
              <a:t>ώ</a:t>
            </a:r>
            <a:r>
              <a:rPr lang="el-GR" dirty="0" err="1"/>
              <a:t>πινος</a:t>
            </a:r>
            <a:r>
              <a:rPr lang="el-GR" dirty="0"/>
              <a:t> σκελετός</a:t>
            </a:r>
          </a:p>
          <a:p>
            <a:pPr lvl="1"/>
            <a:r>
              <a:rPr lang="el-GR" dirty="0"/>
              <a:t>Οστά κορμού</a:t>
            </a:r>
          </a:p>
          <a:p>
            <a:pPr lvl="1"/>
            <a:r>
              <a:rPr lang="el-GR" dirty="0" err="1"/>
              <a:t>Οστ</a:t>
            </a:r>
            <a:r>
              <a:rPr lang="en-US" dirty="0" err="1"/>
              <a:t>ά</a:t>
            </a:r>
            <a:r>
              <a:rPr lang="el-GR" dirty="0"/>
              <a:t> άκρων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7F8F4-1100-C043-975F-907E54790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047" y="3429000"/>
            <a:ext cx="1537890" cy="2592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24D9A-CB72-E741-A0EE-55E756FC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382" y="3429000"/>
            <a:ext cx="1793125" cy="2446868"/>
          </a:xfrm>
          <a:prstGeom prst="rect">
            <a:avLst/>
          </a:prstGeom>
        </p:spPr>
      </p:pic>
      <p:sp>
        <p:nvSpPr>
          <p:cNvPr id="7" name="Plus 6">
            <a:extLst>
              <a:ext uri="{FF2B5EF4-FFF2-40B4-BE49-F238E27FC236}">
                <a16:creationId xmlns:a16="http://schemas.microsoft.com/office/drawing/2014/main" id="{C9177F03-EE13-BD48-A872-40F94BD9FC8C}"/>
              </a:ext>
            </a:extLst>
          </p:cNvPr>
          <p:cNvSpPr/>
          <p:nvPr/>
        </p:nvSpPr>
        <p:spPr>
          <a:xfrm>
            <a:off x="5550569" y="4251158"/>
            <a:ext cx="834190" cy="83419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 7">
            <a:extLst>
              <a:ext uri="{FF2B5EF4-FFF2-40B4-BE49-F238E27FC236}">
                <a16:creationId xmlns:a16="http://schemas.microsoft.com/office/drawing/2014/main" id="{D7BAD3E6-0ADF-A84D-B085-68B73050A33E}"/>
              </a:ext>
            </a:extLst>
          </p:cNvPr>
          <p:cNvSpPr/>
          <p:nvPr/>
        </p:nvSpPr>
        <p:spPr>
          <a:xfrm>
            <a:off x="8390023" y="4251159"/>
            <a:ext cx="898358" cy="89835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E06B04-5197-AB42-843E-2EAAC467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7951" y="3429000"/>
            <a:ext cx="1344967" cy="24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8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60D0-39AB-6044-A820-EDA1DE62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Σπονδυλική στήλη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3643-4B2C-7E43-984E-808DF3C83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Αποτελείται από σπονδύλους</a:t>
            </a:r>
          </a:p>
          <a:p>
            <a:r>
              <a:rPr lang="el-GR" dirty="0"/>
              <a:t>Ενδιάμεσα </a:t>
            </a:r>
            <a:r>
              <a:rPr lang="el-GR" dirty="0">
                <a:sym typeface="Wingdings" pitchFamily="2" charset="2"/>
              </a:rPr>
              <a:t> μεσοσπονδύλιοι δίσκοι</a:t>
            </a:r>
          </a:p>
          <a:p>
            <a:r>
              <a:rPr lang="el-GR" dirty="0">
                <a:sym typeface="Wingdings" pitchFamily="2" charset="2"/>
              </a:rPr>
              <a:t>Σχηματίζεται σπονδυλικός σωλήνας  προφυλάσσεται ο νωτιαίος μυελός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191E9-20F3-8947-8E85-4F3B52316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598" y="4039937"/>
            <a:ext cx="2689727" cy="2689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C7469-310F-8149-9628-E94C746F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7" y="2556932"/>
            <a:ext cx="17653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4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D6173-6592-CC42-9138-3F8BED2E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</a:t>
            </a:r>
            <a:r>
              <a:rPr lang="el-GR" dirty="0" err="1"/>
              <a:t>δομ</a:t>
            </a:r>
            <a:r>
              <a:rPr lang="en-US" dirty="0" err="1"/>
              <a:t>ή</a:t>
            </a:r>
            <a:r>
              <a:rPr lang="el-GR" dirty="0"/>
              <a:t> των οστών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AE2E-4EB4-C44D-A54E-EA2C61055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Σκληρές δομές που αποτελούνται από:</a:t>
            </a:r>
          </a:p>
          <a:p>
            <a:pPr lvl="1"/>
            <a:r>
              <a:rPr lang="el-GR" dirty="0"/>
              <a:t>Κύτταρα (</a:t>
            </a:r>
            <a:r>
              <a:rPr lang="el-GR" dirty="0" err="1"/>
              <a:t>οστεοκύτταρα</a:t>
            </a:r>
            <a:r>
              <a:rPr lang="el-GR" dirty="0"/>
              <a:t>)</a:t>
            </a:r>
          </a:p>
          <a:p>
            <a:pPr lvl="1"/>
            <a:r>
              <a:rPr lang="el-GR" dirty="0"/>
              <a:t>Άλατα (φωσφόρου &amp; ασβεστίου) </a:t>
            </a:r>
            <a:r>
              <a:rPr lang="el-GR" dirty="0">
                <a:sym typeface="Wingdings" pitchFamily="2" charset="2"/>
              </a:rPr>
              <a:t> ΣΚΛΗΡΟΤΗΤΑ</a:t>
            </a:r>
          </a:p>
          <a:p>
            <a:pPr lvl="1"/>
            <a:r>
              <a:rPr lang="el-GR" dirty="0">
                <a:sym typeface="Wingdings" pitchFamily="2" charset="2"/>
              </a:rPr>
              <a:t>Ουσίες για ΕΛΑΣΤΙΚΟΤΗΤΑ</a:t>
            </a:r>
          </a:p>
          <a:p>
            <a:r>
              <a:rPr lang="el-GR" dirty="0">
                <a:sym typeface="Wingdings" pitchFamily="2" charset="2"/>
              </a:rPr>
              <a:t>Περιόστεο</a:t>
            </a:r>
          </a:p>
          <a:p>
            <a:pPr lvl="1"/>
            <a:r>
              <a:rPr lang="el-GR" dirty="0">
                <a:sym typeface="Wingdings" pitchFamily="2" charset="2"/>
              </a:rPr>
              <a:t>Ανάπτυξη</a:t>
            </a:r>
          </a:p>
          <a:p>
            <a:pPr lvl="1"/>
            <a:r>
              <a:rPr lang="el-GR" dirty="0">
                <a:sym typeface="Wingdings" pitchFamily="2" charset="2"/>
              </a:rPr>
              <a:t>Επούλωση</a:t>
            </a:r>
          </a:p>
          <a:p>
            <a:r>
              <a:rPr lang="el-GR" dirty="0">
                <a:sym typeface="Wingdings" pitchFamily="2" charset="2"/>
              </a:rPr>
              <a:t>Κοιλότητα  Μυελός των οστών (</a:t>
            </a:r>
            <a:r>
              <a:rPr lang="el-GR" dirty="0" err="1">
                <a:sym typeface="Wingdings" pitchFamily="2" charset="2"/>
              </a:rPr>
              <a:t>αιμοποίηση</a:t>
            </a:r>
            <a:r>
              <a:rPr lang="el-GR" dirty="0">
                <a:sym typeface="Wingdings" pitchFamily="2" charset="2"/>
              </a:rPr>
              <a:t>)</a:t>
            </a:r>
            <a:endParaRPr lang="el-GR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B9234-783B-EF41-A8A7-3BF51221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792" y="3173995"/>
            <a:ext cx="4251805" cy="18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BF015-EE69-5347-8A0A-90752DB8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αρθρώσεις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306AF-11A1-FF4A-A940-9CD6B415B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Συναρθρώσεις (μικρή/καθόλου κίνηση)</a:t>
            </a:r>
          </a:p>
          <a:p>
            <a:pPr lvl="1"/>
            <a:r>
              <a:rPr lang="el-GR" dirty="0"/>
              <a:t>Κρανίο, ώμος, λεκάνη…</a:t>
            </a:r>
          </a:p>
          <a:p>
            <a:r>
              <a:rPr lang="el-GR" dirty="0"/>
              <a:t>Διαρθρώσεις (μεγάλη κίνηση)</a:t>
            </a:r>
          </a:p>
          <a:p>
            <a:pPr lvl="1"/>
            <a:r>
              <a:rPr lang="el-GR" dirty="0"/>
              <a:t>Ώμος, γόνατο…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BB78B-F181-D341-AAA9-9284469F1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232" y="2825975"/>
            <a:ext cx="2498051" cy="2780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80442-475D-F84A-99A0-37FF586D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12" y="4074633"/>
            <a:ext cx="1929569" cy="192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75F33-7E16-FA4F-A2A8-882CBD8B4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1140" y="3062037"/>
            <a:ext cx="2267284" cy="22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3004B-837F-D84A-81C6-5F39A951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Οι μ</a:t>
            </a:r>
            <a:r>
              <a:rPr lang="en-US" dirty="0" err="1"/>
              <a:t>ύ</a:t>
            </a:r>
            <a:r>
              <a:rPr lang="el-GR" dirty="0" err="1"/>
              <a:t>ες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71D2B-AAB3-AC4D-9B69-5600EA07D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/>
              <a:t>Συστολή – Χαλάρωση</a:t>
            </a:r>
          </a:p>
          <a:p>
            <a:r>
              <a:rPr lang="el-GR" dirty="0"/>
              <a:t>Τύποι μυών:</a:t>
            </a:r>
          </a:p>
          <a:p>
            <a:pPr lvl="1"/>
            <a:r>
              <a:rPr lang="el-GR" dirty="0"/>
              <a:t>Σκελετικοί</a:t>
            </a:r>
          </a:p>
          <a:p>
            <a:pPr lvl="2"/>
            <a:r>
              <a:rPr lang="el-GR" dirty="0"/>
              <a:t>Υπακούν στη θέλησή μας</a:t>
            </a:r>
          </a:p>
          <a:p>
            <a:pPr lvl="2"/>
            <a:r>
              <a:rPr lang="el-GR" dirty="0"/>
              <a:t>Κινούν οστά κατά ζεύγη</a:t>
            </a:r>
          </a:p>
          <a:p>
            <a:pPr lvl="1"/>
            <a:r>
              <a:rPr lang="el-GR" dirty="0"/>
              <a:t>Λείοι</a:t>
            </a:r>
          </a:p>
          <a:p>
            <a:pPr lvl="2"/>
            <a:r>
              <a:rPr lang="el-GR" dirty="0"/>
              <a:t>Δεν υπακούν στη θέλησή μας</a:t>
            </a:r>
          </a:p>
          <a:p>
            <a:pPr lvl="2"/>
            <a:r>
              <a:rPr lang="el-GR" dirty="0"/>
              <a:t>Σπλάχνα</a:t>
            </a:r>
          </a:p>
          <a:p>
            <a:pPr lvl="1"/>
            <a:r>
              <a:rPr lang="el-GR" dirty="0"/>
              <a:t>Καρδιακός</a:t>
            </a:r>
          </a:p>
          <a:p>
            <a:pPr lvl="2"/>
            <a:r>
              <a:rPr lang="el-GR" dirty="0"/>
              <a:t>Δεν υπακούει στη θέλησή μας</a:t>
            </a:r>
          </a:p>
          <a:p>
            <a:pPr lvl="2"/>
            <a:r>
              <a:rPr lang="el-GR" dirty="0"/>
              <a:t>Μόνο καρδιά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2437A-B2FC-5C4D-A430-444C56CD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585" y="2556931"/>
            <a:ext cx="3347152" cy="35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1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65D0-302F-6848-8E64-817483159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Μυοσκελετικό</a:t>
            </a:r>
            <a:r>
              <a:rPr lang="el-GR" dirty="0"/>
              <a:t> σύστημα και υγεία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30A78-61DF-5445-BE71-4516AFE5F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Διατροφή</a:t>
            </a:r>
          </a:p>
          <a:p>
            <a:pPr lvl="1"/>
            <a:r>
              <a:rPr lang="el-GR" dirty="0"/>
              <a:t>Ασβέστιο + βιταμίνη </a:t>
            </a:r>
            <a:r>
              <a:rPr lang="en-US" dirty="0"/>
              <a:t>D</a:t>
            </a:r>
            <a:endParaRPr lang="el-GR" dirty="0"/>
          </a:p>
          <a:p>
            <a:pPr lvl="1"/>
            <a:r>
              <a:rPr lang="el-GR" dirty="0"/>
              <a:t>Γαλακτοκομικά, αβγά, σύνθεση με βοήθεια ηλιακής ακτινοβολίας!</a:t>
            </a:r>
          </a:p>
          <a:p>
            <a:r>
              <a:rPr lang="el-GR" dirty="0"/>
              <a:t>Άσκηση</a:t>
            </a:r>
          </a:p>
          <a:p>
            <a:pPr lvl="1"/>
            <a:r>
              <a:rPr lang="el-GR" dirty="0"/>
              <a:t>Μεγαλύτερη αντοχή</a:t>
            </a:r>
          </a:p>
          <a:p>
            <a:pPr lvl="1"/>
            <a:r>
              <a:rPr lang="el-GR" dirty="0"/>
              <a:t>Καλύτερη λειτουργία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9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8936C-2B08-9043-BB92-5F74A1DB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Μυοσκελετικό</a:t>
            </a:r>
            <a:r>
              <a:rPr lang="el-GR" dirty="0"/>
              <a:t> σύστημα και υγεία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DDAE5-17A0-0F40-BAFE-69CB20F1D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Βλάβες στο σκελετικό σύστημα:</a:t>
            </a:r>
          </a:p>
          <a:p>
            <a:pPr lvl="1"/>
            <a:r>
              <a:rPr lang="el-GR" b="1" u="sng" dirty="0"/>
              <a:t>Κάταγμα</a:t>
            </a:r>
            <a:r>
              <a:rPr lang="el-GR" dirty="0"/>
              <a:t> (σπάσιμο)</a:t>
            </a:r>
          </a:p>
          <a:p>
            <a:pPr lvl="1"/>
            <a:r>
              <a:rPr lang="el-GR" b="1" u="sng" dirty="0"/>
              <a:t>Διάστρεμμα</a:t>
            </a:r>
            <a:r>
              <a:rPr lang="el-GR" dirty="0"/>
              <a:t> (στραμπούληγμα): Κάκωση στην άρθρωση, χωρίς απομάκρυνση οστών</a:t>
            </a:r>
          </a:p>
          <a:p>
            <a:pPr lvl="1"/>
            <a:r>
              <a:rPr lang="el-GR" b="1" u="sng" dirty="0"/>
              <a:t>Εξάρθρωση</a:t>
            </a:r>
            <a:r>
              <a:rPr lang="el-GR" dirty="0"/>
              <a:t>: Κάκωση στην άρθρωση με απομάκρυνση </a:t>
            </a:r>
            <a:r>
              <a:rPr lang="el-GR" dirty="0" err="1"/>
              <a:t>αρθρούμενων</a:t>
            </a:r>
            <a:r>
              <a:rPr lang="el-GR" dirty="0"/>
              <a:t> οστών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104FC4-F556-B540-97F3-EA483E18C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7221" y="3601147"/>
            <a:ext cx="1047750" cy="3501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1E741-7634-7744-88AC-A178A4E3B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375" y="4619872"/>
            <a:ext cx="2609536" cy="14711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E7E8B-ED92-5547-A55B-2C87F5266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9076" y="4446744"/>
            <a:ext cx="1530311" cy="17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F929-24AD-1A46-B132-F8C20EFA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Στήριξη και κίνηση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892E-E7FF-4A47-83FC-9E636BE33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Διαφορές φυτών και ζώων;</a:t>
            </a:r>
          </a:p>
          <a:p>
            <a:r>
              <a:rPr lang="el-GR" dirty="0"/>
              <a:t>Κίνηση</a:t>
            </a:r>
          </a:p>
          <a:p>
            <a:pPr lvl="1"/>
            <a:r>
              <a:rPr lang="el-GR" u="sng" dirty="0"/>
              <a:t>Ζώα</a:t>
            </a:r>
            <a:r>
              <a:rPr lang="el-GR" dirty="0"/>
              <a:t>: Συνήθως εύκολα </a:t>
            </a:r>
            <a:r>
              <a:rPr lang="el-GR" dirty="0" err="1"/>
              <a:t>παρατηρήσιμη</a:t>
            </a:r>
            <a:endParaRPr lang="el-GR" dirty="0"/>
          </a:p>
          <a:p>
            <a:pPr lvl="1"/>
            <a:r>
              <a:rPr lang="el-GR" u="sng" dirty="0"/>
              <a:t>Φυτά</a:t>
            </a:r>
            <a:r>
              <a:rPr lang="el-GR" dirty="0"/>
              <a:t>: Δύσκολα </a:t>
            </a:r>
            <a:r>
              <a:rPr lang="el-GR" dirty="0" err="1"/>
              <a:t>παρατηρήσιμη</a:t>
            </a:r>
            <a:r>
              <a:rPr lang="el-GR" dirty="0"/>
              <a:t> </a:t>
            </a:r>
          </a:p>
          <a:p>
            <a:r>
              <a:rPr lang="el-GR" dirty="0"/>
              <a:t>Μετακίνηση</a:t>
            </a:r>
          </a:p>
          <a:p>
            <a:pPr lvl="1"/>
            <a:r>
              <a:rPr lang="el-GR" u="sng" dirty="0"/>
              <a:t>Ζώα</a:t>
            </a:r>
            <a:r>
              <a:rPr lang="el-GR" dirty="0"/>
              <a:t>: Συνήθως ναι</a:t>
            </a:r>
          </a:p>
          <a:p>
            <a:pPr lvl="1"/>
            <a:r>
              <a:rPr lang="el-GR" u="sng" dirty="0"/>
              <a:t>Φυτά</a:t>
            </a:r>
            <a:r>
              <a:rPr lang="el-GR" dirty="0"/>
              <a:t>: Όχι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7E170-5BAE-5A49-9EAA-57882730D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845" y="2556932"/>
            <a:ext cx="2723170" cy="1446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2A111-2CC7-9141-BDFA-180A4CCF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085" y="2556932"/>
            <a:ext cx="2126921" cy="1446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6DD68-D2B1-4F49-99B1-9CE876C0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594" y="4124804"/>
            <a:ext cx="3232491" cy="2021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11FD6-9E27-534B-97AA-B563B4BAA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875" y="4274171"/>
            <a:ext cx="2812964" cy="1872630"/>
          </a:xfrm>
          <a:prstGeom prst="rect">
            <a:avLst/>
          </a:prstGeom>
        </p:spPr>
      </p:pic>
      <p:sp>
        <p:nvSpPr>
          <p:cNvPr id="8" name="Multiply 7">
            <a:extLst>
              <a:ext uri="{FF2B5EF4-FFF2-40B4-BE49-F238E27FC236}">
                <a16:creationId xmlns:a16="http://schemas.microsoft.com/office/drawing/2014/main" id="{255C9370-6657-D248-A91F-BE782B416996}"/>
              </a:ext>
            </a:extLst>
          </p:cNvPr>
          <p:cNvSpPr/>
          <p:nvPr/>
        </p:nvSpPr>
        <p:spPr>
          <a:xfrm>
            <a:off x="8604015" y="4124804"/>
            <a:ext cx="3336973" cy="227599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9BC6-E991-834E-9807-0FDAFF6E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5.1 Η στήριξη και η κίνηση στους μονοκύτταρους οργανισμούς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FA866-13D8-514A-8BE7-A62784B74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2442881" cy="3318936"/>
          </a:xfrm>
        </p:spPr>
        <p:txBody>
          <a:bodyPr/>
          <a:lstStyle/>
          <a:p>
            <a:r>
              <a:rPr lang="el-GR" dirty="0"/>
              <a:t>Στήριξη</a:t>
            </a:r>
          </a:p>
          <a:p>
            <a:pPr lvl="1"/>
            <a:r>
              <a:rPr lang="el-GR" dirty="0"/>
              <a:t>Κυτταρικό τοίχωμα</a:t>
            </a:r>
            <a:endParaRPr lang="en-US" dirty="0"/>
          </a:p>
          <a:p>
            <a:r>
              <a:rPr lang="el-GR" dirty="0"/>
              <a:t>Κίνηση</a:t>
            </a:r>
            <a:endParaRPr lang="es-ES" dirty="0"/>
          </a:p>
          <a:p>
            <a:pPr lvl="1"/>
            <a:r>
              <a:rPr lang="el-GR" dirty="0" err="1"/>
              <a:t>Βλεφαρ</a:t>
            </a:r>
            <a:r>
              <a:rPr lang="es-ES" dirty="0" err="1"/>
              <a:t>ί</a:t>
            </a:r>
            <a:r>
              <a:rPr lang="el-GR" dirty="0"/>
              <a:t>δες</a:t>
            </a:r>
          </a:p>
          <a:p>
            <a:pPr lvl="1"/>
            <a:r>
              <a:rPr lang="el-GR" dirty="0"/>
              <a:t>Μαστίγια</a:t>
            </a:r>
          </a:p>
          <a:p>
            <a:pPr lvl="1"/>
            <a:r>
              <a:rPr lang="el-GR" dirty="0" err="1"/>
              <a:t>Ψευδοπόδια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28244-99B1-5047-B6A7-4ED176EA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308" y="2570630"/>
            <a:ext cx="1303612" cy="1463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8D89F-65E0-8E42-ADEF-21DD0805B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77" y="2570629"/>
            <a:ext cx="2203275" cy="1463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B1F24-4658-9644-90E4-CE32BFCE3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109" y="2874485"/>
            <a:ext cx="3792945" cy="26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0AA7-03FB-AF4D-A674-6256E0368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 </a:t>
            </a:r>
            <a:r>
              <a:rPr lang="el-GR" dirty="0"/>
              <a:t>Η στήριξη στα φυτά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124E-E8C0-C24F-A29E-D285C8E93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2711823" cy="3318936"/>
          </a:xfrm>
        </p:spPr>
        <p:txBody>
          <a:bodyPr/>
          <a:lstStyle/>
          <a:p>
            <a:r>
              <a:rPr lang="el-GR" dirty="0"/>
              <a:t>Στήριξη</a:t>
            </a:r>
          </a:p>
          <a:p>
            <a:pPr lvl="1"/>
            <a:r>
              <a:rPr lang="el-GR" dirty="0"/>
              <a:t>Βλαστός/Κορμός</a:t>
            </a:r>
          </a:p>
          <a:p>
            <a:pPr lvl="1"/>
            <a:r>
              <a:rPr lang="el-GR" dirty="0"/>
              <a:t>Ρίζα</a:t>
            </a:r>
          </a:p>
          <a:p>
            <a:pPr lvl="1"/>
            <a:r>
              <a:rPr lang="el-GR" dirty="0" err="1"/>
              <a:t>Ξύλωμα</a:t>
            </a:r>
            <a:endParaRPr lang="el-GR" dirty="0"/>
          </a:p>
          <a:p>
            <a:r>
              <a:rPr lang="el-GR" dirty="0"/>
              <a:t>ΞΥΛΟ </a:t>
            </a:r>
            <a:r>
              <a:rPr lang="el-GR" dirty="0">
                <a:sym typeface="Wingdings" pitchFamily="2" charset="2"/>
              </a:rPr>
              <a:t> υλικό αγωγών </a:t>
            </a:r>
            <a:r>
              <a:rPr lang="el-GR" dirty="0" err="1">
                <a:sym typeface="Wingdings" pitchFamily="2" charset="2"/>
              </a:rPr>
              <a:t>ξυλώματος</a:t>
            </a:r>
            <a:r>
              <a:rPr lang="el-GR" dirty="0">
                <a:sym typeface="Wingdings" pitchFamily="2" charset="2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4BA88-4997-A24F-A044-29756A2E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26" y="2503145"/>
            <a:ext cx="1270000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DB502E-886E-4D4C-80A5-AD415DC68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014" y="2530039"/>
            <a:ext cx="2794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F60C5-C437-E34D-A69F-26F6A0C06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088" y="2556931"/>
            <a:ext cx="2600823" cy="1948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F9C417-2E5E-1944-A5B6-47C5D3BC3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6083" y="4539263"/>
            <a:ext cx="1665292" cy="16652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A8EB6-77D5-7F44-91E6-4F2052DEE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667" y="4607600"/>
            <a:ext cx="2296596" cy="1525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FCA4F-20E5-CA4C-9F34-D834FC122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7223" y="4625291"/>
            <a:ext cx="2290625" cy="152151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DEA9FBE2-F835-D741-8563-113BA3A91237}"/>
              </a:ext>
            </a:extLst>
          </p:cNvPr>
          <p:cNvSpPr/>
          <p:nvPr/>
        </p:nvSpPr>
        <p:spPr>
          <a:xfrm>
            <a:off x="6336618" y="5134066"/>
            <a:ext cx="565166" cy="503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FA3343-6323-4740-8B2F-E806E9CEA071}"/>
              </a:ext>
            </a:extLst>
          </p:cNvPr>
          <p:cNvSpPr/>
          <p:nvPr/>
        </p:nvSpPr>
        <p:spPr>
          <a:xfrm>
            <a:off x="9228061" y="5134066"/>
            <a:ext cx="565166" cy="503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7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9ED73-A775-AC49-AAA9-F17686C35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5.3 </a:t>
            </a:r>
            <a:r>
              <a:rPr lang="el-GR" dirty="0"/>
              <a:t>Στήριξη και κίνηση στους ζωικούς οργανισμούς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D54FB-9268-7943-AA4C-3D5F37162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Όργανα της κίνησης;</a:t>
            </a:r>
          </a:p>
          <a:p>
            <a:pPr lvl="1"/>
            <a:r>
              <a:rPr lang="el-GR" dirty="0" err="1"/>
              <a:t>Μυες</a:t>
            </a:r>
            <a:endParaRPr lang="el-GR" dirty="0"/>
          </a:p>
          <a:p>
            <a:pPr lvl="1"/>
            <a:r>
              <a:rPr lang="el-GR" dirty="0"/>
              <a:t>Οστά</a:t>
            </a:r>
          </a:p>
          <a:p>
            <a:r>
              <a:rPr lang="el-GR" dirty="0"/>
              <a:t>Στήριξη &amp; κίνηση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l-GR" dirty="0"/>
              <a:t> Σκελετός &amp; μύες</a:t>
            </a:r>
          </a:p>
          <a:p>
            <a:pPr lvl="1"/>
            <a:r>
              <a:rPr lang="el-GR" dirty="0" err="1"/>
              <a:t>Ενδοσκελετός</a:t>
            </a:r>
            <a:endParaRPr lang="el-GR" dirty="0"/>
          </a:p>
          <a:p>
            <a:pPr lvl="1"/>
            <a:r>
              <a:rPr lang="el-GR" dirty="0" err="1"/>
              <a:t>Εξωσκελετός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5337D-8FED-B749-B157-A1BC4AF9C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700" y="2520275"/>
            <a:ext cx="2388273" cy="148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565F6-F2F5-314E-A90B-DF3B52868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012" y="2535765"/>
            <a:ext cx="1371600" cy="147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C800EE-AEBB-D84D-A9DB-69F93B583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066" y="4364565"/>
            <a:ext cx="2683145" cy="1782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6D16A-EE46-104D-A3F4-27A9770B1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532" y="4364564"/>
            <a:ext cx="2810612" cy="1866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6F7F41-1561-B54A-8A82-76E1716EE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084" y="4362074"/>
            <a:ext cx="2180198" cy="174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702EA-ABA3-F744-8861-F9F94A05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err="1"/>
              <a:t>Στ</a:t>
            </a:r>
            <a:r>
              <a:rPr lang="en-US" i="1" dirty="0" err="1"/>
              <a:t>ή</a:t>
            </a:r>
            <a:r>
              <a:rPr lang="el-GR" i="1" dirty="0" err="1"/>
              <a:t>ριξη</a:t>
            </a:r>
            <a:r>
              <a:rPr lang="el-GR" i="1" dirty="0"/>
              <a:t> και κίνηση στα ασπόνδυλα</a:t>
            </a:r>
            <a:r>
              <a:rPr lang="es-ES" i="1" dirty="0"/>
              <a:t>…</a:t>
            </a:r>
            <a:endParaRPr lang="en-US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B792EA-8BA3-B248-9240-BF191AD9B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29" y="2539998"/>
            <a:ext cx="2919845" cy="1644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0BE75-E21B-C941-B70D-B478BCAB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856" y="2539998"/>
            <a:ext cx="2192075" cy="16440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599AE6-C2A1-364F-A85E-E7D263376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56" y="4431143"/>
            <a:ext cx="2538844" cy="1692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B3CC1-B211-7A41-AB53-E49DEAB33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035" y="4373044"/>
            <a:ext cx="2244437" cy="1750661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59F4290-8E66-5A48-AE52-AA360AAE7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482437" y="2539998"/>
            <a:ext cx="3006434" cy="1691119"/>
          </a:xfrm>
        </p:spPr>
      </p:pic>
    </p:spTree>
    <p:extLst>
      <p:ext uri="{BB962C8B-B14F-4D97-AF65-F5344CB8AC3E}">
        <p14:creationId xmlns:p14="http://schemas.microsoft.com/office/powerpoint/2010/main" val="355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71F1-BC2C-284D-AAC6-919B04875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…</a:t>
            </a:r>
            <a:r>
              <a:rPr lang="el-GR" i="1" dirty="0"/>
              <a:t>και στα σπονδυλωτά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256BE-3701-624E-9B31-45580F27F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672" y="2561359"/>
            <a:ext cx="3175000" cy="1689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79CAD-7886-014B-AEF0-6673C170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2552700"/>
            <a:ext cx="3721100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CF6B9-A24F-F84F-9A3E-64DBF818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460" y="2561359"/>
            <a:ext cx="3120159" cy="1755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6402B-F399-B549-A5E3-A9444199F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53" y="4316448"/>
            <a:ext cx="1892404" cy="2195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2E2BB7-3118-2C45-8458-65D66F258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239" y="4365336"/>
            <a:ext cx="39243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66E0-FAAF-B346-8D74-4EC15EF1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5.3 </a:t>
            </a:r>
            <a:r>
              <a:rPr lang="el-GR" dirty="0"/>
              <a:t>Η στήριξη και  κίνηση στους ζωικούς οργανισμούς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B908-2253-C140-8F21-34D375A3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l-GR" dirty="0"/>
              <a:t>Σπονδυλωτά </a:t>
            </a:r>
            <a:r>
              <a:rPr lang="el-GR" dirty="0">
                <a:sym typeface="Wingdings" pitchFamily="2" charset="2"/>
              </a:rPr>
              <a:t> Σπονδυλική στήλη (</a:t>
            </a:r>
            <a:r>
              <a:rPr lang="el-GR" dirty="0" err="1">
                <a:sym typeface="Wingdings" pitchFamily="2" charset="2"/>
              </a:rPr>
              <a:t>ενδοσκελετός</a:t>
            </a:r>
            <a:r>
              <a:rPr lang="el-GR" dirty="0">
                <a:sym typeface="Wingdings" pitchFamily="2" charset="2"/>
              </a:rPr>
              <a:t>) για κίνηση:</a:t>
            </a:r>
          </a:p>
          <a:p>
            <a:pPr lvl="1"/>
            <a:r>
              <a:rPr lang="el-GR" dirty="0">
                <a:sym typeface="Wingdings" pitchFamily="2" charset="2"/>
              </a:rPr>
              <a:t>Στον αέρα (πτήση)</a:t>
            </a:r>
          </a:p>
          <a:p>
            <a:pPr lvl="2"/>
            <a:r>
              <a:rPr lang="el-GR" dirty="0">
                <a:sym typeface="Wingdings" pitchFamily="2" charset="2"/>
              </a:rPr>
              <a:t>Μπροστινά άκρα  πτέρυγες</a:t>
            </a:r>
          </a:p>
          <a:p>
            <a:pPr lvl="2"/>
            <a:r>
              <a:rPr lang="el-GR" dirty="0">
                <a:sym typeface="Wingdings" pitchFamily="2" charset="2"/>
              </a:rPr>
              <a:t>Ελαφριά</a:t>
            </a:r>
          </a:p>
          <a:p>
            <a:pPr lvl="2"/>
            <a:r>
              <a:rPr lang="el-GR" dirty="0">
                <a:sym typeface="Wingdings" pitchFamily="2" charset="2"/>
              </a:rPr>
              <a:t>Αεροδυναμικό σχήμα</a:t>
            </a:r>
          </a:p>
          <a:p>
            <a:pPr lvl="1"/>
            <a:r>
              <a:rPr lang="el-GR" dirty="0">
                <a:sym typeface="Wingdings" pitchFamily="2" charset="2"/>
              </a:rPr>
              <a:t>Στο νερό (κολύμβηση)</a:t>
            </a:r>
          </a:p>
          <a:p>
            <a:pPr lvl="2"/>
            <a:r>
              <a:rPr lang="el-GR" dirty="0">
                <a:sym typeface="Wingdings" pitchFamily="2" charset="2"/>
              </a:rPr>
              <a:t>Πτερύγια</a:t>
            </a:r>
          </a:p>
          <a:p>
            <a:pPr lvl="2"/>
            <a:r>
              <a:rPr lang="el-GR" dirty="0">
                <a:sym typeface="Wingdings" pitchFamily="2" charset="2"/>
              </a:rPr>
              <a:t>Λέπια</a:t>
            </a:r>
          </a:p>
          <a:p>
            <a:pPr lvl="2"/>
            <a:r>
              <a:rPr lang="el-GR" dirty="0">
                <a:sym typeface="Wingdings" pitchFamily="2" charset="2"/>
              </a:rPr>
              <a:t>Υδροδυναμικό σχήμα</a:t>
            </a:r>
          </a:p>
          <a:p>
            <a:pPr lvl="1"/>
            <a:r>
              <a:rPr lang="el-GR" dirty="0">
                <a:sym typeface="Wingdings" pitchFamily="2" charset="2"/>
              </a:rPr>
              <a:t>Στην ξηρά (βάδιση)</a:t>
            </a:r>
          </a:p>
          <a:p>
            <a:pPr lvl="2"/>
            <a:r>
              <a:rPr lang="el-GR" dirty="0">
                <a:sym typeface="Wingdings" pitchFamily="2" charset="2"/>
              </a:rPr>
              <a:t>Άκρα κάθετα στο έδαφος</a:t>
            </a:r>
          </a:p>
          <a:p>
            <a:pPr lvl="2"/>
            <a:r>
              <a:rPr lang="el-GR" dirty="0">
                <a:sym typeface="Wingdings" pitchFamily="2" charset="2"/>
              </a:rPr>
              <a:t>Ταχύτητα  τρέξιμο</a:t>
            </a:r>
          </a:p>
          <a:p>
            <a:pPr lvl="2"/>
            <a:r>
              <a:rPr lang="el-GR" dirty="0" err="1">
                <a:sym typeface="Wingdings" pitchFamily="2" charset="2"/>
              </a:rPr>
              <a:t>Έρπυση</a:t>
            </a:r>
            <a:endParaRPr lang="el-GR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7D1E46-6ECA-554C-9D01-94A19F631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797" y="2285999"/>
            <a:ext cx="1738745" cy="2318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048E4-F0F2-014F-AC68-7177FB62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690" y="1700259"/>
            <a:ext cx="3175000" cy="317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7012C8-1F7C-2F49-8D22-C74611489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170" y="4216400"/>
            <a:ext cx="3175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7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A57F1-F910-0646-8E1D-62E6822F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5.4 Το </a:t>
            </a:r>
            <a:r>
              <a:rPr lang="el-GR" dirty="0" err="1"/>
              <a:t>μυοσκελετικό</a:t>
            </a:r>
            <a:r>
              <a:rPr lang="el-GR" dirty="0"/>
              <a:t> σύστημα του ανθρώπου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F5C03-E95E-8D4B-B092-C2F439916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Συστήματα για την κίνηση του ανθρώπου</a:t>
            </a:r>
          </a:p>
          <a:p>
            <a:pPr lvl="1"/>
            <a:r>
              <a:rPr lang="el-GR" dirty="0"/>
              <a:t>Σκελετικό + Μυϊκό</a:t>
            </a:r>
          </a:p>
          <a:p>
            <a:pPr lvl="1"/>
            <a:r>
              <a:rPr lang="el-GR" dirty="0"/>
              <a:t>Συνεργασία και άλλον συστημάτων: αναπνευστικό, κυκλοφορικό, νευρικό…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6CA14-75CA-B647-973E-7763ABD4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231" y="3923965"/>
            <a:ext cx="2950001" cy="2797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DC7FA-A25A-8A45-826B-A29261AC08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072" b="5741"/>
          <a:stretch/>
        </p:blipFill>
        <p:spPr>
          <a:xfrm>
            <a:off x="6208725" y="3923965"/>
            <a:ext cx="1901689" cy="27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309</TotalTime>
  <Words>385</Words>
  <Application>Microsoft Office PowerPoint</Application>
  <PresentationFormat>Ευρεία οθόνη</PresentationFormat>
  <Paragraphs>104</Paragraphs>
  <Slides>19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2" baseType="lpstr">
      <vt:lpstr>Arial</vt:lpstr>
      <vt:lpstr>Garamond</vt:lpstr>
      <vt:lpstr>Organic</vt:lpstr>
      <vt:lpstr>Α5. Στήριξη και κίνηση</vt:lpstr>
      <vt:lpstr>Στήριξη και κίνηση</vt:lpstr>
      <vt:lpstr>5.1 Η στήριξη και η κίνηση στους μονοκύτταρους οργανισμούς</vt:lpstr>
      <vt:lpstr>5.2 Η στήριξη στα φυτά</vt:lpstr>
      <vt:lpstr>5.3 Στήριξη και κίνηση στους ζωικούς οργανισμούς</vt:lpstr>
      <vt:lpstr>Στήριξη και κίνηση στα ασπόνδυλα…</vt:lpstr>
      <vt:lpstr>…και στα σπονδυλωτά</vt:lpstr>
      <vt:lpstr>5.3 Η στήριξη και  κίνηση στους ζωικούς οργανισμούς</vt:lpstr>
      <vt:lpstr>5.4 Το μυοσκελετικό σύστημα του ανθρώπου</vt:lpstr>
      <vt:lpstr>Λειτουργίες σκελετικού συστήματος</vt:lpstr>
      <vt:lpstr>Ανθρώπινος σκελετός</vt:lpstr>
      <vt:lpstr>Μυϊκό σύστημα ανθρώπου</vt:lpstr>
      <vt:lpstr>Ανθρώπινα οστά</vt:lpstr>
      <vt:lpstr>Σπονδυλική στήλη</vt:lpstr>
      <vt:lpstr>Η δομή των οστών</vt:lpstr>
      <vt:lpstr>Οι αρθρώσεις</vt:lpstr>
      <vt:lpstr>Οι μύες</vt:lpstr>
      <vt:lpstr>Μυοσκελετικό σύστημα και υγεία</vt:lpstr>
      <vt:lpstr>Μυοσκελετικό σύστημα και υγεία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Α5. Στήριξη και κίνηση</dc:title>
  <dc:creator>Microsoft Office User</dc:creator>
  <cp:lastModifiedBy>ELENI NTANOU</cp:lastModifiedBy>
  <cp:revision>31</cp:revision>
  <dcterms:created xsi:type="dcterms:W3CDTF">2018-09-19T15:30:48Z</dcterms:created>
  <dcterms:modified xsi:type="dcterms:W3CDTF">2021-11-11T19:16:55Z</dcterms:modified>
</cp:coreProperties>
</file>