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2876"/>
  </p:normalViewPr>
  <p:slideViewPr>
    <p:cSldViewPr snapToGrid="0" snapToObjects="1">
      <p:cViewPr varScale="1">
        <p:scale>
          <a:sx n="86" d="100"/>
          <a:sy n="86" d="100"/>
        </p:scale>
        <p:origin x="97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12/2/2021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png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10" Type="http://schemas.openxmlformats.org/officeDocument/2006/relationships/image" Target="../media/image24.tiff"/><Relationship Id="rId4" Type="http://schemas.openxmlformats.org/officeDocument/2006/relationships/image" Target="../media/image18.jpeg"/><Relationship Id="rId9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B189-A29A-3D4C-A2EF-D7EBB7BB61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Γ1. Οργάνωση της ζωής – Βιολογικά συστήματα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670D7-D6EE-D348-AA26-D6DFE1074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Βιολογία Γ’ Γυμνασίου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02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8DBEB-DCD4-B248-A000-63C710F9A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προκαρυωτικό</a:t>
            </a:r>
            <a:r>
              <a:rPr lang="el-GR" dirty="0"/>
              <a:t> κύτταρο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17C56-3862-724A-9621-29C15D24D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Βακτήρια: μονοκύτταροι, μικρότεροι από </a:t>
            </a:r>
            <a:r>
              <a:rPr lang="el-GR" dirty="0" err="1"/>
              <a:t>ευκαρυωτικούς</a:t>
            </a:r>
            <a:endParaRPr lang="el-GR" dirty="0"/>
          </a:p>
          <a:p>
            <a:r>
              <a:rPr lang="el-GR" dirty="0"/>
              <a:t>Δεν περιβάλλεται το γενετικό υλικό από πυρηνική μεμβράνη</a:t>
            </a:r>
          </a:p>
          <a:p>
            <a:r>
              <a:rPr lang="el-GR" dirty="0"/>
              <a:t>Δεν υπάρχουν κυτταρικά οργανίδια</a:t>
            </a:r>
          </a:p>
          <a:p>
            <a:r>
              <a:rPr lang="el-GR" dirty="0"/>
              <a:t>Ελεύθερα </a:t>
            </a:r>
            <a:r>
              <a:rPr lang="el-GR" b="1" dirty="0" err="1"/>
              <a:t>ριβοσώματα</a:t>
            </a:r>
            <a:r>
              <a:rPr lang="el-GR" dirty="0"/>
              <a:t> (ΓΙΑΤΙ;)</a:t>
            </a:r>
          </a:p>
          <a:p>
            <a:r>
              <a:rPr lang="el-GR" b="1" dirty="0"/>
              <a:t>Κυτταρικό τοίχωμα </a:t>
            </a:r>
            <a:r>
              <a:rPr lang="el-GR" dirty="0"/>
              <a:t>(διαφορετικό από φυτικά)</a:t>
            </a:r>
          </a:p>
          <a:p>
            <a:r>
              <a:rPr lang="el-GR" dirty="0"/>
              <a:t>Σε ορισμένα </a:t>
            </a:r>
            <a:r>
              <a:rPr lang="el-GR" b="1" dirty="0"/>
              <a:t>κάψα</a:t>
            </a:r>
            <a:r>
              <a:rPr lang="el-GR" dirty="0"/>
              <a:t> (επιπλέον περίβλημα)</a:t>
            </a:r>
          </a:p>
          <a:p>
            <a:r>
              <a:rPr lang="el-GR" b="1" dirty="0"/>
              <a:t>Μαστίγια</a:t>
            </a:r>
            <a:r>
              <a:rPr lang="el-GR" dirty="0"/>
              <a:t>/</a:t>
            </a:r>
            <a:r>
              <a:rPr lang="el-GR" b="1" dirty="0"/>
              <a:t>Βλεφαρίδες</a:t>
            </a:r>
            <a:r>
              <a:rPr lang="el-GR" dirty="0"/>
              <a:t> </a:t>
            </a:r>
            <a:r>
              <a:rPr lang="el-GR" dirty="0">
                <a:sym typeface="Wingdings" pitchFamily="2" charset="2"/>
              </a:rPr>
              <a:t> Μετακίνηση</a:t>
            </a:r>
          </a:p>
          <a:p>
            <a:r>
              <a:rPr lang="el-GR" dirty="0" err="1"/>
              <a:t>Ενδοσπόρια</a:t>
            </a:r>
            <a:r>
              <a:rPr lang="el-GR" dirty="0"/>
              <a:t>: μηχανισμός για αντίξοες συνθήκες </a:t>
            </a:r>
            <a:r>
              <a:rPr lang="el-GR" dirty="0">
                <a:sym typeface="Wingdings" pitchFamily="2" charset="2"/>
              </a:rPr>
              <a:t> ανθεκτικές αφυδατωμένες μορφές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62F1F-7C79-F848-BF35-B6362F47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034" y="1996704"/>
            <a:ext cx="2749963" cy="31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2C94-E757-9C42-B1B6-66833458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Διαφορετικά κύτταρα για διαφορετικές λειτουργίες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5BA3C-5AEE-A14F-9393-F1B8DB8F1D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u="sng" dirty="0"/>
              <a:t>ΜΟΝΟΚΥΤΤΑΡΟΙ ΟΡΓΑΝΙΣΜΟΙ</a:t>
            </a:r>
          </a:p>
          <a:p>
            <a:r>
              <a:rPr lang="el-GR" dirty="0"/>
              <a:t>Απλούστεροι</a:t>
            </a:r>
          </a:p>
          <a:p>
            <a:r>
              <a:rPr lang="el-GR" dirty="0"/>
              <a:t>Όχι ορατοί με γυμνό μάτι</a:t>
            </a:r>
          </a:p>
          <a:p>
            <a:r>
              <a:rPr lang="el-GR" u="sng" dirty="0" err="1"/>
              <a:t>Προκαρυωτικοί</a:t>
            </a:r>
            <a:r>
              <a:rPr lang="el-GR" dirty="0"/>
              <a:t>: Βακτήρια</a:t>
            </a:r>
          </a:p>
          <a:p>
            <a:r>
              <a:rPr lang="el-GR" u="sng" dirty="0" err="1"/>
              <a:t>Ευκαρυωτικοί</a:t>
            </a:r>
            <a:r>
              <a:rPr lang="el-GR" dirty="0"/>
              <a:t>: Πρωτόζωα (αμοιβάδα), μύκητες, (κάποια) </a:t>
            </a:r>
            <a:r>
              <a:rPr lang="el-GR" dirty="0" err="1"/>
              <a:t>φύκη</a:t>
            </a:r>
            <a:endParaRPr lang="el-GR" dirty="0"/>
          </a:p>
          <a:p>
            <a:r>
              <a:rPr lang="el-GR" dirty="0"/>
              <a:t>Κίνηση: </a:t>
            </a:r>
            <a:r>
              <a:rPr lang="el-GR" dirty="0" err="1"/>
              <a:t>ψευδοπόδια</a:t>
            </a:r>
            <a:r>
              <a:rPr lang="el-GR" dirty="0"/>
              <a:t>, μαστίγια, βλεφαρίδες</a:t>
            </a:r>
          </a:p>
          <a:p>
            <a:r>
              <a:rPr lang="el-GR" dirty="0"/>
              <a:t>Ορισμένα </a:t>
            </a:r>
            <a:r>
              <a:rPr lang="el-GR" dirty="0" err="1"/>
              <a:t>φωτοσυνθέτουν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7E769E-C52C-A941-88A7-B0C6D23856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u="sng" dirty="0"/>
              <a:t>ΠΟΛΥΚΥΤΤΑΡΟΙ ΟΡΓΑΝΙΣΜΟΙ</a:t>
            </a:r>
          </a:p>
          <a:p>
            <a:r>
              <a:rPr lang="el-GR" dirty="0"/>
              <a:t>Πιο σύνθετες λειτουργίες</a:t>
            </a:r>
          </a:p>
          <a:p>
            <a:r>
              <a:rPr lang="el-GR" dirty="0"/>
              <a:t>Ζώα, φυτά…</a:t>
            </a:r>
          </a:p>
          <a:p>
            <a:r>
              <a:rPr lang="el-GR" dirty="0"/>
              <a:t>Από πολλά </a:t>
            </a:r>
            <a:r>
              <a:rPr lang="el-GR" u="sng" dirty="0" err="1"/>
              <a:t>ευκαρυωτικά</a:t>
            </a:r>
            <a:r>
              <a:rPr lang="el-GR" dirty="0"/>
              <a:t> κύτταρα </a:t>
            </a:r>
            <a:r>
              <a:rPr lang="el-GR" b="1" dirty="0"/>
              <a:t>διαφορετικά</a:t>
            </a:r>
            <a:r>
              <a:rPr lang="el-GR" dirty="0"/>
              <a:t> μεταξύ τους</a:t>
            </a:r>
          </a:p>
          <a:p>
            <a:r>
              <a:rPr lang="el-GR" dirty="0"/>
              <a:t>Ομοιότητες – διαφορές</a:t>
            </a:r>
          </a:p>
          <a:p>
            <a:r>
              <a:rPr lang="el-GR" dirty="0"/>
              <a:t>Συνεργάζονται μεταξύ τους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FE08A-1923-CF4F-9A40-DE61F4646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288" y="5579650"/>
            <a:ext cx="3268924" cy="127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AE1C0F-9227-6043-BD56-02DFA720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728" y="4279453"/>
            <a:ext cx="2216272" cy="25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7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7940A-ACC5-6A4A-AE70-99119D09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1.3 Τα επίπεδα οργάνωσης της ζωής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F9372-E008-654C-A5FF-D77C83C51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145" y="1882682"/>
            <a:ext cx="8849024" cy="497531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D0618F-EB7B-F449-B1EC-50F874FB2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9850" y="1882682"/>
            <a:ext cx="4752150" cy="4975318"/>
          </a:xfrm>
        </p:spPr>
      </p:pic>
    </p:spTree>
    <p:extLst>
      <p:ext uri="{BB962C8B-B14F-4D97-AF65-F5344CB8AC3E}">
        <p14:creationId xmlns:p14="http://schemas.microsoft.com/office/powerpoint/2010/main" val="7562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CBB63-E1D6-7142-B847-C03D0C36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οργάνωση των έμβιων όντων – Το οικοσύστημα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6435A-B9A3-4D47-8794-DDC4484C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Βιολογία </a:t>
            </a:r>
            <a:r>
              <a:rPr lang="el-GR" dirty="0">
                <a:sym typeface="Wingdings" pitchFamily="2" charset="2"/>
              </a:rPr>
              <a:t> Μελέτη της ζωής</a:t>
            </a:r>
          </a:p>
          <a:p>
            <a:pPr lvl="1"/>
            <a:r>
              <a:rPr lang="el-GR" dirty="0">
                <a:sym typeface="Wingdings" pitchFamily="2" charset="2"/>
              </a:rPr>
              <a:t>Μέσα στους οργανισμούς</a:t>
            </a:r>
          </a:p>
          <a:p>
            <a:pPr lvl="1"/>
            <a:r>
              <a:rPr lang="el-GR" dirty="0">
                <a:sym typeface="Wingdings" pitchFamily="2" charset="2"/>
              </a:rPr>
              <a:t>Μεταξύ των οργανισμών και του περιβάλλοντος (έμβιο – άβιο)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E117D-8DEC-C647-828A-111A87A58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327" y="2222287"/>
            <a:ext cx="3047166" cy="1663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1763C-B697-0746-AB9B-1B01D0D78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25" y="2222286"/>
            <a:ext cx="4815263" cy="1663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D9118-755D-CC4D-8BF6-1254B3B16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72" y="4555041"/>
            <a:ext cx="3765011" cy="2108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12BB7-75B9-5541-B56D-A427F6EC0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797" y="4555041"/>
            <a:ext cx="3174194" cy="2108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06FF9-5E1D-A446-B44E-7EDF7E5A4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7991" y="4555039"/>
            <a:ext cx="2803964" cy="210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6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957A-1645-1145-BD53-854A1E43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οργάνωση των έμβιων όντων – Το οικοσύστημα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29F68-6A46-4543-A806-337DAC694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Όλοι οι οργανισμοί σε 5 μεγάλες ομάδες </a:t>
            </a:r>
            <a:r>
              <a:rPr lang="el-GR" i="1" dirty="0"/>
              <a:t>(βασίλεια)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Ζώα</a:t>
            </a:r>
          </a:p>
          <a:p>
            <a:pPr lvl="1"/>
            <a:r>
              <a:rPr lang="el-GR" dirty="0"/>
              <a:t>Φυτά</a:t>
            </a:r>
          </a:p>
          <a:p>
            <a:pPr lvl="1"/>
            <a:r>
              <a:rPr lang="el-GR" dirty="0"/>
              <a:t>Μύκητες</a:t>
            </a:r>
          </a:p>
          <a:p>
            <a:pPr lvl="1"/>
            <a:r>
              <a:rPr lang="el-GR" dirty="0"/>
              <a:t>Πρώτιστα</a:t>
            </a:r>
          </a:p>
          <a:p>
            <a:pPr lvl="1"/>
            <a:r>
              <a:rPr lang="el-GR" dirty="0"/>
              <a:t>Μονήρη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7014F-9874-504A-842A-0570F7796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429" y="2815945"/>
            <a:ext cx="4672380" cy="35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D571-36F7-8741-8887-96983F09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οργάνωση των έμβιων όντων – Τα οικοσυστήματα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09C48-4103-D44D-9BDC-CEEA70BF6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Διαίρεση σε διάφορες υποομάδες </a:t>
            </a:r>
            <a:r>
              <a:rPr lang="el-GR" dirty="0">
                <a:sym typeface="Wingdings" pitchFamily="2" charset="2"/>
              </a:rPr>
              <a:t> η βασικότερη όλων το ΕΙΔΟΣ</a:t>
            </a:r>
          </a:p>
          <a:p>
            <a:r>
              <a:rPr lang="el-GR" dirty="0">
                <a:sym typeface="Wingdings" pitchFamily="2" charset="2"/>
              </a:rPr>
              <a:t>Άτομα ενός είδους:</a:t>
            </a:r>
          </a:p>
          <a:p>
            <a:pPr lvl="1"/>
            <a:r>
              <a:rPr lang="el-GR" dirty="0">
                <a:sym typeface="Wingdings" pitchFamily="2" charset="2"/>
              </a:rPr>
              <a:t>Μεγάλες ομοιότητες εξωτερικά/εσωτερική λειτουργία</a:t>
            </a:r>
          </a:p>
          <a:p>
            <a:pPr lvl="1"/>
            <a:r>
              <a:rPr lang="el-GR" dirty="0">
                <a:sym typeface="Wingdings" pitchFamily="2" charset="2"/>
              </a:rPr>
              <a:t>Διασταυρώνονται μεταξύ τους και αφήνουν </a:t>
            </a:r>
            <a:r>
              <a:rPr lang="el-GR" u="sng" dirty="0">
                <a:sym typeface="Wingdings" pitchFamily="2" charset="2"/>
              </a:rPr>
              <a:t>γόνιμους</a:t>
            </a:r>
            <a:r>
              <a:rPr lang="el-GR" dirty="0">
                <a:sym typeface="Wingdings" pitchFamily="2" charset="2"/>
              </a:rPr>
              <a:t> απογόνους</a:t>
            </a:r>
          </a:p>
          <a:p>
            <a:r>
              <a:rPr lang="el-GR" dirty="0">
                <a:sym typeface="Wingdings" pitchFamily="2" charset="2"/>
              </a:rPr>
              <a:t>Εξάπλωση ειδών:</a:t>
            </a:r>
          </a:p>
          <a:p>
            <a:pPr lvl="1"/>
            <a:r>
              <a:rPr lang="el-GR" dirty="0"/>
              <a:t>Σε ολόκληρο τον κόσμο</a:t>
            </a:r>
          </a:p>
          <a:p>
            <a:pPr lvl="1"/>
            <a:r>
              <a:rPr lang="el-GR" dirty="0"/>
              <a:t>Σε συγκεκριμένες περιοχές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979F0-10DE-A646-ACEB-8E795A0E1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262" y="3100195"/>
            <a:ext cx="3718890" cy="1812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D4F4E-CE82-FC46-B595-1860CB09C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282" y="4947021"/>
            <a:ext cx="2650925" cy="1716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C62D7-5725-4E4B-9CFD-7AEFF17B8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945" y="4947021"/>
            <a:ext cx="3044609" cy="17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E3FD-C727-EE4A-8377-830835FB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οργάνωση των έμβιων όντων – Τα οικοσυστήματα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0333-73D6-6F4E-B8EE-3C9AC2254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Οργανισμοί ενός είδους σε μια ορισμένη περιοχή </a:t>
            </a:r>
            <a:r>
              <a:rPr lang="el-GR" dirty="0">
                <a:sym typeface="Wingdings" pitchFamily="2" charset="2"/>
              </a:rPr>
              <a:t> ΠΛΗΘΥΣΜΟΣ</a:t>
            </a:r>
            <a:endParaRPr lang="en-US" dirty="0"/>
          </a:p>
          <a:p>
            <a:r>
              <a:rPr lang="el-GR" dirty="0"/>
              <a:t>Διαφορετικοί πληθυσμοί – που αλληλοεπιδρούν – στην ίδια περιοχή </a:t>
            </a:r>
            <a:r>
              <a:rPr lang="el-GR" dirty="0">
                <a:sym typeface="Wingdings" pitchFamily="2" charset="2"/>
              </a:rPr>
              <a:t> ΒΙΟΚΟΙΝΟΤΗΤΑ</a:t>
            </a:r>
          </a:p>
          <a:p>
            <a:pPr lvl="1"/>
            <a:r>
              <a:rPr lang="el-GR" dirty="0">
                <a:sym typeface="Wingdings" pitchFamily="2" charset="2"/>
              </a:rPr>
              <a:t>Σχέσεις; Ανταγωνισμού, συμβίωσης, αναπαραγωγής </a:t>
            </a:r>
            <a:r>
              <a:rPr lang="el-GR" dirty="0" err="1">
                <a:sym typeface="Wingdings" pitchFamily="2" charset="2"/>
              </a:rPr>
              <a:t>κτλ</a:t>
            </a:r>
            <a:endParaRPr lang="el-GR" dirty="0">
              <a:sym typeface="Wingdings" pitchFamily="2" charset="2"/>
            </a:endParaRPr>
          </a:p>
          <a:p>
            <a:r>
              <a:rPr lang="el-GR" dirty="0">
                <a:sym typeface="Wingdings" pitchFamily="2" charset="2"/>
              </a:rPr>
              <a:t>Η περιοχή που ζει ένας πληθυσμός/μια βιοκοινότητα  ΒΙΟΤΟΠΟΣ</a:t>
            </a:r>
          </a:p>
          <a:p>
            <a:pPr lvl="1"/>
            <a:r>
              <a:rPr lang="el-GR" dirty="0">
                <a:sym typeface="Wingdings" pitchFamily="2" charset="2"/>
              </a:rPr>
              <a:t>Συνθήκες: Θερμοκρασία, υγρασία, ηλιοφάνεια, έδαφος </a:t>
            </a:r>
            <a:r>
              <a:rPr lang="el-GR" dirty="0" err="1">
                <a:sym typeface="Wingdings" pitchFamily="2" charset="2"/>
              </a:rPr>
              <a:t>κτλ</a:t>
            </a:r>
            <a:endParaRPr lang="el-GR" dirty="0">
              <a:sym typeface="Wingdings" pitchFamily="2" charset="2"/>
            </a:endParaRPr>
          </a:p>
          <a:p>
            <a:r>
              <a:rPr lang="el-GR" dirty="0">
                <a:sym typeface="Wingdings" pitchFamily="2" charset="2"/>
              </a:rPr>
              <a:t>Βιοτικοί (οργανισμοί) + αβιοτικοί (συνθήκες) παράγοντες + σχέσεις τους  ΟΙΚΟΣΥΣΤΗΜΑ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242B2-080B-9C42-88BE-8A0AE9785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77" y="5291846"/>
            <a:ext cx="1845878" cy="1476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A7BC3-FC0A-4B4C-BEF6-0CD15694D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233" y="5291846"/>
            <a:ext cx="1845878" cy="1476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63D90-E2D9-F442-975A-714242CBC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026" y="5291844"/>
            <a:ext cx="2182952" cy="1476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897D1-1D7B-7646-82F9-A6C7EBACE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386" y="5321662"/>
            <a:ext cx="2118361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F130-7E52-384A-9B19-EA08442B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1.1 Τα μόρια της ζωής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5963-253A-AC46-A013-1739225B9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Από τι αποτελείται ο κόσμος γύρω μας;</a:t>
            </a:r>
          </a:p>
          <a:p>
            <a:pPr lvl="1"/>
            <a:r>
              <a:rPr lang="el-GR" dirty="0"/>
              <a:t>Από χημικά στοιχεία</a:t>
            </a:r>
          </a:p>
          <a:p>
            <a:r>
              <a:rPr lang="el-GR" dirty="0"/>
              <a:t>Από πόσα χημικά στοιχεία;</a:t>
            </a:r>
          </a:p>
          <a:p>
            <a:pPr lvl="1"/>
            <a:r>
              <a:rPr lang="el-GR" dirty="0"/>
              <a:t>92</a:t>
            </a:r>
          </a:p>
          <a:p>
            <a:r>
              <a:rPr lang="el-GR" dirty="0"/>
              <a:t>Υπάρχουν όλα στους ζωντανούς οργανισμούς;</a:t>
            </a:r>
          </a:p>
          <a:p>
            <a:pPr lvl="1"/>
            <a:r>
              <a:rPr lang="el-GR" dirty="0"/>
              <a:t>Όχι! Μόνο τα 27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8CA7E-7450-E143-98FE-4EA74C540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067" y="447189"/>
            <a:ext cx="2239204" cy="2279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3596C-4EAC-0D41-A1A4-F26C797B6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254" y="2222287"/>
            <a:ext cx="2535383" cy="1911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1FAD2-45C0-8649-AF73-11717866D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067" y="4332113"/>
            <a:ext cx="2965569" cy="228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0ADDE-7F4D-9048-9383-4B998CA0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 </a:t>
            </a:r>
            <a:r>
              <a:rPr lang="el-GR" dirty="0"/>
              <a:t>Τα μόρια της ζωής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5F3B-A403-B140-A182-3B138F123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Ποια είναι τα βασικότερα χημικά στοιχεία από τα οποία αποτελούμαστε (~96%);</a:t>
            </a:r>
          </a:p>
          <a:p>
            <a:pPr lvl="1"/>
            <a:r>
              <a:rPr lang="el-GR" dirty="0"/>
              <a:t>Άνθρακας</a:t>
            </a:r>
          </a:p>
          <a:p>
            <a:pPr lvl="1"/>
            <a:r>
              <a:rPr lang="el-GR" dirty="0"/>
              <a:t>Υδρογόνο</a:t>
            </a:r>
          </a:p>
          <a:p>
            <a:pPr lvl="1"/>
            <a:r>
              <a:rPr lang="el-GR" dirty="0"/>
              <a:t>Οξυγόνο</a:t>
            </a:r>
          </a:p>
          <a:p>
            <a:pPr lvl="1"/>
            <a:r>
              <a:rPr lang="el-GR" dirty="0"/>
              <a:t>Άζωτο</a:t>
            </a:r>
          </a:p>
          <a:p>
            <a:r>
              <a:rPr lang="el-GR" dirty="0"/>
              <a:t>Άλλα σε μικρές ποσότητες (ιχνοστοιχεία)</a:t>
            </a:r>
          </a:p>
          <a:p>
            <a:pPr lvl="1"/>
            <a:r>
              <a:rPr lang="el-GR" dirty="0"/>
              <a:t>Κάλιο</a:t>
            </a:r>
          </a:p>
          <a:p>
            <a:pPr lvl="1"/>
            <a:r>
              <a:rPr lang="el-GR" dirty="0"/>
              <a:t>Νάτριο</a:t>
            </a:r>
          </a:p>
          <a:p>
            <a:pPr lvl="1"/>
            <a:r>
              <a:rPr lang="el-GR" dirty="0"/>
              <a:t>Μαγνήσιο</a:t>
            </a:r>
          </a:p>
          <a:p>
            <a:pPr lvl="1"/>
            <a:r>
              <a:rPr lang="el-GR" dirty="0"/>
              <a:t>…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19643-D5C3-144A-8D97-91AB3B625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229" y="2703914"/>
            <a:ext cx="1739900" cy="115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EA934-CDE1-9F4B-A948-5A9B948F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998" y="2703914"/>
            <a:ext cx="1884293" cy="115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C9FFF-A20D-BE41-988B-1ED70EFB6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787" y="2718914"/>
            <a:ext cx="1156956" cy="115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CAB68-968A-7B4D-81B9-ACBB0F19E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414" y="2637550"/>
            <a:ext cx="1288428" cy="1288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E8210F-BF3F-494A-B79C-5A2C89059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929" y="4626898"/>
            <a:ext cx="1638300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11800-6EFD-6A49-9FA0-B0B775034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402" y="4626898"/>
            <a:ext cx="1379047" cy="1379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6C150D-0864-2041-BFCE-4D4E6F935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1622" y="4626898"/>
            <a:ext cx="1379047" cy="137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498B-3EC9-9A48-A4EA-907FE06B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</a:t>
            </a:r>
            <a:r>
              <a:rPr lang="en-US" dirty="0" err="1"/>
              <a:t>ό</a:t>
            </a:r>
            <a:r>
              <a:rPr lang="el-GR" dirty="0" err="1"/>
              <a:t>ργανες</a:t>
            </a:r>
            <a:r>
              <a:rPr lang="el-GR" dirty="0"/>
              <a:t> ενώσεις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277C5-54D8-8545-A01D-19CACE769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b="1" u="sng" dirty="0"/>
              <a:t>Νερό</a:t>
            </a:r>
          </a:p>
          <a:p>
            <a:pPr lvl="1"/>
            <a:r>
              <a:rPr lang="el-GR" dirty="0"/>
              <a:t>Στο περιβάλλον</a:t>
            </a:r>
          </a:p>
          <a:p>
            <a:pPr lvl="2"/>
            <a:r>
              <a:rPr lang="el-GR" dirty="0"/>
              <a:t>Θάλασσες, λίμνες, ποτάμια… </a:t>
            </a:r>
            <a:r>
              <a:rPr lang="el-GR" dirty="0">
                <a:sym typeface="Wingdings" pitchFamily="2" charset="2"/>
              </a:rPr>
              <a:t> &gt;70% της επιφάνειας της γης</a:t>
            </a:r>
          </a:p>
          <a:p>
            <a:pPr lvl="2"/>
            <a:r>
              <a:rPr lang="el-GR" dirty="0">
                <a:sym typeface="Wingdings" pitchFamily="2" charset="2"/>
              </a:rPr>
              <a:t>Πολλοί οργανισμοί ζουν σε αυτό</a:t>
            </a:r>
          </a:p>
          <a:p>
            <a:pPr lvl="2"/>
            <a:r>
              <a:rPr lang="el-GR" dirty="0">
                <a:sym typeface="Wingdings" pitchFamily="2" charset="2"/>
              </a:rPr>
              <a:t>Μεγάλη κινητικότητα (βροχή, χιόνι, εξάτμιση, διαπνοή φυτών…)</a:t>
            </a:r>
            <a:endParaRPr lang="el-GR" dirty="0"/>
          </a:p>
          <a:p>
            <a:pPr lvl="1"/>
            <a:r>
              <a:rPr lang="el-GR" dirty="0"/>
              <a:t>Στους οργανισμούς</a:t>
            </a:r>
          </a:p>
          <a:p>
            <a:pPr lvl="2"/>
            <a:r>
              <a:rPr lang="el-GR" dirty="0"/>
              <a:t>Άνθρωπος 70% νερό</a:t>
            </a:r>
          </a:p>
          <a:p>
            <a:pPr lvl="2"/>
            <a:r>
              <a:rPr lang="el-GR" dirty="0"/>
              <a:t>Μέσα σε ΟΛΑ κύτταρα (τέλειος διαλύτης)</a:t>
            </a:r>
          </a:p>
          <a:p>
            <a:pPr lvl="2"/>
            <a:r>
              <a:rPr lang="el-GR" dirty="0"/>
              <a:t>Μεταφορά ουσιών σε ζώα και φυτά</a:t>
            </a:r>
          </a:p>
          <a:p>
            <a:r>
              <a:rPr lang="el-GR" b="1" u="sng" dirty="0"/>
              <a:t>Άλατα</a:t>
            </a:r>
          </a:p>
          <a:p>
            <a:pPr lvl="1"/>
            <a:r>
              <a:rPr lang="el-GR" dirty="0"/>
              <a:t>Υψηλή περιεκτικότητα σε άλατα στις θάλασσες, χαμηλή σε  λίμνες/ποταμούς – ΓΙΑΤΙ; </a:t>
            </a:r>
          </a:p>
          <a:p>
            <a:pPr lvl="2"/>
            <a:r>
              <a:rPr lang="el-GR" dirty="0"/>
              <a:t>Παρασύρονται από τα πετρώματα με τη ροή του νερού και  καταλήγουν στις θάλασσες από όπου εξατμίζεται το νερό</a:t>
            </a:r>
          </a:p>
          <a:p>
            <a:pPr lvl="1"/>
            <a:r>
              <a:rPr lang="el-GR" dirty="0"/>
              <a:t>Σημαντικά στην ανάπτυξη &amp; λειτουργία οργανισμών</a:t>
            </a:r>
          </a:p>
          <a:p>
            <a:pPr lvl="1"/>
            <a:r>
              <a:rPr lang="el-GR" dirty="0"/>
              <a:t>Π.χ.: χλωριούχο νάτριο, άλατα ασβεστίου…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17A0A-443C-D640-B5E9-6FED58554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528" y="2222287"/>
            <a:ext cx="2692407" cy="152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9B190F-6B95-A548-A4E2-E618EF804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343" y="1972904"/>
            <a:ext cx="1676400" cy="120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B44DDF-1F7F-CC41-99E0-EB006E895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943" y="3364143"/>
            <a:ext cx="1473200" cy="1384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2163F6-372A-2A42-A2B1-33ED660D5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443" y="5230148"/>
            <a:ext cx="1600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0618-2659-BE42-9BEF-DCB161A0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Οργανικές ενώσεις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7D353-7A0F-FA41-8C20-C49A2A183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39504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Ενώσεις του άνθρακα</a:t>
            </a:r>
          </a:p>
          <a:p>
            <a:r>
              <a:rPr lang="el-GR" dirty="0"/>
              <a:t>Συμμετοχή υδρογόνου, οξυγόνου, αζώτου κ.ά.</a:t>
            </a:r>
          </a:p>
          <a:p>
            <a:r>
              <a:rPr lang="el-GR" dirty="0"/>
              <a:t>Δομούν τους ζωντανούς οργανισμούς (4 μεγάλες κατηγορίες)</a:t>
            </a:r>
          </a:p>
          <a:p>
            <a:pPr lvl="1"/>
            <a:r>
              <a:rPr lang="el-GR" b="1" u="sng" dirty="0"/>
              <a:t>Υδατάνθρακες (σάκχαρα)</a:t>
            </a:r>
          </a:p>
          <a:p>
            <a:pPr lvl="2"/>
            <a:r>
              <a:rPr lang="el-GR" dirty="0"/>
              <a:t>Πηγή ενέργειας</a:t>
            </a:r>
          </a:p>
          <a:p>
            <a:pPr lvl="2"/>
            <a:r>
              <a:rPr lang="el-GR" dirty="0"/>
              <a:t>Δομικά συστατικά</a:t>
            </a:r>
          </a:p>
          <a:p>
            <a:pPr lvl="2"/>
            <a:r>
              <a:rPr lang="el-GR" dirty="0"/>
              <a:t>Π.χ. Γλυκόζη (μονοσακχαρίτης), άμυλο, κυτταρίνη (πολυσακχαρίτες)</a:t>
            </a:r>
          </a:p>
          <a:p>
            <a:pPr lvl="1"/>
            <a:r>
              <a:rPr lang="el-GR" b="1" u="sng" dirty="0"/>
              <a:t>Πρωτεΐνες</a:t>
            </a:r>
          </a:p>
          <a:p>
            <a:pPr lvl="2"/>
            <a:r>
              <a:rPr lang="el-GR" dirty="0"/>
              <a:t>Αποτελούνται από 20 αμινοξέα</a:t>
            </a:r>
            <a:endParaRPr lang="es-ES" dirty="0"/>
          </a:p>
          <a:p>
            <a:pPr lvl="2"/>
            <a:r>
              <a:rPr lang="el-GR" dirty="0"/>
              <a:t>Δομικά συστατικά &amp; λειτουργίες</a:t>
            </a:r>
          </a:p>
          <a:p>
            <a:pPr lvl="2"/>
            <a:r>
              <a:rPr lang="el-GR" dirty="0"/>
              <a:t>Ένζυμα: Πρωτεΐνες που πραγματοποιούν τις χημικές αντιδράσεις των οργανισμών</a:t>
            </a:r>
          </a:p>
          <a:p>
            <a:pPr lvl="1"/>
            <a:r>
              <a:rPr lang="el-GR" b="1" u="sng" dirty="0"/>
              <a:t>Λιπίδια</a:t>
            </a:r>
          </a:p>
          <a:p>
            <a:pPr lvl="2"/>
            <a:r>
              <a:rPr lang="el-GR" dirty="0"/>
              <a:t>Δομικά συστατικά</a:t>
            </a:r>
          </a:p>
          <a:p>
            <a:pPr lvl="2"/>
            <a:r>
              <a:rPr lang="el-GR" dirty="0"/>
              <a:t>Αποθήκες (συμπυκνωμένης) ενέργειας</a:t>
            </a:r>
          </a:p>
          <a:p>
            <a:pPr lvl="1"/>
            <a:r>
              <a:rPr lang="el-GR" b="1" u="sng" dirty="0" err="1"/>
              <a:t>Νουκλεϊκά</a:t>
            </a:r>
            <a:r>
              <a:rPr lang="el-GR" b="1" u="sng" dirty="0"/>
              <a:t> οξέα</a:t>
            </a:r>
          </a:p>
          <a:p>
            <a:pPr lvl="2"/>
            <a:r>
              <a:rPr lang="en-US" dirty="0"/>
              <a:t>DNA, RNA</a:t>
            </a:r>
            <a:endParaRPr lang="el-GR" dirty="0"/>
          </a:p>
          <a:p>
            <a:pPr lvl="2"/>
            <a:r>
              <a:rPr lang="el-GR" dirty="0"/>
              <a:t>Κωδικοποιούν όλα τα κληρονομικά γνωρίσματα των οργανισμών</a:t>
            </a:r>
            <a:endParaRPr lang="en-US" dirty="0"/>
          </a:p>
          <a:p>
            <a:pPr lvl="2"/>
            <a:r>
              <a:rPr lang="el-GR" dirty="0"/>
              <a:t>Αποτελούνται από </a:t>
            </a:r>
            <a:r>
              <a:rPr lang="el-GR" dirty="0" err="1"/>
              <a:t>νουκλεοτίδια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57128-B080-5F45-BD5C-231E7B99A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054" y="178148"/>
            <a:ext cx="1427125" cy="2223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DA294-CEBA-6343-8BE5-64588B5A0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73"/>
          <a:stretch/>
        </p:blipFill>
        <p:spPr>
          <a:xfrm>
            <a:off x="7561867" y="156241"/>
            <a:ext cx="1964871" cy="2245282"/>
          </a:xfrm>
          <a:prstGeom prst="rect">
            <a:avLst/>
          </a:prstGeom>
        </p:spPr>
      </p:pic>
      <p:pic>
        <p:nvPicPr>
          <p:cNvPr id="1026" name="Picture 2" descr="Αποτέλεσμα εικόνας για carbohydrates">
            <a:extLst>
              <a:ext uri="{FF2B5EF4-FFF2-40B4-BE49-F238E27FC236}">
                <a16:creationId xmlns:a16="http://schemas.microsoft.com/office/drawing/2014/main" id="{D1D83F80-ADD8-2243-93A5-EFAEDF21B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13" y="2552767"/>
            <a:ext cx="1581678" cy="10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4540F8-8C2C-8642-8401-418ED049E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640" y="2563481"/>
            <a:ext cx="2758297" cy="1072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A0EABC-573A-8A44-A428-7FCCAD80D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376" y="3842281"/>
            <a:ext cx="1327748" cy="1327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F8EB5B-E31F-2543-A8C7-8BD85D132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512" y="3837341"/>
            <a:ext cx="2431086" cy="1276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B994DB-2135-0F48-AF9B-C08DB69C2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7995" y="5381086"/>
            <a:ext cx="1256113" cy="1256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F45884-850B-9344-9726-1D6A2F25D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088" y="5413291"/>
            <a:ext cx="2253931" cy="1148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A2224E-7CED-474D-9C1C-E538A7D87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4411" y="391480"/>
            <a:ext cx="1988901" cy="18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D0F1-5E67-8945-A89E-782C1440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1.1 Τα μόρια της ζωής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BBA28F-FA9F-AC40-94DA-325AA1798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524"/>
          <a:stretch/>
        </p:blipFill>
        <p:spPr>
          <a:xfrm>
            <a:off x="2872405" y="1914547"/>
            <a:ext cx="6687913" cy="5032905"/>
          </a:xfrm>
        </p:spPr>
      </p:pic>
    </p:spTree>
    <p:extLst>
      <p:ext uri="{BB962C8B-B14F-4D97-AF65-F5344CB8AC3E}">
        <p14:creationId xmlns:p14="http://schemas.microsoft.com/office/powerpoint/2010/main" val="2555167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F036-9448-C944-8B0A-13F7F6F0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1.1 Τα μόρια της ζωής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407568-24A3-084B-ACA7-F9A72B6B1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258"/>
          <a:stretch/>
        </p:blipFill>
        <p:spPr>
          <a:xfrm>
            <a:off x="2887196" y="1924326"/>
            <a:ext cx="6665958" cy="4933673"/>
          </a:xfrm>
        </p:spPr>
      </p:pic>
    </p:spTree>
    <p:extLst>
      <p:ext uri="{BB962C8B-B14F-4D97-AF65-F5344CB8AC3E}">
        <p14:creationId xmlns:p14="http://schemas.microsoft.com/office/powerpoint/2010/main" val="948921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F00E2-6A79-3E4B-B2F0-3A8E2824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1.2 Κύτταρο: η μονάδα της ζωής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D9B5C-C789-AB4F-A562-D622A3198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1665, </a:t>
            </a:r>
            <a:r>
              <a:rPr lang="en-US" dirty="0"/>
              <a:t>Robert Hook</a:t>
            </a:r>
            <a:r>
              <a:rPr lang="el-GR" dirty="0"/>
              <a:t> </a:t>
            </a:r>
            <a:r>
              <a:rPr lang="el-GR" dirty="0">
                <a:sym typeface="Wingdings" pitchFamily="2" charset="2"/>
              </a:rPr>
              <a:t> παρατηρεί στο μικροσκόπιο και ονομάζει τα ΚΥΤΤΑΡΑ</a:t>
            </a:r>
          </a:p>
          <a:p>
            <a:r>
              <a:rPr lang="el-GR" dirty="0">
                <a:sym typeface="Wingdings" pitchFamily="2" charset="2"/>
              </a:rPr>
              <a:t>Σήμερα  η </a:t>
            </a:r>
            <a:r>
              <a:rPr lang="el-GR" b="1" dirty="0">
                <a:sym typeface="Wingdings" pitchFamily="2" charset="2"/>
              </a:rPr>
              <a:t>κυτταρική θεωρία </a:t>
            </a:r>
            <a:r>
              <a:rPr lang="el-GR" dirty="0">
                <a:sym typeface="Wingdings" pitchFamily="2" charset="2"/>
              </a:rPr>
              <a:t>βασικός πυλώνας της βιολογίας</a:t>
            </a:r>
          </a:p>
          <a:p>
            <a:pPr lvl="1"/>
            <a:r>
              <a:rPr lang="el-GR" dirty="0">
                <a:sym typeface="Wingdings" pitchFamily="2" charset="2"/>
              </a:rPr>
              <a:t>Κύτταρο: βασική δομική και λειτουργική μονάδα όλων των οργανισμών</a:t>
            </a:r>
          </a:p>
          <a:p>
            <a:pPr lvl="1"/>
            <a:r>
              <a:rPr lang="el-GR" dirty="0">
                <a:sym typeface="Wingdings" pitchFamily="2" charset="2"/>
              </a:rPr>
              <a:t>Κάθε κύτταρο προέρχεται από ένα άλλο κύτταρο</a:t>
            </a:r>
          </a:p>
          <a:p>
            <a:r>
              <a:rPr lang="el-GR" dirty="0">
                <a:sym typeface="Wingdings" pitchFamily="2" charset="2"/>
              </a:rPr>
              <a:t>Παρατήρηση κυττάρων( (μονοκύτταρων/πολυκύτταρων) στο μικροσκόπιο</a:t>
            </a:r>
          </a:p>
          <a:p>
            <a:pPr lvl="1"/>
            <a:r>
              <a:rPr lang="el-GR" dirty="0">
                <a:sym typeface="Wingdings" pitchFamily="2" charset="2"/>
              </a:rPr>
              <a:t>Οπτικό</a:t>
            </a:r>
          </a:p>
          <a:p>
            <a:pPr lvl="1"/>
            <a:r>
              <a:rPr lang="el-GR" dirty="0">
                <a:sym typeface="Wingdings" pitchFamily="2" charset="2"/>
              </a:rPr>
              <a:t>Ηλεκτρονικό</a:t>
            </a:r>
          </a:p>
          <a:p>
            <a:r>
              <a:rPr lang="el-GR" dirty="0">
                <a:sym typeface="Wingdings" pitchFamily="2" charset="2"/>
              </a:rPr>
              <a:t>Όλα τα κύτταρα του κόσμου εμφανίζουν ομοιότητες και διαφορές</a:t>
            </a:r>
          </a:p>
          <a:p>
            <a:pPr lvl="1"/>
            <a:r>
              <a:rPr lang="el-GR" dirty="0">
                <a:sym typeface="Wingdings" pitchFamily="2" charset="2"/>
              </a:rPr>
              <a:t>Βασική διαφορά  ύπαρξη πυρηνικής μεμβράνης (</a:t>
            </a:r>
            <a:r>
              <a:rPr lang="el-GR" dirty="0" err="1">
                <a:sym typeface="Wingdings" pitchFamily="2" charset="2"/>
              </a:rPr>
              <a:t>προκαρυωτικά</a:t>
            </a:r>
            <a:r>
              <a:rPr lang="el-GR" dirty="0">
                <a:sym typeface="Wingdings" pitchFamily="2" charset="2"/>
              </a:rPr>
              <a:t>/</a:t>
            </a:r>
            <a:r>
              <a:rPr lang="el-GR" dirty="0" err="1">
                <a:sym typeface="Wingdings" pitchFamily="2" charset="2"/>
              </a:rPr>
              <a:t>ευκαρυωτικά</a:t>
            </a:r>
            <a:r>
              <a:rPr lang="el-GR" dirty="0">
                <a:sym typeface="Wingdings" pitchFamily="2" charset="2"/>
              </a:rPr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527F2-B683-FE42-9F74-2D0D36852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178" y="0"/>
            <a:ext cx="1636279" cy="1952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7C392-4C5E-3040-B231-6F9657E7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457" y="0"/>
            <a:ext cx="1344972" cy="1952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4B77C-5B6E-5B48-8AD1-55517AE82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242" y="2066609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76666-7FC7-F345-9753-B627C332F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197" y="3530882"/>
            <a:ext cx="1638300" cy="123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047713-744E-3D46-AA68-0AA90BFA9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946" y="3934705"/>
            <a:ext cx="1155700" cy="173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9D7EF-EFC9-0146-91BD-D00F046B6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9100" y="5596210"/>
            <a:ext cx="16129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E4A0-B536-FC4C-9EEF-D090EEC8F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ευκαρυωτικό</a:t>
            </a:r>
            <a:r>
              <a:rPr lang="el-GR" dirty="0"/>
              <a:t> κύτταρο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145E-01C0-4249-8AAC-E54A171BD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u="sng" dirty="0" err="1"/>
              <a:t>Πλασματικ</a:t>
            </a:r>
            <a:r>
              <a:rPr lang="en-US" b="1" u="sng" dirty="0" err="1"/>
              <a:t>ή</a:t>
            </a:r>
            <a:r>
              <a:rPr lang="el-GR" b="1" u="sng" dirty="0"/>
              <a:t> μεμβράνη</a:t>
            </a:r>
            <a:r>
              <a:rPr lang="el-GR" dirty="0"/>
              <a:t>: όριο</a:t>
            </a:r>
          </a:p>
          <a:p>
            <a:r>
              <a:rPr lang="el-GR" b="1" u="sng" dirty="0"/>
              <a:t>Πυρήνας</a:t>
            </a:r>
            <a:r>
              <a:rPr lang="el-GR" dirty="0"/>
              <a:t>: περιέχει το γενετικό υλικό</a:t>
            </a:r>
          </a:p>
          <a:p>
            <a:r>
              <a:rPr lang="el-GR" b="1" u="sng" dirty="0"/>
              <a:t>Κυτταρόπλασμα</a:t>
            </a:r>
            <a:r>
              <a:rPr lang="el-GR" dirty="0"/>
              <a:t>: χώρος ανάμεσα σε π.μ. και πυρήνα</a:t>
            </a:r>
          </a:p>
          <a:p>
            <a:r>
              <a:rPr lang="el-GR" b="1" u="sng" dirty="0" err="1"/>
              <a:t>Ενδοπλασματικό</a:t>
            </a:r>
            <a:r>
              <a:rPr lang="el-GR" b="1" u="sng" dirty="0"/>
              <a:t> δίκτυο</a:t>
            </a:r>
            <a:r>
              <a:rPr lang="el-GR" dirty="0"/>
              <a:t>: σύνθεση + μεταφορά ουσιών</a:t>
            </a:r>
          </a:p>
          <a:p>
            <a:pPr lvl="1"/>
            <a:r>
              <a:rPr lang="el-GR" b="1" u="sng" dirty="0"/>
              <a:t>Αδρό </a:t>
            </a:r>
            <a:r>
              <a:rPr lang="el-GR" b="1" u="sng" dirty="0" err="1"/>
              <a:t>ε.δ.</a:t>
            </a:r>
            <a:r>
              <a:rPr lang="el-GR" b="1" u="sng" dirty="0"/>
              <a:t> </a:t>
            </a:r>
            <a:r>
              <a:rPr lang="el-GR" dirty="0"/>
              <a:t>(+</a:t>
            </a:r>
            <a:r>
              <a:rPr lang="el-GR" b="1" i="1" dirty="0" err="1"/>
              <a:t>ριβοσώματα</a:t>
            </a:r>
            <a:r>
              <a:rPr lang="el-GR" dirty="0"/>
              <a:t>): σύνθεση πρωτεϊνών</a:t>
            </a:r>
          </a:p>
          <a:p>
            <a:pPr lvl="1"/>
            <a:r>
              <a:rPr lang="el-GR" b="1" u="sng" dirty="0"/>
              <a:t>Λείο </a:t>
            </a:r>
            <a:r>
              <a:rPr lang="el-GR" b="1" u="sng" dirty="0" err="1"/>
              <a:t>ε.δ.</a:t>
            </a:r>
            <a:r>
              <a:rPr lang="el-GR" dirty="0"/>
              <a:t>: σύνθεση λιπιδίων</a:t>
            </a:r>
          </a:p>
          <a:p>
            <a:r>
              <a:rPr lang="el-GR" b="1" u="sng" dirty="0"/>
              <a:t>Σύμπλεγμα </a:t>
            </a:r>
            <a:r>
              <a:rPr lang="en-US" b="1" u="sng" dirty="0"/>
              <a:t>Golgi</a:t>
            </a:r>
            <a:r>
              <a:rPr lang="el-GR" dirty="0"/>
              <a:t>: τροποποίηση πρωτεϊνών</a:t>
            </a:r>
          </a:p>
          <a:p>
            <a:r>
              <a:rPr lang="el-GR" b="1" u="sng" dirty="0" err="1"/>
              <a:t>Λυσοσώματα</a:t>
            </a:r>
            <a:r>
              <a:rPr lang="el-GR" dirty="0"/>
              <a:t>: διάσπαση ουσιών/μικροοργανισμών</a:t>
            </a:r>
          </a:p>
          <a:p>
            <a:r>
              <a:rPr lang="el-GR" b="1" u="sng" dirty="0" err="1"/>
              <a:t>Κενοτόπια</a:t>
            </a:r>
            <a:r>
              <a:rPr lang="el-GR" dirty="0"/>
              <a:t>: </a:t>
            </a:r>
            <a:r>
              <a:rPr lang="el-GR" dirty="0" err="1"/>
              <a:t>κυστίδια</a:t>
            </a:r>
            <a:r>
              <a:rPr lang="el-GR" dirty="0"/>
              <a:t> σε </a:t>
            </a:r>
            <a:r>
              <a:rPr lang="el-GR" dirty="0">
                <a:solidFill>
                  <a:srgbClr val="FF0000"/>
                </a:solidFill>
              </a:rPr>
              <a:t>ζωικά</a:t>
            </a:r>
            <a:r>
              <a:rPr lang="el-GR" dirty="0"/>
              <a:t> (πεπτικά </a:t>
            </a:r>
            <a:r>
              <a:rPr lang="el-GR" dirty="0" err="1"/>
              <a:t>κενοτόπια</a:t>
            </a:r>
            <a:r>
              <a:rPr lang="el-GR" dirty="0"/>
              <a:t>) ή σε </a:t>
            </a:r>
            <a:r>
              <a:rPr lang="el-GR" dirty="0">
                <a:solidFill>
                  <a:schemeClr val="accent2">
                    <a:lumMod val="50000"/>
                  </a:schemeClr>
                </a:solidFill>
              </a:rPr>
              <a:t>φυτικά</a:t>
            </a:r>
            <a:r>
              <a:rPr lang="el-GR" dirty="0"/>
              <a:t> κύτταρα (χυμοτόπια)</a:t>
            </a:r>
          </a:p>
          <a:p>
            <a:r>
              <a:rPr lang="el-GR" b="1" u="sng" dirty="0"/>
              <a:t>Μιτοχόνδρια</a:t>
            </a:r>
            <a:r>
              <a:rPr lang="el-GR" dirty="0"/>
              <a:t>: αποδίδουν ενέργεια στο κύτταρο</a:t>
            </a:r>
          </a:p>
          <a:p>
            <a:r>
              <a:rPr lang="el-GR" b="1" u="sng" dirty="0" err="1"/>
              <a:t>Χλωροπλάστες</a:t>
            </a:r>
            <a:r>
              <a:rPr lang="el-GR" dirty="0"/>
              <a:t>: στα </a:t>
            </a:r>
            <a:r>
              <a:rPr lang="el-GR" dirty="0">
                <a:solidFill>
                  <a:schemeClr val="accent2">
                    <a:lumMod val="50000"/>
                  </a:schemeClr>
                </a:solidFill>
              </a:rPr>
              <a:t>φυτικά</a:t>
            </a:r>
            <a:r>
              <a:rPr lang="el-GR" dirty="0"/>
              <a:t> κύτταρα πραγματοποιούν φωτοσύνθεση (από ανόργανα </a:t>
            </a:r>
            <a:r>
              <a:rPr lang="el-GR" dirty="0">
                <a:sym typeface="Wingdings" pitchFamily="2" charset="2"/>
              </a:rPr>
              <a:t> γλυκόζη!)</a:t>
            </a:r>
          </a:p>
          <a:p>
            <a:r>
              <a:rPr lang="el-GR" b="1" u="sng" dirty="0">
                <a:sym typeface="Wingdings" pitchFamily="2" charset="2"/>
              </a:rPr>
              <a:t>Κυτταρικό τοίχωμα</a:t>
            </a:r>
            <a:r>
              <a:rPr lang="el-GR" dirty="0">
                <a:sym typeface="Wingdings" pitchFamily="2" charset="2"/>
              </a:rPr>
              <a:t>: στα </a:t>
            </a:r>
            <a:r>
              <a:rPr lang="el-GR" dirty="0">
                <a:solidFill>
                  <a:schemeClr val="accent2">
                    <a:lumMod val="50000"/>
                  </a:schemeClr>
                </a:solidFill>
                <a:sym typeface="Wingdings" pitchFamily="2" charset="2"/>
              </a:rPr>
              <a:t>φυτικά</a:t>
            </a:r>
            <a:r>
              <a:rPr lang="el-GR" dirty="0">
                <a:sym typeface="Wingdings" pitchFamily="2" charset="2"/>
              </a:rPr>
              <a:t> κύτταρα περιβάλλει την π.μ. και συμβάλλει στη στήριξη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FA326-67FA-B842-9DC0-EFA6542E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890" y="1974084"/>
            <a:ext cx="5874327" cy="242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239</TotalTime>
  <Words>760</Words>
  <Application>Microsoft Office PowerPoint</Application>
  <PresentationFormat>Ευρεία οθόνη</PresentationFormat>
  <Paragraphs>129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9" baseType="lpstr">
      <vt:lpstr>Century Gothic</vt:lpstr>
      <vt:lpstr>Wingdings 2</vt:lpstr>
      <vt:lpstr>Quotable</vt:lpstr>
      <vt:lpstr>Γ1. Οργάνωση της ζωής – Βιολογικά συστήματα</vt:lpstr>
      <vt:lpstr>1.1 Τα μόρια της ζωής</vt:lpstr>
      <vt:lpstr>1.1 Τα μόρια της ζωής</vt:lpstr>
      <vt:lpstr>Ανόργανες ενώσεις</vt:lpstr>
      <vt:lpstr>Οργανικές ενώσεις</vt:lpstr>
      <vt:lpstr>1.1 Τα μόρια της ζωής</vt:lpstr>
      <vt:lpstr>1.1 Τα μόρια της ζωής</vt:lpstr>
      <vt:lpstr>1.2 Κύτταρο: η μονάδα της ζωής</vt:lpstr>
      <vt:lpstr>Το ευκαρυωτικό κύτταρο</vt:lpstr>
      <vt:lpstr>Το προκαρυωτικό κύτταρο</vt:lpstr>
      <vt:lpstr>Διαφορετικά κύτταρα για διαφορετικές λειτουργίες</vt:lpstr>
      <vt:lpstr>1.3 Τα επίπεδα οργάνωσης της ζωής</vt:lpstr>
      <vt:lpstr>Η οργάνωση των έμβιων όντων – Το οικοσύστημα</vt:lpstr>
      <vt:lpstr>Η οργάνωση των έμβιων όντων – Το οικοσύστημα</vt:lpstr>
      <vt:lpstr>Η οργάνωση των έμβιων όντων – Τα οικοσυστήματα</vt:lpstr>
      <vt:lpstr>Η οργάνωση των έμβιων όντων – Τα οικοσυστήματα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Γ1. Οργάνωση της ζωής – Βιολογικά συστήματα</dc:title>
  <dc:creator>Microsoft Office User</dc:creator>
  <cp:lastModifiedBy>ELENI NTANOU</cp:lastModifiedBy>
  <cp:revision>38</cp:revision>
  <dcterms:created xsi:type="dcterms:W3CDTF">2018-09-22T14:57:19Z</dcterms:created>
  <dcterms:modified xsi:type="dcterms:W3CDTF">2021-12-02T18:55:43Z</dcterms:modified>
</cp:coreProperties>
</file>