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47"/>
    <p:restoredTop sz="92781"/>
  </p:normalViewPr>
  <p:slideViewPr>
    <p:cSldViewPr snapToGrid="0" snapToObjects="1">
      <p:cViewPr varScale="1">
        <p:scale>
          <a:sx n="86" d="100"/>
          <a:sy n="86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667D-FA8C-2C49-8F20-5D477B53AB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Γ2. Οι οργανισμοί στο περιβάλλον τους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C7D3E0-9F45-074C-8520-5C8C50FC8B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Βιολογία γ’ γυμνασίου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425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CF647-4BB9-954F-9A55-723263ABE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Τροφικές αλυσίδες, τροφικά πλέγματα, τροφικές πυραμίδες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D57E0-97CB-0741-90D7-F03B4A5DB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u="sng" dirty="0"/>
              <a:t>Τροφικές πυραμίδες</a:t>
            </a:r>
          </a:p>
          <a:p>
            <a:r>
              <a:rPr lang="el-GR" dirty="0"/>
              <a:t>Αποτελούνται από τροφικά επίπεδα</a:t>
            </a:r>
          </a:p>
          <a:p>
            <a:r>
              <a:rPr lang="el-GR" dirty="0"/>
              <a:t>Διαρκώς μειούμενη (ΓΙΑΤΙ;)</a:t>
            </a:r>
          </a:p>
          <a:p>
            <a:r>
              <a:rPr lang="el-GR" dirty="0"/>
              <a:t>Είδη</a:t>
            </a:r>
          </a:p>
          <a:p>
            <a:pPr lvl="1"/>
            <a:r>
              <a:rPr lang="el-GR" dirty="0"/>
              <a:t>Αριθμού/Πληθυσμού</a:t>
            </a:r>
          </a:p>
          <a:p>
            <a:pPr lvl="1"/>
            <a:r>
              <a:rPr lang="el-GR" dirty="0"/>
              <a:t>Βιομάζας</a:t>
            </a:r>
          </a:p>
          <a:p>
            <a:pPr lvl="1"/>
            <a:r>
              <a:rPr lang="el-GR" dirty="0"/>
              <a:t>Ενέργειας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DA1FD-DFB5-5D4C-9975-538FADB4A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415" y="2180496"/>
            <a:ext cx="3536064" cy="3899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4A12C2-7973-A34C-B7A4-9A3602661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478" y="2371880"/>
            <a:ext cx="3382725" cy="36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6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C45E1-A7F0-C84C-846D-906FDC99B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2.1 Ισορροπία στα βιολογικά συστήματα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A6C29-CD21-5B4E-8E13-CECE543E0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Κάθε ζωντανός οργανισμός:</a:t>
            </a:r>
          </a:p>
          <a:p>
            <a:pPr marL="666900" lvl="1" indent="-342900">
              <a:buFont typeface="+mj-lt"/>
              <a:buAutoNum type="arabicPeriod"/>
            </a:pPr>
            <a:r>
              <a:rPr lang="el-GR" b="1" dirty="0"/>
              <a:t>Προσαρμόζεται</a:t>
            </a:r>
          </a:p>
          <a:p>
            <a:pPr marL="666900" lvl="1" indent="-342900">
              <a:buFont typeface="+mj-lt"/>
              <a:buAutoNum type="arabicPeriod"/>
            </a:pPr>
            <a:r>
              <a:rPr lang="el-GR" b="1" dirty="0"/>
              <a:t>Επιβιώνει</a:t>
            </a:r>
          </a:p>
          <a:p>
            <a:pPr marL="666900" lvl="1" indent="-342900">
              <a:buFont typeface="+mj-lt"/>
              <a:buAutoNum type="arabicPeriod"/>
            </a:pPr>
            <a:r>
              <a:rPr lang="el-GR" b="1" dirty="0"/>
              <a:t>Αφήνει απογόνους</a:t>
            </a:r>
          </a:p>
          <a:p>
            <a:r>
              <a:rPr lang="el-GR" dirty="0"/>
              <a:t>Επιτυχία επιβίωσης εξαρτάται από:</a:t>
            </a:r>
          </a:p>
          <a:p>
            <a:pPr lvl="1"/>
            <a:r>
              <a:rPr lang="el-GR" dirty="0"/>
              <a:t>Συνεργασία συστημάτων/οργάνων/ιστών/κυττάρων</a:t>
            </a:r>
          </a:p>
          <a:p>
            <a:pPr lvl="1"/>
            <a:r>
              <a:rPr lang="el-GR" dirty="0"/>
              <a:t>Αντίδραση στο περιβάλλον (τροφή, θήρευση, αναπαραγωγή…)</a:t>
            </a:r>
          </a:p>
          <a:p>
            <a:pPr lvl="2"/>
            <a:r>
              <a:rPr lang="el-GR" dirty="0"/>
              <a:t>Με βιοτικούς παράγοντες (;)</a:t>
            </a:r>
          </a:p>
          <a:p>
            <a:pPr lvl="2"/>
            <a:r>
              <a:rPr lang="el-GR" dirty="0"/>
              <a:t>Με αβιοτικούς παράγοντες (;)</a:t>
            </a:r>
          </a:p>
        </p:txBody>
      </p:sp>
      <p:sp>
        <p:nvSpPr>
          <p:cNvPr id="4" name="Curved Right Arrow 3">
            <a:extLst>
              <a:ext uri="{FF2B5EF4-FFF2-40B4-BE49-F238E27FC236}">
                <a16:creationId xmlns:a16="http://schemas.microsoft.com/office/drawing/2014/main" id="{732FBDF9-FD32-9D4B-9EE3-AC192E842035}"/>
              </a:ext>
            </a:extLst>
          </p:cNvPr>
          <p:cNvSpPr/>
          <p:nvPr/>
        </p:nvSpPr>
        <p:spPr>
          <a:xfrm flipH="1" flipV="1">
            <a:off x="5380074" y="2381693"/>
            <a:ext cx="3125974" cy="3264194"/>
          </a:xfrm>
          <a:prstGeom prst="curvedRightArrow">
            <a:avLst>
              <a:gd name="adj1" fmla="val 7028"/>
              <a:gd name="adj2" fmla="val 2189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73D243-87E6-5843-910E-E14A22825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624" y="2180495"/>
            <a:ext cx="2959598" cy="1987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A1F0C3-76EC-9D42-A1E2-BD90A8777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774" y="4242649"/>
            <a:ext cx="2534328" cy="22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CA290-DC1E-F043-9998-96335E25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Σχέσεις μεταξύ οργανισμών (Βιοτικοί Παράγοντες)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5A97A9-A927-004F-896C-DA849BAAD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Με άτομα ίδιου πληθυσμού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BF0BB0-4DB8-1F46-8C15-7BE37C8363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b="1" dirty="0"/>
              <a:t>Αναπαραγωγής</a:t>
            </a:r>
          </a:p>
          <a:p>
            <a:r>
              <a:rPr lang="el-GR" b="1" dirty="0"/>
              <a:t>Ανταγωνισμού</a:t>
            </a:r>
          </a:p>
          <a:p>
            <a:pPr lvl="1"/>
            <a:r>
              <a:rPr lang="el-GR" dirty="0"/>
              <a:t>Τροφή</a:t>
            </a:r>
          </a:p>
          <a:p>
            <a:pPr lvl="1"/>
            <a:r>
              <a:rPr lang="el-GR" dirty="0"/>
              <a:t>Χώρος</a:t>
            </a:r>
          </a:p>
          <a:p>
            <a:pPr lvl="1"/>
            <a:r>
              <a:rPr lang="el-GR" dirty="0"/>
              <a:t>Σύντροφος</a:t>
            </a:r>
          </a:p>
          <a:p>
            <a:pPr lvl="1"/>
            <a:r>
              <a:rPr lang="el-GR" dirty="0"/>
              <a:t>Οξυγόνο</a:t>
            </a:r>
          </a:p>
          <a:p>
            <a:pPr lvl="1"/>
            <a:r>
              <a:rPr lang="el-GR" dirty="0"/>
              <a:t>Φως</a:t>
            </a:r>
          </a:p>
          <a:p>
            <a:r>
              <a:rPr lang="el-GR" b="1" dirty="0"/>
              <a:t>Συνεργασίας</a:t>
            </a:r>
          </a:p>
          <a:p>
            <a:pPr lvl="1"/>
            <a:r>
              <a:rPr lang="el-GR" dirty="0"/>
              <a:t>Μετανάστευση</a:t>
            </a:r>
          </a:p>
          <a:p>
            <a:pPr lvl="1"/>
            <a:r>
              <a:rPr lang="el-GR" dirty="0"/>
              <a:t>Ιεραρχία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B96387-991D-7849-BAE6-715C3B7427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Με άτομα διαφορετικού πληθυσμού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E89B45-2495-3740-9295-972C3ABA249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b="1" dirty="0"/>
              <a:t>Τροφική</a:t>
            </a:r>
          </a:p>
          <a:p>
            <a:r>
              <a:rPr lang="el-GR" b="1" dirty="0"/>
              <a:t>Συμβίωσης/Αμοιβαίας προσφοράς</a:t>
            </a:r>
          </a:p>
          <a:p>
            <a:pPr lvl="1"/>
            <a:r>
              <a:rPr lang="el-GR" dirty="0"/>
              <a:t>Συμβιωτικοί μικροοργανισμοί – Άνθρωπος</a:t>
            </a:r>
          </a:p>
          <a:p>
            <a:r>
              <a:rPr lang="el-GR" b="1" dirty="0"/>
              <a:t>Ανταγωνισμού</a:t>
            </a:r>
          </a:p>
          <a:p>
            <a:r>
              <a:rPr lang="el-GR" b="1" dirty="0"/>
              <a:t>Παρασιτισμού</a:t>
            </a:r>
          </a:p>
          <a:p>
            <a:pPr lvl="1"/>
            <a:r>
              <a:rPr lang="el-GR" dirty="0"/>
              <a:t>Παθογόνοι μικροοργανισμοί – Άνθρωπος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5EAB0D-0978-C24E-9A7B-486537E23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371" y="2895970"/>
            <a:ext cx="1905000" cy="127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673CBC-8A98-B445-B062-A096B35FE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371" y="4170652"/>
            <a:ext cx="1969124" cy="11779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C452B2-74DA-4C49-BEB3-12A4A7C4D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903" y="5353314"/>
            <a:ext cx="2022060" cy="15165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561C3D-FB8B-9047-A549-9FCABB66F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963" y="5292436"/>
            <a:ext cx="2374900" cy="173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A4F7F3-7E80-DD4A-B906-5B0394CC9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2704" y="5374032"/>
            <a:ext cx="1971414" cy="14785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EC35E8-2543-564E-88D3-934A199AC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118" y="5234282"/>
            <a:ext cx="3317882" cy="16589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22E1AA-BD5C-0848-9994-C13EB91B44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0929" y="3925573"/>
            <a:ext cx="2069805" cy="137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  <p:bldP spid="8" grpId="0" build="p"/>
      <p:bldP spid="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021016-4174-BE43-BC10-7EFB6530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Αλλαγές στα οικοσυστήματα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98D2386-2451-7A46-AC6B-74D8D34A2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l-GR" dirty="0"/>
              <a:t>Σπόροι – Ποντικοί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/>
              <a:t>Αύξηση σπόρων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/>
              <a:t>Αύξηση ποντικών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/>
              <a:t>Πολλά ποντίκια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/>
              <a:t>Πολλή κατανάλωση σπόρων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/>
              <a:t>Λιγότεροι σπόροι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/>
              <a:t>Λιγότεροι ποντικοί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/>
              <a:t>ΙΣΟΡΡΟΠΙΑ: όσοι ποντικοί – τόσοι σπόροι</a:t>
            </a:r>
            <a:endParaRPr lang="en-US" dirty="0"/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027DC77C-2AB2-CA4F-864D-85144516C64E}"/>
              </a:ext>
            </a:extLst>
          </p:cNvPr>
          <p:cNvSpPr/>
          <p:nvPr/>
        </p:nvSpPr>
        <p:spPr>
          <a:xfrm>
            <a:off x="5705061" y="4601817"/>
            <a:ext cx="1083365" cy="1083365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B4A90A-5B30-B548-BD8C-CA29D5D47E62}"/>
              </a:ext>
            </a:extLst>
          </p:cNvPr>
          <p:cNvSpPr txBox="1"/>
          <p:nvPr/>
        </p:nvSpPr>
        <p:spPr>
          <a:xfrm>
            <a:off x="6917635" y="4681330"/>
            <a:ext cx="312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Επιπλέον ζώα; (Αλεπούδες, κουκουβάγιες, φίδια, γεράκια…)</a:t>
            </a:r>
            <a:endParaRPr lang="en-US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980A8E-B10C-A842-83AF-C52C91795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026" y="2180495"/>
            <a:ext cx="3396578" cy="2246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14AB07-6A80-C44E-A3DC-38C19BF6C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0" y="702156"/>
            <a:ext cx="3556000" cy="1981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94E887-5330-A843-BD3A-DE35C755D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7588" y="2556172"/>
            <a:ext cx="1155700" cy="173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1352AB-7E44-044F-8BD2-564AC6C09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8494" y="2683356"/>
            <a:ext cx="2329093" cy="1743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0AE585-F87B-214F-ACC8-B49202D67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3963" y="4274290"/>
            <a:ext cx="2646247" cy="147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7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81120-E6F6-794E-B34B-C19B0B114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Αλλαγές στα οικοσυστήματα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D1E97-3387-4E48-BED8-DEA2DF6D1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Αλλαγή αβιοτικών παραγόντων (συνθηκών) </a:t>
            </a:r>
            <a:r>
              <a:rPr lang="el-GR" dirty="0">
                <a:sym typeface="Wingdings" pitchFamily="2" charset="2"/>
              </a:rPr>
              <a:t> ανάλογες επιδράσεις (π.χ.;)</a:t>
            </a:r>
            <a:endParaRPr lang="el-GR" dirty="0"/>
          </a:p>
          <a:p>
            <a:r>
              <a:rPr lang="el-GR" dirty="0"/>
              <a:t>Αλληλεπιδράσεις μεταξύ παραγόντων οικοσυστήματος (βιοτικοί – αβιοτικοί): </a:t>
            </a:r>
            <a:r>
              <a:rPr lang="el-GR" b="1" u="sng" dirty="0"/>
              <a:t>ρυθμιστικοί μηχανισμοί</a:t>
            </a:r>
          </a:p>
          <a:p>
            <a:r>
              <a:rPr lang="el-GR" dirty="0"/>
              <a:t>Η ισορροπία αποκαθίσταται πάντα;</a:t>
            </a:r>
          </a:p>
          <a:p>
            <a:pPr lvl="1"/>
            <a:r>
              <a:rPr lang="el-GR" dirty="0"/>
              <a:t>Μέσα σε κάποια όρια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A83CD-D64F-424B-8BE3-802EA1FA9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972" y="4235335"/>
            <a:ext cx="3937907" cy="23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CF384-A31D-9045-A2F6-D6E7CBA6E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2.2. Οργάνωση και λειτουργίες του οικοσυστήματος – Ο ρόλος της ενέργειας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C57D0-5CE2-CE41-85D0-9813E9A5F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Κάθε οργανωμένο σύστημα ενέργεια για να λειτουργεί σωστά</a:t>
            </a:r>
          </a:p>
          <a:p>
            <a:pPr lvl="1"/>
            <a:r>
              <a:rPr lang="el-GR" dirty="0"/>
              <a:t>Οικοσύστημα</a:t>
            </a:r>
          </a:p>
          <a:p>
            <a:pPr lvl="1"/>
            <a:r>
              <a:rPr lang="el-GR" dirty="0"/>
              <a:t>Οργανισμός</a:t>
            </a:r>
          </a:p>
          <a:p>
            <a:pPr lvl="1"/>
            <a:r>
              <a:rPr lang="el-GR" dirty="0"/>
              <a:t>Σπίτι</a:t>
            </a:r>
          </a:p>
          <a:p>
            <a:pPr lvl="1"/>
            <a:r>
              <a:rPr lang="el-GR" dirty="0"/>
              <a:t>Πόλη</a:t>
            </a:r>
          </a:p>
          <a:p>
            <a:pPr lvl="1"/>
            <a:r>
              <a:rPr lang="el-GR" dirty="0"/>
              <a:t>…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F16B7-02D2-D945-9BCB-8A2A5B5BC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44" y="3987753"/>
            <a:ext cx="3937907" cy="2335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B74A90-544A-CD4D-858B-6AED33EA2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549" y="3987753"/>
            <a:ext cx="4671172" cy="23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6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6ECD7-AD37-1742-AF47-2782E2E2B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Οργανισμοί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9E206-5203-9040-BED7-5731AE243B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/>
              <a:t>Αυτότροφοι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C96EFA-46D8-2348-9E3B-705760DF44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/>
              <a:t>Παράγουν μόνοι τους την τροφή τους</a:t>
            </a:r>
          </a:p>
          <a:p>
            <a:r>
              <a:rPr lang="el-GR" dirty="0"/>
              <a:t>Από απλά υλικά (άβιο περιβάλλον) </a:t>
            </a:r>
            <a:r>
              <a:rPr lang="el-GR" b="1" dirty="0"/>
              <a:t>(ανόργανα)</a:t>
            </a:r>
          </a:p>
          <a:p>
            <a:pPr lvl="1"/>
            <a:r>
              <a:rPr lang="el-GR" dirty="0" err="1"/>
              <a:t>Νερ</a:t>
            </a:r>
            <a:r>
              <a:rPr lang="en-US" dirty="0" err="1"/>
              <a:t>ό</a:t>
            </a:r>
            <a:endParaRPr lang="el-GR" dirty="0"/>
          </a:p>
          <a:p>
            <a:pPr lvl="1"/>
            <a:r>
              <a:rPr lang="el-GR" dirty="0"/>
              <a:t>Διοξείδιο του άνθρακα</a:t>
            </a:r>
          </a:p>
          <a:p>
            <a:r>
              <a:rPr lang="el-GR" dirty="0"/>
              <a:t>Σύνθετα μόρια </a:t>
            </a:r>
            <a:r>
              <a:rPr lang="el-GR" b="1" dirty="0"/>
              <a:t>(οργανικά)</a:t>
            </a:r>
          </a:p>
          <a:p>
            <a:pPr lvl="1"/>
            <a:r>
              <a:rPr lang="el-GR" dirty="0"/>
              <a:t>ΓΛΥΚΟΖΗ</a:t>
            </a:r>
          </a:p>
          <a:p>
            <a:r>
              <a:rPr lang="el-GR" dirty="0"/>
              <a:t>Διαδικασία: </a:t>
            </a:r>
            <a:r>
              <a:rPr lang="el-GR" u="sng" dirty="0"/>
              <a:t>Φωτοσύνθεση</a:t>
            </a:r>
          </a:p>
          <a:p>
            <a:r>
              <a:rPr lang="el-GR" b="1" u="sng" dirty="0">
                <a:solidFill>
                  <a:srgbClr val="00B050"/>
                </a:solidFill>
              </a:rPr>
              <a:t>ΠΑΡΑΓΩΓΟΙ</a:t>
            </a:r>
          </a:p>
          <a:p>
            <a:r>
              <a:rPr lang="el-GR" b="1" i="1" dirty="0">
                <a:solidFill>
                  <a:srgbClr val="00B050"/>
                </a:solidFill>
              </a:rPr>
              <a:t>Φυτά, φυτοπλαγκτόν…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06E0B0-ED40-994C-A737-7B02F8FA4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 err="1"/>
              <a:t>Ετερότροφοι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0EF4AB-0B6A-CF43-B85C-A0D19D3FCB5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/>
              <a:t>Έτοιμη οργανική ύλη</a:t>
            </a:r>
          </a:p>
          <a:p>
            <a:r>
              <a:rPr lang="el-GR" b="1" u="sng" dirty="0">
                <a:solidFill>
                  <a:srgbClr val="FF0000"/>
                </a:solidFill>
              </a:rPr>
              <a:t>ΚΑΤΑΝΑΛΩΤΕΣ</a:t>
            </a:r>
          </a:p>
          <a:p>
            <a:pPr lvl="1"/>
            <a:r>
              <a:rPr lang="el-GR" dirty="0"/>
              <a:t>1</a:t>
            </a:r>
            <a:r>
              <a:rPr lang="el-GR" baseline="30000" dirty="0"/>
              <a:t>ης</a:t>
            </a:r>
            <a:r>
              <a:rPr lang="el-GR" dirty="0"/>
              <a:t> τάξης (φυτοφάγα)</a:t>
            </a:r>
          </a:p>
          <a:p>
            <a:pPr lvl="1"/>
            <a:r>
              <a:rPr lang="el-GR" dirty="0"/>
              <a:t>2</a:t>
            </a:r>
            <a:r>
              <a:rPr lang="el-GR" baseline="30000" dirty="0"/>
              <a:t>ης</a:t>
            </a:r>
            <a:r>
              <a:rPr lang="el-GR" dirty="0"/>
              <a:t> τάξης (</a:t>
            </a:r>
            <a:r>
              <a:rPr lang="el-GR" dirty="0" err="1"/>
              <a:t>σαρκοφάγα</a:t>
            </a:r>
            <a:r>
              <a:rPr lang="el-GR" dirty="0"/>
              <a:t> που τρέφονται με φυτοφάγα)</a:t>
            </a:r>
          </a:p>
          <a:p>
            <a:pPr lvl="1"/>
            <a:r>
              <a:rPr lang="el-GR" dirty="0"/>
              <a:t>3</a:t>
            </a:r>
            <a:r>
              <a:rPr lang="el-GR" baseline="30000" dirty="0"/>
              <a:t>ης</a:t>
            </a:r>
            <a:r>
              <a:rPr lang="el-GR" dirty="0"/>
              <a:t> τάξης (</a:t>
            </a:r>
            <a:r>
              <a:rPr lang="el-GR" dirty="0" err="1"/>
              <a:t>σαρκοφάγα</a:t>
            </a:r>
            <a:r>
              <a:rPr lang="el-GR" dirty="0"/>
              <a:t> που τρέφονται  με </a:t>
            </a:r>
            <a:r>
              <a:rPr lang="el-GR" dirty="0" err="1"/>
              <a:t>σαρκοφάγα</a:t>
            </a:r>
            <a:r>
              <a:rPr lang="el-GR" dirty="0"/>
              <a:t>)</a:t>
            </a:r>
          </a:p>
          <a:p>
            <a:pPr lvl="1"/>
            <a:r>
              <a:rPr lang="el-GR" dirty="0"/>
              <a:t>…</a:t>
            </a:r>
          </a:p>
          <a:p>
            <a:r>
              <a:rPr lang="el-GR" b="1" i="1" dirty="0">
                <a:solidFill>
                  <a:srgbClr val="FF0000"/>
                </a:solidFill>
              </a:rPr>
              <a:t>Ζώα, μύκητες…</a:t>
            </a:r>
          </a:p>
          <a:p>
            <a:r>
              <a:rPr lang="el-GR" b="1" u="sng" dirty="0">
                <a:solidFill>
                  <a:srgbClr val="7030A0"/>
                </a:solidFill>
              </a:rPr>
              <a:t>ΑΠΟΙΚΟΔΟΜΗΤΕΣ</a:t>
            </a:r>
          </a:p>
          <a:p>
            <a:r>
              <a:rPr lang="el-GR" dirty="0"/>
              <a:t>Νεκρή οργανική ύλη &gt; ανόργανη</a:t>
            </a:r>
          </a:p>
          <a:p>
            <a:r>
              <a:rPr lang="el-GR" b="1" i="1" dirty="0">
                <a:solidFill>
                  <a:srgbClr val="7030A0"/>
                </a:solidFill>
              </a:rPr>
              <a:t>Βακτήρια, μύκητες, πρωτόζωα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960E77-1E67-CA41-9CEA-5B56B4632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487" y="4882606"/>
            <a:ext cx="2587069" cy="16032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705C0B-68B8-F041-A313-F544200B4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470" y="1913252"/>
            <a:ext cx="2784060" cy="166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F45212-4E76-4D4A-94ED-07DA4D7F4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0320" y="4488152"/>
            <a:ext cx="1710488" cy="227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3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  <p:bldP spid="6" grpId="0" build="p"/>
      <p:bldP spid="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4602456-BB12-7440-B593-41D06EFB2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Τροφικές αλυσίδες, τροφικά πλέγματα, τροφικές πυραμίδες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99CB80-2515-9846-BB4E-2A90F2D2C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u="sng" dirty="0"/>
              <a:t>Τροφική αλυσίδα</a:t>
            </a:r>
          </a:p>
          <a:p>
            <a:r>
              <a:rPr lang="el-GR" dirty="0"/>
              <a:t>Τα βέλη τη ροή ενέργειας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1FFFB0-6B73-544B-AB8B-362BB2940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09" y="4443887"/>
            <a:ext cx="9780822" cy="187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D010-9F16-AC4E-AA93-1523E181A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Τροφικές αλυσίδες, τροφικά πλέγματα, τροφικές πυραμίδες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CDCA8-2B5C-7C49-B0D8-E2839C699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u="sng" dirty="0"/>
              <a:t>Τροφικά πλέγματα</a:t>
            </a:r>
          </a:p>
          <a:p>
            <a:r>
              <a:rPr lang="el-GR" dirty="0"/>
              <a:t>Πιο κοντά στην πραγματικότητα</a:t>
            </a:r>
          </a:p>
          <a:p>
            <a:pPr lvl="1"/>
            <a:r>
              <a:rPr lang="el-GR" dirty="0"/>
              <a:t>ΓΙΑΤΙ;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33AB39-4C3A-0F40-A850-60688820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012" y="2180496"/>
            <a:ext cx="5606545" cy="43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4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123</TotalTime>
  <Words>332</Words>
  <Application>Microsoft Office PowerPoint</Application>
  <PresentationFormat>Ευρεία οθόνη</PresentationFormat>
  <Paragraphs>90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4" baseType="lpstr">
      <vt:lpstr>Corbel</vt:lpstr>
      <vt:lpstr>Gill Sans MT</vt:lpstr>
      <vt:lpstr>Wingdings 2</vt:lpstr>
      <vt:lpstr>Dividend</vt:lpstr>
      <vt:lpstr>Γ2. Οι οργανισμοί στο περιβάλλον τους</vt:lpstr>
      <vt:lpstr>2.1 Ισορροπία στα βιολογικά συστήματα</vt:lpstr>
      <vt:lpstr>Σχέσεις μεταξύ οργανισμών (Βιοτικοί Παράγοντες)</vt:lpstr>
      <vt:lpstr>Αλλαγές στα οικοσυστήματα</vt:lpstr>
      <vt:lpstr>Αλλαγές στα οικοσυστήματα</vt:lpstr>
      <vt:lpstr>2.2. Οργάνωση και λειτουργίες του οικοσυστήματος – Ο ρόλος της ενέργειας</vt:lpstr>
      <vt:lpstr>Οργανισμοί</vt:lpstr>
      <vt:lpstr>Τροφικές αλυσίδες, τροφικά πλέγματα, τροφικές πυραμίδες</vt:lpstr>
      <vt:lpstr>Τροφικές αλυσίδες, τροφικά πλέγματα, τροφικές πυραμίδες</vt:lpstr>
      <vt:lpstr>Τροφικές αλυσίδες, τροφικά πλέγματα, τροφικές πυραμίδες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Γ2. Οι οργανισμοί στο περιβάλλον τους</dc:title>
  <dc:creator>Microsoft Office User</dc:creator>
  <cp:lastModifiedBy>ELENI NTANOU</cp:lastModifiedBy>
  <cp:revision>16</cp:revision>
  <dcterms:created xsi:type="dcterms:W3CDTF">2020-11-30T17:03:33Z</dcterms:created>
  <dcterms:modified xsi:type="dcterms:W3CDTF">2021-12-02T18:56:30Z</dcterms:modified>
</cp:coreProperties>
</file>