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9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D5B3B-D035-40AB-B62D-ED5230F7756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319C6C2-4C76-480E-AF49-4C40AC54F7D4}">
      <dgm:prSet phldrT="[Κείμενο]" custT="1"/>
      <dgm:spPr/>
      <dgm:t>
        <a:bodyPr/>
        <a:lstStyle/>
        <a:p>
          <a:r>
            <a:rPr lang="el-GR" sz="2800" dirty="0" smtClean="0"/>
            <a:t>Τεχνολογία</a:t>
          </a:r>
          <a:endParaRPr lang="el-GR" sz="2800" dirty="0"/>
        </a:p>
      </dgm:t>
    </dgm:pt>
    <dgm:pt modelId="{FCDD7E4A-B642-41B9-A1D9-A338CE2C4C98}" type="parTrans" cxnId="{4739528C-D013-48CC-93CB-3FE18B1464AB}">
      <dgm:prSet/>
      <dgm:spPr/>
      <dgm:t>
        <a:bodyPr/>
        <a:lstStyle/>
        <a:p>
          <a:endParaRPr lang="el-GR"/>
        </a:p>
      </dgm:t>
    </dgm:pt>
    <dgm:pt modelId="{C484099F-91DC-4331-90B7-0FE9910934F3}" type="sibTrans" cxnId="{4739528C-D013-48CC-93CB-3FE18B1464AB}">
      <dgm:prSet/>
      <dgm:spPr>
        <a:ln w="22225"/>
      </dgm:spPr>
      <dgm:t>
        <a:bodyPr/>
        <a:lstStyle/>
        <a:p>
          <a:endParaRPr lang="el-GR"/>
        </a:p>
      </dgm:t>
    </dgm:pt>
    <dgm:pt modelId="{4156002C-BADA-4089-9371-58D4B1A6B890}">
      <dgm:prSet phldrT="[Κείμενο]" custT="1"/>
      <dgm:spPr/>
      <dgm:t>
        <a:bodyPr/>
        <a:lstStyle/>
        <a:p>
          <a:r>
            <a:rPr lang="el-GR" sz="2800" dirty="0" smtClean="0"/>
            <a:t>Προγραμματισμό</a:t>
          </a:r>
          <a:endParaRPr lang="el-GR" sz="2800" dirty="0"/>
        </a:p>
      </dgm:t>
    </dgm:pt>
    <dgm:pt modelId="{BD06ED3E-FBDF-45A3-B132-399013937043}" type="parTrans" cxnId="{C84282D5-B359-44CD-845F-5873E13EBB14}">
      <dgm:prSet/>
      <dgm:spPr/>
      <dgm:t>
        <a:bodyPr/>
        <a:lstStyle/>
        <a:p>
          <a:endParaRPr lang="el-GR"/>
        </a:p>
      </dgm:t>
    </dgm:pt>
    <dgm:pt modelId="{E104AA77-F80B-482C-A66C-ADA69225056C}" type="sibTrans" cxnId="{C84282D5-B359-44CD-845F-5873E13EBB14}">
      <dgm:prSet/>
      <dgm:spPr>
        <a:ln w="22225"/>
      </dgm:spPr>
      <dgm:t>
        <a:bodyPr/>
        <a:lstStyle/>
        <a:p>
          <a:endParaRPr lang="el-GR"/>
        </a:p>
      </dgm:t>
    </dgm:pt>
    <dgm:pt modelId="{820B43E4-982D-41B4-8459-15B9007FEF70}">
      <dgm:prSet phldrT="[Κείμενο]" custT="1"/>
      <dgm:spPr/>
      <dgm:t>
        <a:bodyPr/>
        <a:lstStyle/>
        <a:p>
          <a:r>
            <a:rPr lang="el-GR" sz="2800" dirty="0" smtClean="0"/>
            <a:t>Ηλεκτρολογία</a:t>
          </a:r>
          <a:endParaRPr lang="el-GR" sz="2800" dirty="0"/>
        </a:p>
      </dgm:t>
    </dgm:pt>
    <dgm:pt modelId="{5FB14241-432B-4CB1-8EB1-C83C3A053B55}" type="parTrans" cxnId="{2C90F4A3-0C5E-4B04-8CDA-B7111BA06998}">
      <dgm:prSet/>
      <dgm:spPr/>
      <dgm:t>
        <a:bodyPr/>
        <a:lstStyle/>
        <a:p>
          <a:endParaRPr lang="el-GR"/>
        </a:p>
      </dgm:t>
    </dgm:pt>
    <dgm:pt modelId="{D5E55379-E50D-4609-A5CD-7BB5FEEA19C0}" type="sibTrans" cxnId="{2C90F4A3-0C5E-4B04-8CDA-B7111BA06998}">
      <dgm:prSet/>
      <dgm:spPr>
        <a:ln w="22225"/>
      </dgm:spPr>
      <dgm:t>
        <a:bodyPr/>
        <a:lstStyle/>
        <a:p>
          <a:endParaRPr lang="el-GR"/>
        </a:p>
      </dgm:t>
    </dgm:pt>
    <dgm:pt modelId="{02AB5D0D-2978-40BF-813D-319521706FC4}" type="pres">
      <dgm:prSet presAssocID="{C1CD5B3B-D035-40AB-B62D-ED5230F775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F4D4519-188A-4480-8600-C3D0B68D7D61}" type="pres">
      <dgm:prSet presAssocID="{C319C6C2-4C76-480E-AF49-4C40AC54F7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81F96A-FCC6-49FE-BE6F-2DE0A3746B95}" type="pres">
      <dgm:prSet presAssocID="{C319C6C2-4C76-480E-AF49-4C40AC54F7D4}" presName="spNode" presStyleCnt="0"/>
      <dgm:spPr/>
    </dgm:pt>
    <dgm:pt modelId="{AAD059C0-3467-4E40-AB6B-C818074E935C}" type="pres">
      <dgm:prSet presAssocID="{C484099F-91DC-4331-90B7-0FE9910934F3}" presName="sibTrans" presStyleLbl="sibTrans1D1" presStyleIdx="0" presStyleCnt="3"/>
      <dgm:spPr/>
      <dgm:t>
        <a:bodyPr/>
        <a:lstStyle/>
        <a:p>
          <a:endParaRPr lang="el-GR"/>
        </a:p>
      </dgm:t>
    </dgm:pt>
    <dgm:pt modelId="{4E966044-D10C-4AEA-A648-FB79579248B9}" type="pres">
      <dgm:prSet presAssocID="{4156002C-BADA-4089-9371-58D4B1A6B890}" presName="node" presStyleLbl="node1" presStyleIdx="1" presStyleCnt="3" custScaleX="146247" custScaleY="879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DF5CBD-2BB7-4842-B1AA-D85648239136}" type="pres">
      <dgm:prSet presAssocID="{4156002C-BADA-4089-9371-58D4B1A6B890}" presName="spNode" presStyleCnt="0"/>
      <dgm:spPr/>
    </dgm:pt>
    <dgm:pt modelId="{92C14198-FC9C-42CE-B567-5446559D2598}" type="pres">
      <dgm:prSet presAssocID="{E104AA77-F80B-482C-A66C-ADA69225056C}" presName="sibTrans" presStyleLbl="sibTrans1D1" presStyleIdx="1" presStyleCnt="3"/>
      <dgm:spPr/>
      <dgm:t>
        <a:bodyPr/>
        <a:lstStyle/>
        <a:p>
          <a:endParaRPr lang="el-GR"/>
        </a:p>
      </dgm:t>
    </dgm:pt>
    <dgm:pt modelId="{27B3031D-6AC2-4C89-80FA-B9EB883B4AFD}" type="pres">
      <dgm:prSet presAssocID="{820B43E4-982D-41B4-8459-15B9007FEF70}" presName="node" presStyleLbl="node1" presStyleIdx="2" presStyleCnt="3" custScaleX="1294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8ED39A-B26C-4411-AD37-D938B227B87D}" type="pres">
      <dgm:prSet presAssocID="{820B43E4-982D-41B4-8459-15B9007FEF70}" presName="spNode" presStyleCnt="0"/>
      <dgm:spPr/>
    </dgm:pt>
    <dgm:pt modelId="{A79C777F-325A-491B-BD2E-AFD0DBBFCCFE}" type="pres">
      <dgm:prSet presAssocID="{D5E55379-E50D-4609-A5CD-7BB5FEEA19C0}" presName="sibTrans" presStyleLbl="sibTrans1D1" presStyleIdx="2" presStyleCnt="3"/>
      <dgm:spPr/>
      <dgm:t>
        <a:bodyPr/>
        <a:lstStyle/>
        <a:p>
          <a:endParaRPr lang="el-GR"/>
        </a:p>
      </dgm:t>
    </dgm:pt>
  </dgm:ptLst>
  <dgm:cxnLst>
    <dgm:cxn modelId="{A97663F6-D4BE-4C27-AC7C-C62BC6E0ADB3}" type="presOf" srcId="{C319C6C2-4C76-480E-AF49-4C40AC54F7D4}" destId="{1F4D4519-188A-4480-8600-C3D0B68D7D61}" srcOrd="0" destOrd="0" presId="urn:microsoft.com/office/officeart/2005/8/layout/cycle5"/>
    <dgm:cxn modelId="{B9575611-6C39-4C8B-97DA-D3849308C3C9}" type="presOf" srcId="{E104AA77-F80B-482C-A66C-ADA69225056C}" destId="{92C14198-FC9C-42CE-B567-5446559D2598}" srcOrd="0" destOrd="0" presId="urn:microsoft.com/office/officeart/2005/8/layout/cycle5"/>
    <dgm:cxn modelId="{4739528C-D013-48CC-93CB-3FE18B1464AB}" srcId="{C1CD5B3B-D035-40AB-B62D-ED5230F77560}" destId="{C319C6C2-4C76-480E-AF49-4C40AC54F7D4}" srcOrd="0" destOrd="0" parTransId="{FCDD7E4A-B642-41B9-A1D9-A338CE2C4C98}" sibTransId="{C484099F-91DC-4331-90B7-0FE9910934F3}"/>
    <dgm:cxn modelId="{F75B32F1-1DEE-499E-A45F-D5A92EEA63CA}" type="presOf" srcId="{820B43E4-982D-41B4-8459-15B9007FEF70}" destId="{27B3031D-6AC2-4C89-80FA-B9EB883B4AFD}" srcOrd="0" destOrd="0" presId="urn:microsoft.com/office/officeart/2005/8/layout/cycle5"/>
    <dgm:cxn modelId="{8017B4CD-BC73-488D-AB8A-CC3A5D740F68}" type="presOf" srcId="{D5E55379-E50D-4609-A5CD-7BB5FEEA19C0}" destId="{A79C777F-325A-491B-BD2E-AFD0DBBFCCFE}" srcOrd="0" destOrd="0" presId="urn:microsoft.com/office/officeart/2005/8/layout/cycle5"/>
    <dgm:cxn modelId="{BDA66274-6AF2-4322-958A-34C31C3582B0}" type="presOf" srcId="{C1CD5B3B-D035-40AB-B62D-ED5230F77560}" destId="{02AB5D0D-2978-40BF-813D-319521706FC4}" srcOrd="0" destOrd="0" presId="urn:microsoft.com/office/officeart/2005/8/layout/cycle5"/>
    <dgm:cxn modelId="{C87F779B-3852-420B-8FA4-15BDEB624FDF}" type="presOf" srcId="{C484099F-91DC-4331-90B7-0FE9910934F3}" destId="{AAD059C0-3467-4E40-AB6B-C818074E935C}" srcOrd="0" destOrd="0" presId="urn:microsoft.com/office/officeart/2005/8/layout/cycle5"/>
    <dgm:cxn modelId="{C84282D5-B359-44CD-845F-5873E13EBB14}" srcId="{C1CD5B3B-D035-40AB-B62D-ED5230F77560}" destId="{4156002C-BADA-4089-9371-58D4B1A6B890}" srcOrd="1" destOrd="0" parTransId="{BD06ED3E-FBDF-45A3-B132-399013937043}" sibTransId="{E104AA77-F80B-482C-A66C-ADA69225056C}"/>
    <dgm:cxn modelId="{2C90F4A3-0C5E-4B04-8CDA-B7111BA06998}" srcId="{C1CD5B3B-D035-40AB-B62D-ED5230F77560}" destId="{820B43E4-982D-41B4-8459-15B9007FEF70}" srcOrd="2" destOrd="0" parTransId="{5FB14241-432B-4CB1-8EB1-C83C3A053B55}" sibTransId="{D5E55379-E50D-4609-A5CD-7BB5FEEA19C0}"/>
    <dgm:cxn modelId="{775E9363-2211-4715-B389-283FF8BC4905}" type="presOf" srcId="{4156002C-BADA-4089-9371-58D4B1A6B890}" destId="{4E966044-D10C-4AEA-A648-FB79579248B9}" srcOrd="0" destOrd="0" presId="urn:microsoft.com/office/officeart/2005/8/layout/cycle5"/>
    <dgm:cxn modelId="{C9B508B8-8E83-466C-9FD4-F4AB4A130C4D}" type="presParOf" srcId="{02AB5D0D-2978-40BF-813D-319521706FC4}" destId="{1F4D4519-188A-4480-8600-C3D0B68D7D61}" srcOrd="0" destOrd="0" presId="urn:microsoft.com/office/officeart/2005/8/layout/cycle5"/>
    <dgm:cxn modelId="{E9F6A11D-BB54-48D3-BB4B-84C29247EBE4}" type="presParOf" srcId="{02AB5D0D-2978-40BF-813D-319521706FC4}" destId="{8481F96A-FCC6-49FE-BE6F-2DE0A3746B95}" srcOrd="1" destOrd="0" presId="urn:microsoft.com/office/officeart/2005/8/layout/cycle5"/>
    <dgm:cxn modelId="{7E77741A-27C8-4AA5-A524-1A6CB1AA3D1D}" type="presParOf" srcId="{02AB5D0D-2978-40BF-813D-319521706FC4}" destId="{AAD059C0-3467-4E40-AB6B-C818074E935C}" srcOrd="2" destOrd="0" presId="urn:microsoft.com/office/officeart/2005/8/layout/cycle5"/>
    <dgm:cxn modelId="{29B63F7E-C609-4535-AFD8-12423BFCA9EE}" type="presParOf" srcId="{02AB5D0D-2978-40BF-813D-319521706FC4}" destId="{4E966044-D10C-4AEA-A648-FB79579248B9}" srcOrd="3" destOrd="0" presId="urn:microsoft.com/office/officeart/2005/8/layout/cycle5"/>
    <dgm:cxn modelId="{2BAB50CA-5396-418D-B62E-849EDBFC1BEE}" type="presParOf" srcId="{02AB5D0D-2978-40BF-813D-319521706FC4}" destId="{BEDF5CBD-2BB7-4842-B1AA-D85648239136}" srcOrd="4" destOrd="0" presId="urn:microsoft.com/office/officeart/2005/8/layout/cycle5"/>
    <dgm:cxn modelId="{3671C198-5F30-4C5D-9B9F-635D820E6536}" type="presParOf" srcId="{02AB5D0D-2978-40BF-813D-319521706FC4}" destId="{92C14198-FC9C-42CE-B567-5446559D2598}" srcOrd="5" destOrd="0" presId="urn:microsoft.com/office/officeart/2005/8/layout/cycle5"/>
    <dgm:cxn modelId="{D1785A56-0B11-4789-A42F-48415366A5D4}" type="presParOf" srcId="{02AB5D0D-2978-40BF-813D-319521706FC4}" destId="{27B3031D-6AC2-4C89-80FA-B9EB883B4AFD}" srcOrd="6" destOrd="0" presId="urn:microsoft.com/office/officeart/2005/8/layout/cycle5"/>
    <dgm:cxn modelId="{8B2CEF9E-0AAF-4563-849E-673B3095B148}" type="presParOf" srcId="{02AB5D0D-2978-40BF-813D-319521706FC4}" destId="{2A8ED39A-B26C-4411-AD37-D938B227B87D}" srcOrd="7" destOrd="0" presId="urn:microsoft.com/office/officeart/2005/8/layout/cycle5"/>
    <dgm:cxn modelId="{C29A6985-BBA7-4606-B21E-D6AC3C486A5F}" type="presParOf" srcId="{02AB5D0D-2978-40BF-813D-319521706FC4}" destId="{A79C777F-325A-491B-BD2E-AFD0DBBFCCFE}" srcOrd="8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136D8-C3AA-4156-8EB7-34D3EB906D9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88A0D-5F02-4694-98B8-0C0262D8CA9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C327F0-FEF0-40DC-860D-4065C12E35FB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FDEFE8-B6E7-4FAA-9449-2DD585B47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14414" y="3929066"/>
            <a:ext cx="6400800" cy="1600200"/>
          </a:xfrm>
        </p:spPr>
        <p:txBody>
          <a:bodyPr/>
          <a:lstStyle/>
          <a:p>
            <a:r>
              <a:rPr lang="el-GR" b="1" smtClean="0">
                <a:solidFill>
                  <a:schemeClr val="bg2">
                    <a:lumMod val="10000"/>
                  </a:schemeClr>
                </a:solidFill>
              </a:rPr>
              <a:t>Σχολικό έτος 2019-2020</a:t>
            </a:r>
            <a:endParaRPr lang="el-G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smtClean="0"/>
              <a:t>Γυμνάσιο Ψυχικού</a:t>
            </a:r>
            <a:br>
              <a:rPr lang="el-GR" b="1" smtClean="0"/>
            </a:br>
            <a:r>
              <a:rPr lang="el-GR" b="1" smtClean="0"/>
              <a:t>μαθήματα ρομποτικής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785786" y="285728"/>
          <a:ext cx="7858180" cy="1261872"/>
        </p:xfrm>
        <a:graphic>
          <a:graphicData uri="http://schemas.openxmlformats.org/drawingml/2006/table">
            <a:tbl>
              <a:tblPr/>
              <a:tblGrid>
                <a:gridCol w="2306274"/>
                <a:gridCol w="555190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BASIC ELECTRONICS KIT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err="1">
                          <a:latin typeface="Calibri"/>
                          <a:ea typeface="Calibri"/>
                          <a:cs typeface="Times New Roman"/>
                        </a:rPr>
                        <a:t>Κιτ</a:t>
                      </a: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 ηλεκτρονικών εξαρτημάτων για αρχάριους –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led</a:t>
                      </a: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button</a:t>
                      </a: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, ποτενσιόμετρο, μοτέρ κ.α.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8" descr="Αποτέλεσμα εικόνας για Κιτ ηλεκτρονικών εξαρτημάτων για αρχάριους – led, button, ποτενσιόμετρο, μοτέρ κ.α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715172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642910" y="500042"/>
          <a:ext cx="6858048" cy="420624"/>
        </p:xfrm>
        <a:graphic>
          <a:graphicData uri="http://schemas.openxmlformats.org/drawingml/2006/table">
            <a:tbl>
              <a:tblPr/>
              <a:tblGrid>
                <a:gridCol w="2012748"/>
                <a:gridCol w="48453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RESISTOR KIT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err="1">
                          <a:latin typeface="Calibri"/>
                          <a:ea typeface="Calibri"/>
                          <a:cs typeface="Times New Roman"/>
                        </a:rPr>
                        <a:t>Κιτ</a:t>
                      </a: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 αντιστάσεων 100 </a:t>
                      </a:r>
                      <a:r>
                        <a:rPr lang="el-GR" sz="2400" dirty="0" err="1">
                          <a:latin typeface="Calibri"/>
                          <a:ea typeface="Calibri"/>
                          <a:cs typeface="Times New Roman"/>
                        </a:rPr>
                        <a:t>τεχ</a:t>
                      </a: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Βασικό Κιτ Αντιστάσεων - 100τμχ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4357718" cy="435771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6572264" y="2000240"/>
            <a:ext cx="18573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Αντίσταση : </a:t>
            </a:r>
            <a:endParaRPr lang="en-US" dirty="0" smtClean="0"/>
          </a:p>
          <a:p>
            <a:r>
              <a:rPr lang="el-GR" dirty="0" smtClean="0"/>
              <a:t>10Ω</a:t>
            </a:r>
          </a:p>
          <a:p>
            <a:r>
              <a:rPr lang="el-GR" dirty="0" smtClean="0"/>
              <a:t>100Ω</a:t>
            </a:r>
          </a:p>
          <a:p>
            <a:r>
              <a:rPr lang="el-GR" dirty="0" smtClean="0"/>
              <a:t>220Ω</a:t>
            </a:r>
          </a:p>
          <a:p>
            <a:r>
              <a:rPr lang="el-GR" dirty="0" smtClean="0"/>
              <a:t>330Ω</a:t>
            </a:r>
          </a:p>
          <a:p>
            <a:r>
              <a:rPr lang="el-GR" dirty="0" smtClean="0"/>
              <a:t>1KΩ</a:t>
            </a:r>
          </a:p>
          <a:p>
            <a:r>
              <a:rPr lang="el-GR" dirty="0" smtClean="0"/>
              <a:t>2KΩ</a:t>
            </a:r>
          </a:p>
          <a:p>
            <a:r>
              <a:rPr lang="el-GR" dirty="0" smtClean="0"/>
              <a:t>5.1KΩ</a:t>
            </a:r>
          </a:p>
          <a:p>
            <a:r>
              <a:rPr lang="el-GR" dirty="0" smtClean="0"/>
              <a:t>10KΩ</a:t>
            </a:r>
          </a:p>
          <a:p>
            <a:r>
              <a:rPr lang="el-GR" dirty="0" smtClean="0"/>
              <a:t>100KΩ</a:t>
            </a:r>
          </a:p>
          <a:p>
            <a:r>
              <a:rPr lang="el-GR" dirty="0" smtClean="0"/>
              <a:t>1MΩ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642910" y="642918"/>
          <a:ext cx="8215370" cy="1261872"/>
        </p:xfrm>
        <a:graphic>
          <a:graphicData uri="http://schemas.openxmlformats.org/drawingml/2006/table">
            <a:tbl>
              <a:tblPr/>
              <a:tblGrid>
                <a:gridCol w="2411104"/>
                <a:gridCol w="5804266"/>
              </a:tblGrid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SR 04 (</a:t>
                      </a: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ΑΙΣΘΗΤΗΡΑΣ ΥΠΕΡΗΧΩΝ)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ΑΙΣΘΗΤΗΡΑΣ ΥΠΕΡΗΧΩΝ 2-400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cm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4" name="Picture 2" descr="Αισθητήρας Υπερήχων 2 - 400cm SR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00034" y="500042"/>
          <a:ext cx="7929618" cy="928694"/>
        </p:xfrm>
        <a:graphic>
          <a:graphicData uri="http://schemas.openxmlformats.org/drawingml/2006/table">
            <a:tbl>
              <a:tblPr/>
              <a:tblGrid>
                <a:gridCol w="2327240"/>
                <a:gridCol w="5602378"/>
              </a:tblGrid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SERVO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Ηλεκτρικός κινητήρας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servo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8" name="Picture 2" descr="Servo Micro 1.5kg.cm Plastic Gears (Hitec HS-5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71472" y="428604"/>
          <a:ext cx="7286676" cy="1261872"/>
        </p:xfrm>
        <a:graphic>
          <a:graphicData uri="http://schemas.openxmlformats.org/drawingml/2006/table">
            <a:tbl>
              <a:tblPr/>
              <a:tblGrid>
                <a:gridCol w="2138545"/>
                <a:gridCol w="5148131"/>
              </a:tblGrid>
              <a:tr h="1214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LM35 TEMPERATURE SENSOR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Αισθητήρας θερμοκρασίας 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LM35D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Αισθητήρας Θερμοκρασίας LM3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642910" y="714356"/>
          <a:ext cx="7786742" cy="841248"/>
        </p:xfrm>
        <a:graphic>
          <a:graphicData uri="http://schemas.openxmlformats.org/drawingml/2006/table">
            <a:tbl>
              <a:tblPr/>
              <a:tblGrid>
                <a:gridCol w="2285308"/>
                <a:gridCol w="5501434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PIR MOTION SENSOR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Αισθητήρας ανίχνευσης κίνησης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HC</a:t>
                      </a: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SR</a:t>
                      </a: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501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Αισθητήρας Ανίχνευσης Κίνησης HC-SR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642910" y="428604"/>
          <a:ext cx="6929486" cy="928694"/>
        </p:xfrm>
        <a:graphic>
          <a:graphicData uri="http://schemas.openxmlformats.org/drawingml/2006/table">
            <a:tbl>
              <a:tblPr/>
              <a:tblGrid>
                <a:gridCol w="2033714"/>
                <a:gridCol w="4895772"/>
              </a:tblGrid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Simple water sensor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Αισθητήρας υγρασίας εδάφους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0" name="Picture 2" descr="Soil Hygrometer Mod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857224" y="714356"/>
          <a:ext cx="6858048" cy="1261872"/>
        </p:xfrm>
        <a:graphic>
          <a:graphicData uri="http://schemas.openxmlformats.org/drawingml/2006/table">
            <a:tbl>
              <a:tblPr/>
              <a:tblGrid>
                <a:gridCol w="2012748"/>
                <a:gridCol w="48453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Οθόνη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LCD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/>
                        <a:t>16 χαρακτήρων και 2 γραμμών με </a:t>
                      </a:r>
                      <a:r>
                        <a:rPr lang="el-GR" sz="2400" dirty="0" err="1" smtClean="0"/>
                        <a:t>μπλέ</a:t>
                      </a:r>
                      <a:r>
                        <a:rPr lang="el-GR" sz="2400" dirty="0" smtClean="0"/>
                        <a:t> φόντο και λευκούς χαρακτήρες.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794" name="Picture 2" descr="Basic 16x2 Character LCD - White on Blue 5V (with Header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564360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14414" y="64291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</a:rPr>
              <a:t>Μαζί θα καταφέρουμε να κάνουμε τις ιδέες μας πράξη</a:t>
            </a:r>
            <a:endParaRPr lang="el-GR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2781300" cy="285750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071670" y="514351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70C0"/>
                </a:solidFill>
              </a:rPr>
              <a:t>Καλή αρχή!!!!!</a:t>
            </a:r>
            <a:endParaRPr lang="el-GR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Τρόπος μεθοδολογίας</a:t>
            </a:r>
            <a:endParaRPr lang="el-G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57224" y="1071546"/>
            <a:ext cx="77724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6000" dirty="0" smtClean="0"/>
              <a:t>cience</a:t>
            </a:r>
            <a:r>
              <a:rPr lang="en-US" sz="8000" dirty="0" smtClean="0"/>
              <a:t> </a:t>
            </a:r>
            <a:r>
              <a:rPr lang="en-US" sz="4000" i="1" dirty="0" smtClean="0"/>
              <a:t>(</a:t>
            </a:r>
            <a:r>
              <a:rPr lang="el-GR" sz="4000" i="1" dirty="0" smtClean="0"/>
              <a:t>επιστήμη)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endParaRPr lang="el-GR" sz="8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6000" dirty="0" err="1" smtClean="0"/>
              <a:t>echnology</a:t>
            </a:r>
            <a:r>
              <a:rPr lang="en-US" sz="4000" dirty="0" smtClean="0"/>
              <a:t> </a:t>
            </a:r>
            <a:r>
              <a:rPr lang="en-US" sz="4000" i="1" dirty="0" smtClean="0"/>
              <a:t>(</a:t>
            </a:r>
            <a:r>
              <a:rPr lang="el-GR" sz="4000" i="1" dirty="0" smtClean="0"/>
              <a:t>τεχνολογία)</a:t>
            </a:r>
          </a:p>
          <a:p>
            <a:pPr>
              <a:buNone/>
            </a:pPr>
            <a:r>
              <a:rPr lang="el-GR" sz="8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n-US" sz="6000" dirty="0" err="1" smtClean="0"/>
              <a:t>ngineering</a:t>
            </a:r>
            <a:r>
              <a:rPr lang="el-GR" sz="6000" dirty="0" smtClean="0"/>
              <a:t> </a:t>
            </a:r>
            <a:r>
              <a:rPr lang="el-GR" sz="4000" i="1" dirty="0" smtClean="0"/>
              <a:t>(μηχανική)</a:t>
            </a:r>
          </a:p>
          <a:p>
            <a:pPr>
              <a:buNone/>
            </a:pPr>
            <a:r>
              <a:rPr lang="el-GR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6000" dirty="0" err="1" smtClean="0"/>
              <a:t>athematics</a:t>
            </a:r>
            <a:r>
              <a:rPr lang="el-GR" sz="6000" dirty="0" smtClean="0"/>
              <a:t> </a:t>
            </a:r>
            <a:r>
              <a:rPr lang="el-GR" sz="4300" i="1" dirty="0" smtClean="0"/>
              <a:t>(μαθηματικά)</a:t>
            </a:r>
            <a:endParaRPr lang="el-GR" sz="43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428604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Οι μαθητές θα έχουν την ευκαιρία να εμπλακούν σε δραστηριότητες </a:t>
            </a:r>
            <a:r>
              <a:rPr lang="el-GR" sz="2800" b="1" dirty="0">
                <a:solidFill>
                  <a:srgbClr val="FF0000"/>
                </a:solidFill>
              </a:rPr>
              <a:t>ηλεκτρολογίας</a:t>
            </a:r>
            <a:r>
              <a:rPr lang="el-GR" sz="2800" b="1" dirty="0"/>
              <a:t>, </a:t>
            </a:r>
            <a:r>
              <a:rPr lang="el-GR" sz="2800" b="1" dirty="0">
                <a:solidFill>
                  <a:srgbClr val="002060"/>
                </a:solidFill>
              </a:rPr>
              <a:t>τεχνολογίας</a:t>
            </a:r>
            <a:r>
              <a:rPr lang="el-GR" sz="2800" b="1" dirty="0"/>
              <a:t> </a:t>
            </a:r>
            <a:r>
              <a:rPr lang="el-GR" sz="2800" dirty="0"/>
              <a:t>και </a:t>
            </a:r>
            <a:r>
              <a:rPr lang="el-GR" sz="2800" b="1" dirty="0">
                <a:solidFill>
                  <a:srgbClr val="00B050"/>
                </a:solidFill>
              </a:rPr>
              <a:t>προγραμματισμού</a:t>
            </a:r>
            <a:endParaRPr lang="el-GR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285852" y="1785926"/>
          <a:ext cx="6762776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71538" y="21429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Ηλεκτρολογία</a:t>
            </a:r>
            <a:endParaRPr lang="el-GR" sz="3200" b="1" dirty="0"/>
          </a:p>
        </p:txBody>
      </p:sp>
      <p:pic>
        <p:nvPicPr>
          <p:cNvPr id="1026" name="Picture 2" descr="Αποτέλεσμα εικόνας για ardu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643470" cy="2613023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ardu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450" y="2571744"/>
            <a:ext cx="516255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000232" y="21429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Προγραμματισμός</a:t>
            </a:r>
            <a:endParaRPr lang="el-GR" sz="3200" b="1" dirty="0"/>
          </a:p>
        </p:txBody>
      </p:sp>
      <p:pic>
        <p:nvPicPr>
          <p:cNvPr id="19460" name="Picture 4" descr="Αποτέλεσμα εικόνας για code ardu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524250" cy="4981575"/>
          </a:xfrm>
          <a:prstGeom prst="rect">
            <a:avLst/>
          </a:prstGeom>
          <a:noFill/>
        </p:spPr>
      </p:pic>
      <p:pic>
        <p:nvPicPr>
          <p:cNvPr id="19462" name="Picture 6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1857388" cy="1161724"/>
          </a:xfrm>
          <a:prstGeom prst="rect">
            <a:avLst/>
          </a:prstGeom>
          <a:noFill/>
        </p:spPr>
      </p:pic>
      <p:pic>
        <p:nvPicPr>
          <p:cNvPr id="19464" name="Picture 8" descr="Αποτέλεσμα εικόνας για ardu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71678"/>
            <a:ext cx="4661004" cy="331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71604" y="28572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Τεχνολογία</a:t>
            </a:r>
            <a:endParaRPr lang="el-GR" sz="3200" b="1" dirty="0"/>
          </a:p>
        </p:txBody>
      </p:sp>
      <p:pic>
        <p:nvPicPr>
          <p:cNvPr id="20482" name="Picture 2" descr="Αποτέλεσμα εικόνας για arduino proje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875237" cy="2928958"/>
          </a:xfrm>
          <a:prstGeom prst="rect">
            <a:avLst/>
          </a:prstGeom>
          <a:noFill/>
        </p:spPr>
      </p:pic>
      <p:pic>
        <p:nvPicPr>
          <p:cNvPr id="20484" name="Picture 4" descr="Σχετική εικόν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850266"/>
            <a:ext cx="3857653" cy="3007362"/>
          </a:xfrm>
          <a:prstGeom prst="rect">
            <a:avLst/>
          </a:prstGeom>
          <a:noFill/>
        </p:spPr>
      </p:pic>
      <p:pic>
        <p:nvPicPr>
          <p:cNvPr id="20486" name="Picture 6" descr="Αποτέλεσμα εικόνας για arduino projec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36211"/>
            <a:ext cx="3857652" cy="2464611"/>
          </a:xfrm>
          <a:prstGeom prst="rect">
            <a:avLst/>
          </a:prstGeom>
          <a:noFill/>
        </p:spPr>
      </p:pic>
      <p:pic>
        <p:nvPicPr>
          <p:cNvPr id="20490" name="Picture 10" descr="http://www.ekt.gr/sites/ekt-site/files/styles/gallery/public/news/images/diek.jpg?itok=aHIGaf0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28" y="4000504"/>
            <a:ext cx="3857624" cy="253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642910" y="1071546"/>
          <a:ext cx="7215238" cy="857256"/>
        </p:xfrm>
        <a:graphic>
          <a:graphicData uri="http://schemas.openxmlformats.org/drawingml/2006/table">
            <a:tbl>
              <a:tblPr/>
              <a:tblGrid>
                <a:gridCol w="2117579"/>
                <a:gridCol w="5097659"/>
              </a:tblGrid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ARDUINO UNO COMPATIBLE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latin typeface="Calibri"/>
                          <a:ea typeface="Calibri"/>
                          <a:cs typeface="Times New Roman"/>
                        </a:rPr>
                        <a:t>Ηλεκτρονική πλακέτα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https://grobotronics.com/images/detailed/111/lca1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42928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071538" y="785794"/>
          <a:ext cx="6715172" cy="841248"/>
        </p:xfrm>
        <a:graphic>
          <a:graphicData uri="http://schemas.openxmlformats.org/drawingml/2006/table">
            <a:tbl>
              <a:tblPr/>
              <a:tblGrid>
                <a:gridCol w="1970816"/>
                <a:gridCol w="4744356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JUMPER WIRES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Σετ καλωδίων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4" descr="Jumper Wires 30cm Female to Male - Pack of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179125" cy="3000396"/>
          </a:xfrm>
          <a:prstGeom prst="rect">
            <a:avLst/>
          </a:prstGeom>
          <a:noFill/>
        </p:spPr>
      </p:pic>
      <p:pic>
        <p:nvPicPr>
          <p:cNvPr id="24578" name="Picture 2" descr="Αποτέλεσμα εικόνας για σετ καλωδιων ardu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4352925" cy="369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642910" y="642918"/>
          <a:ext cx="6500858" cy="714380"/>
        </p:xfrm>
        <a:graphic>
          <a:graphicData uri="http://schemas.openxmlformats.org/drawingml/2006/table">
            <a:tbl>
              <a:tblPr/>
              <a:tblGrid>
                <a:gridCol w="1907917"/>
                <a:gridCol w="4592941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BREADBOARD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Calibri"/>
                          <a:cs typeface="Times New Roman"/>
                        </a:rPr>
                        <a:t>Πλακέτα δοκιμών με 400 οπές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6" descr="Αποτέλεσμα εικόνας για BREAD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868"/>
            <a:ext cx="450059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</TotalTime>
  <Words>161</Words>
  <Application>Microsoft Office PowerPoint</Application>
  <PresentationFormat>Προβολή στην οθόνη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Δικαιοσύνη</vt:lpstr>
      <vt:lpstr>Γυμνάσιο Ψυχικού μαθήματα ρομποτικής</vt:lpstr>
      <vt:lpstr>Τρόπος μεθοδολογίας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Γυμνάσιο Ψυχικού μαθήματα ρομποτικής</dc:title>
  <dc:creator>User</dc:creator>
  <cp:lastModifiedBy>schooladm</cp:lastModifiedBy>
  <cp:revision>17</cp:revision>
  <dcterms:created xsi:type="dcterms:W3CDTF">2019-11-07T17:23:44Z</dcterms:created>
  <dcterms:modified xsi:type="dcterms:W3CDTF">2020-10-30T08:43:57Z</dcterms:modified>
</cp:coreProperties>
</file>