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6" r:id="rId2"/>
    <p:sldId id="256" r:id="rId3"/>
    <p:sldId id="257" r:id="rId4"/>
    <p:sldId id="262" r:id="rId5"/>
    <p:sldId id="260" r:id="rId6"/>
    <p:sldId id="261" r:id="rId7"/>
    <p:sldId id="263" r:id="rId8"/>
    <p:sldId id="264"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5/30/2021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5/30/2021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5/30/2021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5/30/2021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5/30/2021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5/30/2021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hristianityart.gr/blogs/blog/i-zoi-kai-ta-thaumata-tou-agiou-efraim-neas-makris" TargetMode="External"/><Relationship Id="rId2" Type="http://schemas.openxmlformats.org/officeDocument/2006/relationships/hyperlink" Target="https://el.wikipedia.org/wiki/%CE%86%CE%B3%CE%B9%CE%BF%CF%82_%CE%95%CF%86%CF%81%CE%B1%CE%AF%CE%BC_%CE%BF_%CE%BD%CE%B5%CE%BF%CE%BC%CE%AC%CF%81%CF%84%CF%85%CF%81%CE%B1%CF%82" TargetMode="External"/><Relationship Id="rId1" Type="http://schemas.openxmlformats.org/officeDocument/2006/relationships/slideLayout" Target="../slideLayouts/slideLayout7.xml"/><Relationship Id="rId4" Type="http://schemas.openxmlformats.org/officeDocument/2006/relationships/hyperlink" Target="https://www.imkifissias.gr/index.php?option=com_content&amp;view=article&amp;id=339:era-moni-e-aggelismo-t-s-theotokou-kai-giou-fraim&amp;catid=122&amp;Itemid=98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9266" y="3387143"/>
            <a:ext cx="6593082" cy="2866580"/>
          </a:xfrm>
        </p:spPr>
        <p:txBody>
          <a:bodyPr>
            <a:noAutofit/>
          </a:bodyPr>
          <a:lstStyle/>
          <a:p>
            <a:pPr algn="ctr"/>
            <a:r>
              <a:rPr lang="el-GR" sz="3600" dirty="0"/>
              <a:t>Εργασία στα </a:t>
            </a:r>
            <a:r>
              <a:rPr lang="el-GR" sz="3600" dirty="0" smtClean="0"/>
              <a:t>Θρησκευτικά</a:t>
            </a:r>
            <a:br>
              <a:rPr lang="el-GR" sz="3600" dirty="0" smtClean="0"/>
            </a:br>
            <a:r>
              <a:rPr lang="el-GR" sz="3600" dirty="0"/>
              <a:t/>
            </a:r>
            <a:br>
              <a:rPr lang="el-GR" sz="3600" dirty="0"/>
            </a:br>
            <a:r>
              <a:rPr lang="el-GR" sz="3600" dirty="0" smtClean="0"/>
              <a:t>«</a:t>
            </a:r>
            <a:r>
              <a:rPr lang="el-GR" sz="2800" dirty="0" smtClean="0"/>
              <a:t>Ο Άγιος Εφραίμ ο νεομάρτυρας»</a:t>
            </a:r>
            <a:r>
              <a:rPr lang="el-GR" sz="3200" dirty="0"/>
              <a:t/>
            </a:r>
            <a:br>
              <a:rPr lang="el-GR" sz="3200" dirty="0"/>
            </a:br>
            <a:r>
              <a:rPr lang="el-GR" sz="3200" dirty="0"/>
              <a:t/>
            </a:r>
            <a:br>
              <a:rPr lang="el-GR" sz="3200" dirty="0"/>
            </a:br>
            <a:r>
              <a:rPr lang="el-GR" sz="2400" dirty="0"/>
              <a:t/>
            </a:r>
            <a:br>
              <a:rPr lang="el-GR" sz="2400" dirty="0"/>
            </a:br>
            <a:r>
              <a:rPr lang="el-GR" sz="2400" dirty="0"/>
              <a:t/>
            </a:r>
            <a:br>
              <a:rPr lang="el-GR" sz="2400" dirty="0"/>
            </a:br>
            <a:r>
              <a:rPr lang="el-GR" sz="2800" dirty="0"/>
              <a:t>Μαθήτρια: Κάση Πάλλη</a:t>
            </a:r>
            <a:br>
              <a:rPr lang="el-GR" sz="2800" dirty="0"/>
            </a:br>
            <a:r>
              <a:rPr lang="el-GR" sz="2800" dirty="0"/>
              <a:t>Καθηγήτρια: Κούτουλα Αικατερίνη</a:t>
            </a:r>
            <a:br>
              <a:rPr lang="el-GR" sz="2800" dirty="0"/>
            </a:br>
            <a:r>
              <a:rPr lang="el-GR" sz="2800" dirty="0"/>
              <a:t>Τμήμα: Β’3  </a:t>
            </a:r>
            <a:br>
              <a:rPr lang="el-GR" sz="2800" dirty="0"/>
            </a:br>
            <a:r>
              <a:rPr lang="el-GR" sz="2800" dirty="0" smtClean="0"/>
              <a:t/>
            </a:r>
            <a:br>
              <a:rPr lang="el-GR" sz="2800" dirty="0" smtClean="0"/>
            </a:br>
            <a:r>
              <a:rPr lang="el-GR" sz="2800" dirty="0"/>
              <a:t/>
            </a:r>
            <a:br>
              <a:rPr lang="el-GR" sz="2800" dirty="0"/>
            </a:br>
            <a:r>
              <a:rPr lang="el-GR" sz="2800" dirty="0"/>
              <a:t>50 Γυμνάσιο Καλλιθέας</a:t>
            </a:r>
            <a:r>
              <a:rPr lang="en-GB" sz="2800" dirty="0"/>
              <a:t/>
            </a:r>
            <a:br>
              <a:rPr lang="en-GB" sz="2800" dirty="0"/>
            </a:br>
            <a:endParaRPr lang="en-GB" sz="2400" dirty="0"/>
          </a:p>
        </p:txBody>
      </p:sp>
    </p:spTree>
    <p:extLst>
      <p:ext uri="{BB962C8B-B14F-4D97-AF65-F5344CB8AC3E}">
        <p14:creationId xmlns:p14="http://schemas.microsoft.com/office/powerpoint/2010/main" val="18278657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152" y="590112"/>
            <a:ext cx="10031741" cy="1135659"/>
          </a:xfrm>
        </p:spPr>
        <p:txBody>
          <a:bodyPr>
            <a:normAutofit/>
          </a:bodyPr>
          <a:lstStyle/>
          <a:p>
            <a:r>
              <a:rPr lang="el-GR" sz="5400" u="sng" dirty="0" smtClean="0">
                <a:solidFill>
                  <a:schemeClr val="bg1"/>
                </a:solidFill>
                <a:latin typeface="+mn-lt"/>
              </a:rPr>
              <a:t>Ο Άγιος Εφραίμ ο νεομάρτυρας</a:t>
            </a:r>
            <a:endParaRPr lang="en-GB" sz="5400" u="sng" dirty="0">
              <a:solidFill>
                <a:schemeClr val="bg1"/>
              </a:solidFill>
              <a:latin typeface="+mn-lt"/>
            </a:endParaRPr>
          </a:p>
        </p:txBody>
      </p:sp>
      <p:sp>
        <p:nvSpPr>
          <p:cNvPr id="3" name="Subtitle 2"/>
          <p:cNvSpPr>
            <a:spLocks noGrp="1"/>
          </p:cNvSpPr>
          <p:nvPr>
            <p:ph type="subTitle" idx="1"/>
          </p:nvPr>
        </p:nvSpPr>
        <p:spPr>
          <a:xfrm>
            <a:off x="340161" y="1849773"/>
            <a:ext cx="7315200" cy="3907083"/>
          </a:xfrm>
        </p:spPr>
        <p:txBody>
          <a:bodyPr>
            <a:normAutofit/>
          </a:bodyPr>
          <a:lstStyle/>
          <a:p>
            <a:pPr marL="342900" indent="-342900">
              <a:buFont typeface="Arial" panose="020B0604020202020204" pitchFamily="34" charset="0"/>
              <a:buChar char="•"/>
            </a:pPr>
            <a:r>
              <a:rPr lang="el-GR" dirty="0"/>
              <a:t>O Άγιος </a:t>
            </a:r>
            <a:r>
              <a:rPr lang="el-GR" dirty="0" smtClean="0"/>
              <a:t>Εφραίμ γεννήθηκε στις 14 </a:t>
            </a:r>
            <a:r>
              <a:rPr lang="el-GR" dirty="0"/>
              <a:t>Σεπτεμβρίου 1384 </a:t>
            </a:r>
            <a:r>
              <a:rPr lang="el-GR" dirty="0" smtClean="0"/>
              <a:t>και απεβίωσε στις </a:t>
            </a:r>
            <a:r>
              <a:rPr lang="el-GR" dirty="0"/>
              <a:t>5 Μαΐου </a:t>
            </a:r>
            <a:r>
              <a:rPr lang="el-GR" dirty="0" smtClean="0"/>
              <a:t>1426.</a:t>
            </a:r>
          </a:p>
          <a:p>
            <a:pPr marL="342900" indent="-342900">
              <a:buFont typeface="Arial" panose="020B0604020202020204" pitchFamily="34" charset="0"/>
              <a:buChar char="•"/>
            </a:pPr>
            <a:r>
              <a:rPr lang="el-GR" dirty="0"/>
              <a:t>Τ</a:t>
            </a:r>
            <a:r>
              <a:rPr lang="el-GR" dirty="0" smtClean="0"/>
              <a:t>ο </a:t>
            </a:r>
            <a:r>
              <a:rPr lang="el-GR" dirty="0"/>
              <a:t>κοσμικό όνομα του Αγίου Εφραίμ ήταν </a:t>
            </a:r>
            <a:r>
              <a:rPr lang="el-GR" i="1" dirty="0"/>
              <a:t>Κωνσταντίνος </a:t>
            </a:r>
            <a:r>
              <a:rPr lang="el-GR" i="1" dirty="0" smtClean="0"/>
              <a:t>Μόρφης.</a:t>
            </a:r>
            <a:r>
              <a:rPr lang="el-GR" dirty="0"/>
              <a:t> </a:t>
            </a:r>
            <a:endParaRPr lang="el-GR" dirty="0" smtClean="0"/>
          </a:p>
          <a:p>
            <a:pPr marL="342900" indent="-342900">
              <a:buFont typeface="Arial" panose="020B0604020202020204" pitchFamily="34" charset="0"/>
              <a:buChar char="•"/>
            </a:pPr>
            <a:r>
              <a:rPr lang="el-GR" dirty="0" smtClean="0"/>
              <a:t>Είχε καταγωγή από τα Τρίκαλα και ήταν μέλος πολυμελούς οικογένειας.</a:t>
            </a:r>
          </a:p>
          <a:p>
            <a:pPr marL="342900" indent="-342900">
              <a:buFont typeface="Arial" panose="020B0604020202020204" pitchFamily="34" charset="0"/>
              <a:buChar char="•"/>
            </a:pPr>
            <a:r>
              <a:rPr lang="el-GR" dirty="0"/>
              <a:t>Για να </a:t>
            </a:r>
            <a:r>
              <a:rPr lang="el-GR" dirty="0" smtClean="0"/>
              <a:t>γλυτώσει </a:t>
            </a:r>
            <a:r>
              <a:rPr lang="el-GR" dirty="0"/>
              <a:t>από το </a:t>
            </a:r>
            <a:r>
              <a:rPr lang="el-GR" dirty="0" smtClean="0"/>
              <a:t>παιδομάζωμα</a:t>
            </a:r>
            <a:r>
              <a:rPr lang="el-GR" dirty="0"/>
              <a:t> των Οθωμανών </a:t>
            </a:r>
            <a:r>
              <a:rPr lang="el-GR" dirty="0" smtClean="0"/>
              <a:t>κατέφυγε στη </a:t>
            </a:r>
            <a:r>
              <a:rPr lang="el-GR" dirty="0"/>
              <a:t>Μονή Ευαγγελισμού της </a:t>
            </a:r>
            <a:r>
              <a:rPr lang="el-GR" dirty="0" smtClean="0"/>
              <a:t>Θεοτόκου</a:t>
            </a:r>
            <a:r>
              <a:rPr lang="el-GR" dirty="0"/>
              <a:t> στο όρος Αμώμων σε ηλικία μόλις 14 ετών. Εκεί έμεινε ως την ηλικία των 18 ετών σαν δόκιμος μοναχός. Τότε χρίστηκε μοναχός και σε λίγα χρόνια Ιερέας.</a:t>
            </a:r>
            <a:endParaRPr lang="en-GB" dirty="0"/>
          </a:p>
        </p:txBody>
      </p:sp>
    </p:spTree>
    <p:extLst>
      <p:ext uri="{BB962C8B-B14F-4D97-AF65-F5344CB8AC3E}">
        <p14:creationId xmlns:p14="http://schemas.microsoft.com/office/powerpoint/2010/main" val="181446326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25" y="1960964"/>
            <a:ext cx="3056951" cy="1941335"/>
          </a:xfrm>
        </p:spPr>
        <p:txBody>
          <a:bodyPr/>
          <a:lstStyle/>
          <a:p>
            <a:r>
              <a:rPr lang="el-GR" u="sng" dirty="0" smtClean="0"/>
              <a:t>Ο Θάνατος του Αγίου Εφραίμ.</a:t>
            </a:r>
            <a:endParaRPr lang="en-GB" u="sng" dirty="0"/>
          </a:p>
        </p:txBody>
      </p:sp>
      <p:sp>
        <p:nvSpPr>
          <p:cNvPr id="3" name="Content Placeholder 2"/>
          <p:cNvSpPr>
            <a:spLocks noGrp="1"/>
          </p:cNvSpPr>
          <p:nvPr>
            <p:ph idx="1"/>
          </p:nvPr>
        </p:nvSpPr>
        <p:spPr/>
        <p:txBody>
          <a:bodyPr/>
          <a:lstStyle/>
          <a:p>
            <a:r>
              <a:rPr lang="el-GR" dirty="0">
                <a:solidFill>
                  <a:schemeClr val="tx1"/>
                </a:solidFill>
              </a:rPr>
              <a:t>Από το 1416 που κατελήφθη η </a:t>
            </a:r>
            <a:r>
              <a:rPr lang="el-GR" dirty="0" smtClean="0">
                <a:solidFill>
                  <a:schemeClr val="tx1"/>
                </a:solidFill>
              </a:rPr>
              <a:t>Αθήνα</a:t>
            </a:r>
            <a:r>
              <a:rPr lang="el-GR" dirty="0">
                <a:solidFill>
                  <a:schemeClr val="tx1"/>
                </a:solidFill>
              </a:rPr>
              <a:t> από τους </a:t>
            </a:r>
            <a:r>
              <a:rPr lang="el-GR" dirty="0" smtClean="0">
                <a:solidFill>
                  <a:schemeClr val="tx1"/>
                </a:solidFill>
              </a:rPr>
              <a:t>Οθωμανούς</a:t>
            </a:r>
            <a:r>
              <a:rPr lang="el-GR" dirty="0">
                <a:solidFill>
                  <a:schemeClr val="tx1"/>
                </a:solidFill>
              </a:rPr>
              <a:t> η Ιερά Μονή </a:t>
            </a:r>
            <a:r>
              <a:rPr lang="el-GR" dirty="0" smtClean="0">
                <a:solidFill>
                  <a:schemeClr val="tx1"/>
                </a:solidFill>
              </a:rPr>
              <a:t>που βρισκόταν, γνώρισε </a:t>
            </a:r>
            <a:r>
              <a:rPr lang="el-GR" dirty="0">
                <a:solidFill>
                  <a:schemeClr val="tx1"/>
                </a:solidFill>
              </a:rPr>
              <a:t>δυο καταστροφές. Κατά την πρώτη ο Άγιος έτυχε να προσεύχεται σε μια σπηλιά στο βουνό. Ο οθωμανικός στρατός κατέσφαξε τους άλλους πατέρες και μοναχούς και ακολούθως ο Άγιος τους έθαψε σαν γύρισε.</a:t>
            </a:r>
          </a:p>
          <a:p>
            <a:r>
              <a:rPr lang="el-GR" dirty="0">
                <a:solidFill>
                  <a:schemeClr val="tx1"/>
                </a:solidFill>
              </a:rPr>
              <a:t>Τη δεύτερη, στις 14 Σεπτεμβρίου του 1425 επέστρεψαν, τον βρήκαν και τον βασάνισαν με ιδιαίτερη αγριότητα για οκτώμισι μήνες. Μαρτύρησε στις 5 Μαΐου </a:t>
            </a:r>
            <a:r>
              <a:rPr lang="el-GR" dirty="0" smtClean="0">
                <a:solidFill>
                  <a:schemeClr val="tx1"/>
                </a:solidFill>
              </a:rPr>
              <a:t>του 1426 </a:t>
            </a:r>
            <a:r>
              <a:rPr lang="el-GR" dirty="0">
                <a:solidFill>
                  <a:schemeClr val="tx1"/>
                </a:solidFill>
              </a:rPr>
              <a:t>ημέρα Τρίτη στις 9 το πρωί σε ηλικία 42 ετών. Το δέντρο όπου τον κάρφωσαν και άφησε την τελευταία του πνοή υπάρχει μέχρι </a:t>
            </a:r>
            <a:r>
              <a:rPr lang="el-GR" dirty="0" smtClean="0">
                <a:solidFill>
                  <a:schemeClr val="tx1"/>
                </a:solidFill>
              </a:rPr>
              <a:t>και σήμερα</a:t>
            </a:r>
            <a:r>
              <a:rPr lang="el-GR" dirty="0">
                <a:solidFill>
                  <a:schemeClr val="tx1"/>
                </a:solidFill>
              </a:rPr>
              <a:t>.</a:t>
            </a:r>
          </a:p>
          <a:p>
            <a:endParaRPr lang="en-GB" dirty="0"/>
          </a:p>
        </p:txBody>
      </p:sp>
    </p:spTree>
    <p:extLst>
      <p:ext uri="{BB962C8B-B14F-4D97-AF65-F5344CB8AC3E}">
        <p14:creationId xmlns:p14="http://schemas.microsoft.com/office/powerpoint/2010/main" val="12259341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90331" y="772732"/>
            <a:ext cx="3475021" cy="5318974"/>
          </a:xfrm>
          <a:prstGeom prst="rect">
            <a:avLst/>
          </a:prstGeom>
        </p:spPr>
      </p:pic>
      <p:sp>
        <p:nvSpPr>
          <p:cNvPr id="2" name="Title 1"/>
          <p:cNvSpPr>
            <a:spLocks noGrp="1"/>
          </p:cNvSpPr>
          <p:nvPr>
            <p:ph type="ctrTitle"/>
          </p:nvPr>
        </p:nvSpPr>
        <p:spPr>
          <a:xfrm>
            <a:off x="400147" y="4668590"/>
            <a:ext cx="7315200" cy="1050658"/>
          </a:xfrm>
        </p:spPr>
        <p:txBody>
          <a:bodyPr>
            <a:noAutofit/>
          </a:bodyPr>
          <a:lstStyle/>
          <a:p>
            <a:r>
              <a:rPr lang="el-GR" sz="2400" dirty="0" smtClean="0">
                <a:latin typeface="+mn-lt"/>
              </a:rPr>
              <a:t/>
            </a:r>
            <a:br>
              <a:rPr lang="el-GR" sz="2400" dirty="0" smtClean="0">
                <a:latin typeface="+mn-lt"/>
              </a:rPr>
            </a:br>
            <a:r>
              <a:rPr lang="el-GR" sz="2400" dirty="0">
                <a:latin typeface="+mn-lt"/>
              </a:rPr>
              <a:t/>
            </a:r>
            <a:br>
              <a:rPr lang="el-GR" sz="2400" dirty="0">
                <a:latin typeface="+mn-lt"/>
              </a:rPr>
            </a:br>
            <a:r>
              <a:rPr lang="el-GR" sz="2400" dirty="0" smtClean="0">
                <a:latin typeface="+mn-lt"/>
              </a:rPr>
              <a:t/>
            </a:r>
            <a:br>
              <a:rPr lang="el-GR" sz="2400" dirty="0" smtClean="0">
                <a:latin typeface="+mn-lt"/>
              </a:rPr>
            </a:br>
            <a:r>
              <a:rPr lang="el-GR" sz="2400" dirty="0">
                <a:latin typeface="+mn-lt"/>
              </a:rPr>
              <a:t/>
            </a:r>
            <a:br>
              <a:rPr lang="el-GR" sz="2400" dirty="0">
                <a:latin typeface="+mn-lt"/>
              </a:rPr>
            </a:br>
            <a:r>
              <a:rPr lang="el-GR" sz="2400" dirty="0" smtClean="0">
                <a:latin typeface="+mn-lt"/>
              </a:rPr>
              <a:t/>
            </a:r>
            <a:br>
              <a:rPr lang="el-GR" sz="2400" dirty="0" smtClean="0">
                <a:latin typeface="+mn-lt"/>
              </a:rPr>
            </a:br>
            <a:r>
              <a:rPr lang="el-GR" sz="2400" dirty="0" smtClean="0">
                <a:latin typeface="+mn-lt"/>
              </a:rPr>
              <a:t>Όσο </a:t>
            </a:r>
            <a:r>
              <a:rPr lang="el-GR" sz="2400" dirty="0">
                <a:latin typeface="+mn-lt"/>
              </a:rPr>
              <a:t>ήταν εν ζωή διακρίθηκε για τον ένθεο ζήλο του και τον κοπιώδη αγώνα του ως ιερωμένος. Μπήκε ακόμη στο Άγιο Θυσιαστήριο και λειτουργούσε </a:t>
            </a:r>
            <a:r>
              <a:rPr lang="el-GR" sz="2400" dirty="0" smtClean="0">
                <a:latin typeface="+mn-lt"/>
              </a:rPr>
              <a:t>Ισάγγελος.</a:t>
            </a:r>
            <a:br>
              <a:rPr lang="el-GR" sz="2400" dirty="0" smtClean="0">
                <a:latin typeface="+mn-lt"/>
              </a:rPr>
            </a:br>
            <a:r>
              <a:rPr lang="el-GR" sz="2400" dirty="0" smtClean="0">
                <a:latin typeface="+mn-lt"/>
              </a:rPr>
              <a:t/>
            </a:r>
            <a:br>
              <a:rPr lang="el-GR" sz="2400" dirty="0" smtClean="0">
                <a:latin typeface="+mn-lt"/>
              </a:rPr>
            </a:br>
            <a:r>
              <a:rPr lang="el-GR" sz="2400" dirty="0" smtClean="0">
                <a:latin typeface="+mn-lt"/>
              </a:rPr>
              <a:t>Σημαντικές ημερομηνίες :</a:t>
            </a:r>
            <a:br>
              <a:rPr lang="el-GR" sz="2400" dirty="0" smtClean="0">
                <a:latin typeface="+mn-lt"/>
              </a:rPr>
            </a:br>
            <a:r>
              <a:rPr lang="el-GR" sz="2400" dirty="0">
                <a:latin typeface="+mn-lt"/>
              </a:rPr>
              <a:t/>
            </a:r>
            <a:br>
              <a:rPr lang="el-GR" sz="2400" dirty="0">
                <a:latin typeface="+mn-lt"/>
              </a:rPr>
            </a:br>
            <a:r>
              <a:rPr lang="el-GR" sz="2400" dirty="0" smtClean="0"/>
              <a:t>3  Ιανουαρίου 1950 ανακομιδή λειψάνων</a:t>
            </a:r>
            <a:br>
              <a:rPr lang="el-GR" sz="2400" dirty="0" smtClean="0"/>
            </a:br>
            <a:r>
              <a:rPr lang="el-GR" sz="2400" dirty="0"/>
              <a:t/>
            </a:r>
            <a:br>
              <a:rPr lang="el-GR" sz="2400" dirty="0"/>
            </a:br>
            <a:r>
              <a:rPr lang="el-GR" sz="2400" dirty="0" smtClean="0"/>
              <a:t>5  Μαΐου 1426 θάνατος</a:t>
            </a:r>
            <a:r>
              <a:rPr lang="el-GR" sz="2400" dirty="0" smtClean="0">
                <a:latin typeface="+mn-lt"/>
              </a:rPr>
              <a:t/>
            </a:r>
            <a:br>
              <a:rPr lang="el-GR" sz="2400" dirty="0" smtClean="0">
                <a:latin typeface="+mn-lt"/>
              </a:rPr>
            </a:br>
            <a:r>
              <a:rPr lang="el-GR" sz="2400" dirty="0">
                <a:latin typeface="+mn-lt"/>
              </a:rPr>
              <a:t/>
            </a:r>
            <a:br>
              <a:rPr lang="el-GR" sz="2400" dirty="0">
                <a:latin typeface="+mn-lt"/>
              </a:rPr>
            </a:br>
            <a:endParaRPr lang="en-GB" sz="2400" dirty="0">
              <a:latin typeface="+mn-lt"/>
            </a:endParaRPr>
          </a:p>
        </p:txBody>
      </p:sp>
      <p:sp>
        <p:nvSpPr>
          <p:cNvPr id="6" name="TextBox 5"/>
          <p:cNvSpPr txBox="1"/>
          <p:nvPr/>
        </p:nvSpPr>
        <p:spPr>
          <a:xfrm>
            <a:off x="400148" y="772732"/>
            <a:ext cx="6129442" cy="584775"/>
          </a:xfrm>
          <a:prstGeom prst="rect">
            <a:avLst/>
          </a:prstGeom>
          <a:noFill/>
        </p:spPr>
        <p:txBody>
          <a:bodyPr wrap="square" rtlCol="0">
            <a:spAutoFit/>
          </a:bodyPr>
          <a:lstStyle/>
          <a:p>
            <a:r>
              <a:rPr lang="el-GR" sz="3200" u="sng" dirty="0" smtClean="0">
                <a:solidFill>
                  <a:schemeClr val="bg1"/>
                </a:solidFill>
              </a:rPr>
              <a:t>Το έργο του Αγίου Εφραίμ</a:t>
            </a:r>
            <a:endParaRPr lang="en-GB" sz="3200" u="sng" dirty="0">
              <a:solidFill>
                <a:schemeClr val="bg1"/>
              </a:solidFill>
            </a:endParaRPr>
          </a:p>
        </p:txBody>
      </p:sp>
    </p:spTree>
    <p:extLst>
      <p:ext uri="{BB962C8B-B14F-4D97-AF65-F5344CB8AC3E}">
        <p14:creationId xmlns:p14="http://schemas.microsoft.com/office/powerpoint/2010/main" val="137112417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4" y="388562"/>
            <a:ext cx="10676586" cy="7140416"/>
          </a:xfrm>
          <a:prstGeom prst="rect">
            <a:avLst/>
          </a:prstGeom>
        </p:spPr>
        <p:txBody>
          <a:bodyPr wrap="square">
            <a:spAutoFit/>
          </a:bodyPr>
          <a:lstStyle/>
          <a:p>
            <a:r>
              <a:rPr lang="el-GR" sz="2800" u="sng" dirty="0" smtClean="0"/>
              <a:t>Μια μικρή ιστορία για τον Άγιο Εφραίμ</a:t>
            </a:r>
          </a:p>
          <a:p>
            <a:endParaRPr lang="el-GR" dirty="0"/>
          </a:p>
          <a:p>
            <a:r>
              <a:rPr lang="el-GR" sz="2000" dirty="0" smtClean="0"/>
              <a:t>Το </a:t>
            </a:r>
            <a:r>
              <a:rPr lang="el-GR" sz="2000" dirty="0"/>
              <a:t>1945 μ.Χ. η μοναχή Μακαρία πήγε στα ερείπια της αρχαίας μονής του Ευαγγελισμού, που ονομαζόταν Σταυροπηγιακή, του Όρους </a:t>
            </a:r>
            <a:r>
              <a:rPr lang="el-GR" sz="2000" dirty="0" smtClean="0"/>
              <a:t>Άμωμων. </a:t>
            </a:r>
            <a:r>
              <a:rPr lang="el-GR" sz="2000" dirty="0"/>
              <a:t>Εκεί διαμόρφωσε ένα μικρό κελί και άρχιζε να καθαρίζει τα ερείπια του παλαιού Ναού για να τον ανακατασκευάσει. Συχνά διαλογιζόταν ότι σε εκείνα τα χώματα είχαν ζήσει μοναχοί και προσευχόταν να γνωρίσει ή να της φανερωθεί κάποιος από αυτούς. Μια φωνή, αρχικά σιγανή αλλά που δυνάμωνε στην ψυχή της, της έλεγε: "Σκάψε και θα βρεις αυτό που επιθυμείς", μέχρι τη στιγμή που της είχε φανερωθεί ένα σημείο στο προαύλιο του μοναστηριού.</a:t>
            </a:r>
          </a:p>
          <a:p>
            <a:endParaRPr lang="el-GR" sz="2000" dirty="0"/>
          </a:p>
          <a:p>
            <a:r>
              <a:rPr lang="el-GR" sz="2000" dirty="0"/>
              <a:t>Έτσι στις 3 Ιανουαρίου </a:t>
            </a:r>
            <a:r>
              <a:rPr lang="el-GR" sz="2000" dirty="0" smtClean="0"/>
              <a:t>του 1950 </a:t>
            </a:r>
            <a:r>
              <a:rPr lang="el-GR" sz="2000" dirty="0"/>
              <a:t>μ.Χ. ανέθεσε σε έναν εργάτη το σκάψιμο του σημείου που της υποδείκνυε η ίδια η ψυχή της. Αν και ο εργάτης ήταν αρχικά αρνητικός και δεν ήθελε να σκάψει εκεί, τελικά, μετά από εκκλήσεις και προσευχές, πείστηκε και ξεκίνησε. Το σημείο είχε ένα μισογκρεμισμένο τζάκι, τοίχο και πράγματα που καταδείκνυαν ότι εκεί κάποτε υπήρχε κελί μοναχού. Το πρώτο εύρημα ήταν ένα κεφάλι και ο χώρος ανέδυε μια ευωδιά.</a:t>
            </a:r>
          </a:p>
          <a:p>
            <a:endParaRPr lang="el-GR" sz="2000" dirty="0"/>
          </a:p>
          <a:p>
            <a:r>
              <a:rPr lang="el-GR" sz="2000" dirty="0"/>
              <a:t>«Γονάτισα με ευλάβεια και ασπάστηκα το σκήνωμα του Αγίου και αισθάνθηκα βαθιά την έκταση του μαρτυρίου του. Η ψυχή μου γέμισε από αγαλλίαση, απέκτησα μεγάλο θησαυρό, και παίρνοντας το χώμα με προσοχή έβλεπα την αρμονία του σκηνώματός του, που, αν και τόσους αιώνες μέσα στη γη, δεν είχε αλλοιωθεί</a:t>
            </a:r>
            <a:r>
              <a:rPr lang="el-GR" sz="2000" dirty="0" smtClean="0"/>
              <a:t>».</a:t>
            </a:r>
            <a:endParaRPr lang="el-GR" sz="2000" dirty="0"/>
          </a:p>
          <a:p>
            <a:endParaRPr lang="el-GR" dirty="0"/>
          </a:p>
          <a:p>
            <a:endParaRPr lang="el-GR" dirty="0"/>
          </a:p>
        </p:txBody>
      </p:sp>
    </p:spTree>
    <p:extLst>
      <p:ext uri="{BB962C8B-B14F-4D97-AF65-F5344CB8AC3E}">
        <p14:creationId xmlns:p14="http://schemas.microsoft.com/office/powerpoint/2010/main" val="382970620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032" y="682580"/>
            <a:ext cx="7735953" cy="4546243"/>
          </a:xfrm>
        </p:spPr>
        <p:txBody>
          <a:bodyPr>
            <a:noAutofit/>
          </a:bodyPr>
          <a:lstStyle/>
          <a:p>
            <a:r>
              <a:rPr lang="el-GR" sz="2000" dirty="0">
                <a:solidFill>
                  <a:schemeClr val="tx1"/>
                </a:solidFill>
              </a:rPr>
              <a:t>Το βράδυ, διαβάζοντας τον Εσπερινό, η Ηγουμένη άκουσε βήματα. Ο ήχος ερχόταν από τον τάφο, </a:t>
            </a:r>
            <a:r>
              <a:rPr lang="el-GR" sz="2000" dirty="0">
                <a:solidFill>
                  <a:schemeClr val="tx1"/>
                </a:solidFill>
                <a:latin typeface="+mn-lt"/>
              </a:rPr>
              <a:t>αντηχώντας</a:t>
            </a:r>
            <a:r>
              <a:rPr lang="el-GR" sz="2000" dirty="0">
                <a:solidFill>
                  <a:schemeClr val="tx1"/>
                </a:solidFill>
              </a:rPr>
              <a:t> έως την πόρτα της Εκκλησίας. Εκεί πρωτοαντίκρισε τον Άγιο Εφραίμ. Ψηλός, με μάτια μικρά στρογγυλά, με μακριά μαύρα γένια που έφταναν στο λαιμό, ντυμένος με μοναχική αμφίεση. Στο ένα χέρι είχε μια φλόγα και με το άλλο ευλογούσε.</a:t>
            </a:r>
            <a:br>
              <a:rPr lang="el-GR" sz="2000" dirty="0">
                <a:solidFill>
                  <a:schemeClr val="tx1"/>
                </a:solidFill>
              </a:rPr>
            </a:br>
            <a:r>
              <a:rPr lang="el-GR" sz="2000" dirty="0">
                <a:solidFill>
                  <a:schemeClr val="tx1"/>
                </a:solidFill>
              </a:rPr>
              <a:t/>
            </a:r>
            <a:br>
              <a:rPr lang="el-GR" sz="2000" dirty="0">
                <a:solidFill>
                  <a:schemeClr val="tx1"/>
                </a:solidFill>
              </a:rPr>
            </a:br>
            <a:r>
              <a:rPr lang="el-GR" sz="2000" dirty="0">
                <a:solidFill>
                  <a:schemeClr val="tx1"/>
                </a:solidFill>
              </a:rPr>
              <a:t>Ζήτησε να τον βγάλουν από αυτήν τη θυρίδα. Την επόμενη κιόλας μέρα η Ηγουμένη καθάρισε τα οστά και τα τοποθέτησε σε μια θυρίδα στο Ιερό του Ναού.</a:t>
            </a:r>
            <a:br>
              <a:rPr lang="el-GR" sz="2000" dirty="0">
                <a:solidFill>
                  <a:schemeClr val="tx1"/>
                </a:solidFill>
              </a:rPr>
            </a:br>
            <a:r>
              <a:rPr lang="el-GR" sz="2000" dirty="0">
                <a:solidFill>
                  <a:schemeClr val="tx1"/>
                </a:solidFill>
              </a:rPr>
              <a:t>Το ίδιο βράδυ ο Άγιος φανερώθηκε στον ύπνο της, την ευχαρίστησε και της φανέρωσε το όνομά του: Εφραίμ. Το λείψανο του Αγίου Εφραίμ φυλάσσεται εκεί από τότε και καθημερινά εκατοντάδες πιστών το επισκέπτονται ζητώντας από τον Άγιο την ευλογία και τη βοήθειά Του.</a:t>
            </a:r>
            <a:endParaRPr lang="en-GB" sz="2000" dirty="0">
              <a:solidFill>
                <a:schemeClr val="tx1"/>
              </a:solidFill>
            </a:endParaRPr>
          </a:p>
        </p:txBody>
      </p:sp>
    </p:spTree>
    <p:extLst>
      <p:ext uri="{BB962C8B-B14F-4D97-AF65-F5344CB8AC3E}">
        <p14:creationId xmlns:p14="http://schemas.microsoft.com/office/powerpoint/2010/main" val="238976333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330" y="1030310"/>
            <a:ext cx="7315200" cy="1617329"/>
          </a:xfrm>
        </p:spPr>
        <p:txBody>
          <a:bodyPr>
            <a:noAutofit/>
          </a:bodyPr>
          <a:lstStyle/>
          <a:p>
            <a:r>
              <a:rPr lang="el-GR" sz="2400" dirty="0" smtClean="0">
                <a:latin typeface="+mn-lt"/>
              </a:rPr>
              <a:t>Όλοι οι νεομάρτυρες μαρτύρησαν, δεινοπάθησαν και έχασαν τη ζωή τους, γιατί μετά από μεγάλη πίεση, αρνήθηκαν να αλλάξουν την πίστη τους. Η χαρακτηριστική τους φράση: «Δεν τουρκεύω, δεν τουρκεύω».</a:t>
            </a:r>
            <a:br>
              <a:rPr lang="el-GR" sz="2400" dirty="0" smtClean="0">
                <a:latin typeface="+mn-lt"/>
              </a:rPr>
            </a:br>
            <a:endParaRPr lang="en-GB" sz="2400" dirty="0">
              <a:latin typeface="+mn-lt"/>
            </a:endParaRPr>
          </a:p>
        </p:txBody>
      </p:sp>
      <p:sp>
        <p:nvSpPr>
          <p:cNvPr id="3" name="Subtitle 2"/>
          <p:cNvSpPr>
            <a:spLocks noGrp="1"/>
          </p:cNvSpPr>
          <p:nvPr>
            <p:ph type="subTitle" idx="1"/>
          </p:nvPr>
        </p:nvSpPr>
        <p:spPr>
          <a:xfrm>
            <a:off x="593330" y="2494455"/>
            <a:ext cx="7977333" cy="2429322"/>
          </a:xfrm>
        </p:spPr>
        <p:txBody>
          <a:bodyPr>
            <a:noAutofit/>
          </a:bodyPr>
          <a:lstStyle/>
          <a:p>
            <a:r>
              <a:rPr lang="el-GR" sz="2400" dirty="0" smtClean="0">
                <a:solidFill>
                  <a:schemeClr val="bg1"/>
                </a:solidFill>
              </a:rPr>
              <a:t>Οι νεομάρτυρες κράτησαν το έθνος ενωμένο στα χρόνια της τουρκοκρατίας, διατήρησαν την θρησκεία μας, τον Χριστιανισμό, και την ελληνική γλώσσα.</a:t>
            </a:r>
          </a:p>
        </p:txBody>
      </p:sp>
      <p:sp>
        <p:nvSpPr>
          <p:cNvPr id="4" name="TextBox 3"/>
          <p:cNvSpPr txBox="1"/>
          <p:nvPr/>
        </p:nvSpPr>
        <p:spPr>
          <a:xfrm>
            <a:off x="593330" y="3747753"/>
            <a:ext cx="7675808" cy="2308324"/>
          </a:xfrm>
          <a:prstGeom prst="rect">
            <a:avLst/>
          </a:prstGeom>
          <a:noFill/>
        </p:spPr>
        <p:txBody>
          <a:bodyPr wrap="square" rtlCol="0">
            <a:spAutoFit/>
          </a:bodyPr>
          <a:lstStyle/>
          <a:p>
            <a:r>
              <a:rPr lang="el-GR" sz="2400" dirty="0">
                <a:solidFill>
                  <a:schemeClr val="bg1"/>
                </a:solidFill>
              </a:rPr>
              <a:t>Προσωπικά, νιώθω περηφάνια και δέος που υπήρχαν άνθρωποι με τόσο μεγάλη ψυχική δύναμη, οι οποίοι δεν φοβήθηκαν τον θάνατο και προτίμησαν να χάσουν </a:t>
            </a:r>
            <a:r>
              <a:rPr lang="el-GR" sz="2400" dirty="0" smtClean="0">
                <a:solidFill>
                  <a:schemeClr val="bg1"/>
                </a:solidFill>
              </a:rPr>
              <a:t>τη ζωή </a:t>
            </a:r>
            <a:r>
              <a:rPr lang="el-GR" sz="2400" dirty="0">
                <a:solidFill>
                  <a:schemeClr val="bg1"/>
                </a:solidFill>
              </a:rPr>
              <a:t>τους, από το να αλλαξοπιστήσουν. Είναι ένα παράδειγμα προς μίμηση, το οποίο με συγκινεί και </a:t>
            </a:r>
            <a:r>
              <a:rPr lang="el-GR" sz="2400" dirty="0" smtClean="0">
                <a:solidFill>
                  <a:schemeClr val="bg1"/>
                </a:solidFill>
              </a:rPr>
              <a:t>πιστεύω πως με </a:t>
            </a:r>
            <a:r>
              <a:rPr lang="el-GR" sz="2400" dirty="0">
                <a:solidFill>
                  <a:schemeClr val="bg1"/>
                </a:solidFill>
              </a:rPr>
              <a:t>εκφράζει.</a:t>
            </a:r>
            <a:endParaRPr lang="en-GB" sz="2400" dirty="0">
              <a:solidFill>
                <a:schemeClr val="bg1"/>
              </a:solidFill>
            </a:endParaRPr>
          </a:p>
        </p:txBody>
      </p:sp>
      <p:sp>
        <p:nvSpPr>
          <p:cNvPr id="5" name="TextBox 4"/>
          <p:cNvSpPr txBox="1"/>
          <p:nvPr/>
        </p:nvSpPr>
        <p:spPr>
          <a:xfrm>
            <a:off x="593330" y="142051"/>
            <a:ext cx="9697791" cy="523220"/>
          </a:xfrm>
          <a:prstGeom prst="rect">
            <a:avLst/>
          </a:prstGeom>
          <a:noFill/>
        </p:spPr>
        <p:txBody>
          <a:bodyPr wrap="square" rtlCol="0">
            <a:spAutoFit/>
          </a:bodyPr>
          <a:lstStyle/>
          <a:p>
            <a:r>
              <a:rPr lang="el-GR" sz="2800" u="sng" dirty="0" smtClean="0"/>
              <a:t>Η προσφορά των νεομαρτύρων, σκέψεις και συναισθήματα</a:t>
            </a:r>
            <a:endParaRPr lang="en-GB" sz="2800" u="sng" dirty="0"/>
          </a:p>
        </p:txBody>
      </p:sp>
    </p:spTree>
    <p:extLst>
      <p:ext uri="{BB962C8B-B14F-4D97-AF65-F5344CB8AC3E}">
        <p14:creationId xmlns:p14="http://schemas.microsoft.com/office/powerpoint/2010/main" val="332458456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014" y="974967"/>
            <a:ext cx="7345251" cy="5201424"/>
          </a:xfrm>
          <a:prstGeom prst="rect">
            <a:avLst/>
          </a:prstGeom>
        </p:spPr>
        <p:txBody>
          <a:bodyPr wrap="square">
            <a:spAutoFit/>
          </a:bodyPr>
          <a:lstStyle/>
          <a:p>
            <a:endParaRPr lang="el-GR" b="1" dirty="0" smtClean="0">
              <a:hlinkClick r:id="rId2"/>
            </a:endParaRPr>
          </a:p>
          <a:p>
            <a:pPr marL="285750" indent="-285750">
              <a:buFont typeface="Arial" panose="020B0604020202020204" pitchFamily="34" charset="0"/>
              <a:buChar char="•"/>
            </a:pPr>
            <a:endParaRPr lang="el-GR" dirty="0">
              <a:hlinkClick r:id="rId2"/>
            </a:endParaRPr>
          </a:p>
          <a:p>
            <a:pPr marL="285750" indent="-285750">
              <a:buFont typeface="Arial" panose="020B0604020202020204" pitchFamily="34" charset="0"/>
              <a:buChar char="•"/>
            </a:pPr>
            <a:endParaRPr lang="el-GR" dirty="0" smtClean="0">
              <a:hlinkClick r:id="rId2"/>
            </a:endParaRPr>
          </a:p>
          <a:p>
            <a:pPr marL="285750" indent="-285750">
              <a:buFont typeface="Arial" panose="020B0604020202020204" pitchFamily="34" charset="0"/>
              <a:buChar char="•"/>
            </a:pPr>
            <a:r>
              <a:rPr lang="en-GB" sz="2000" dirty="0" smtClean="0">
                <a:hlinkClick r:id="rId2"/>
              </a:rPr>
              <a:t>https</a:t>
            </a:r>
            <a:r>
              <a:rPr lang="en-GB" sz="2000" dirty="0">
                <a:hlinkClick r:id="rId2"/>
              </a:rPr>
              <a:t>://el.wikipedia.org/wiki/%CE%86%CE%B3%CE%B9%CE%BF%CF%82_%CE%95%CF%86%CF%81%CE%B1%CE%AF%CE%BC_%CE%BF_%</a:t>
            </a:r>
            <a:r>
              <a:rPr lang="en-GB" sz="2000" dirty="0" smtClean="0">
                <a:hlinkClick r:id="rId2"/>
              </a:rPr>
              <a:t>CE%BD%CE%B5%CE%BF%CE%BC%CE%AC%CF%81%CF%84%CF%85%CF%81%CE%B1%CF%82</a:t>
            </a:r>
            <a:endParaRPr lang="el-GR" sz="2000" dirty="0" smtClean="0"/>
          </a:p>
          <a:p>
            <a:pPr marL="285750" indent="-285750">
              <a:buFont typeface="Arial" panose="020B0604020202020204" pitchFamily="34" charset="0"/>
              <a:buChar char="•"/>
            </a:pPr>
            <a:endParaRPr lang="el-GR" sz="2000" dirty="0" smtClean="0"/>
          </a:p>
          <a:p>
            <a:pPr marL="285750" indent="-285750">
              <a:buFont typeface="Arial" panose="020B0604020202020204" pitchFamily="34" charset="0"/>
              <a:buChar char="•"/>
            </a:pPr>
            <a:r>
              <a:rPr lang="en-GB" sz="2000" dirty="0">
                <a:hlinkClick r:id="rId3"/>
              </a:rPr>
              <a:t>https://</a:t>
            </a:r>
            <a:r>
              <a:rPr lang="en-GB" sz="2000" dirty="0" smtClean="0">
                <a:hlinkClick r:id="rId3"/>
              </a:rPr>
              <a:t>www.christianityart.gr/blogs/blog/i-zoi-kai-ta-thaumata-tou-agiou-efraim-neas-makris</a:t>
            </a:r>
            <a:endParaRPr lang="el-GR" sz="2000" dirty="0" smtClean="0"/>
          </a:p>
          <a:p>
            <a:pPr marL="285750" indent="-285750">
              <a:buFont typeface="Arial" panose="020B0604020202020204" pitchFamily="34" charset="0"/>
              <a:buChar char="•"/>
            </a:pPr>
            <a:endParaRPr lang="el-GR" sz="2000" dirty="0" smtClean="0"/>
          </a:p>
          <a:p>
            <a:pPr marL="285750" indent="-285750">
              <a:buFont typeface="Arial" panose="020B0604020202020204" pitchFamily="34" charset="0"/>
              <a:buChar char="•"/>
            </a:pPr>
            <a:r>
              <a:rPr lang="en-GB" sz="2000" dirty="0">
                <a:hlinkClick r:id="rId4"/>
              </a:rPr>
              <a:t>https://</a:t>
            </a:r>
            <a:r>
              <a:rPr lang="en-GB" sz="2000" dirty="0" smtClean="0">
                <a:hlinkClick r:id="rId4"/>
              </a:rPr>
              <a:t>www.imkifissias.gr/index.php?option=com_content&amp;view=article&amp;id=339:era-moni-e-aggelismo-t-s-theotokou-kai-giou-fraim&amp;catid=122&amp;Itemid=986</a:t>
            </a:r>
            <a:endParaRPr lang="el-GR" sz="2000" dirty="0" smtClean="0"/>
          </a:p>
          <a:p>
            <a:pPr marL="285750" indent="-285750">
              <a:buFont typeface="Arial" panose="020B0604020202020204" pitchFamily="34" charset="0"/>
              <a:buChar char="•"/>
            </a:pPr>
            <a:endParaRPr lang="el-GR" sz="2000" dirty="0" smtClean="0"/>
          </a:p>
          <a:p>
            <a:pPr marL="285750" indent="-285750">
              <a:buFont typeface="Arial" panose="020B0604020202020204" pitchFamily="34" charset="0"/>
              <a:buChar char="•"/>
            </a:pPr>
            <a:endParaRPr lang="el-GR" sz="2000" dirty="0" smtClean="0"/>
          </a:p>
          <a:p>
            <a:pPr marL="285750" indent="-285750">
              <a:buFont typeface="Arial" panose="020B0604020202020204" pitchFamily="34" charset="0"/>
              <a:buChar char="•"/>
            </a:pPr>
            <a:endParaRPr lang="en-GB" sz="2000" dirty="0"/>
          </a:p>
        </p:txBody>
      </p:sp>
      <p:sp>
        <p:nvSpPr>
          <p:cNvPr id="3" name="TextBox 2"/>
          <p:cNvSpPr txBox="1"/>
          <p:nvPr/>
        </p:nvSpPr>
        <p:spPr>
          <a:xfrm>
            <a:off x="901521" y="682580"/>
            <a:ext cx="4778062" cy="584775"/>
          </a:xfrm>
          <a:prstGeom prst="rect">
            <a:avLst/>
          </a:prstGeom>
          <a:noFill/>
        </p:spPr>
        <p:txBody>
          <a:bodyPr wrap="square" rtlCol="0">
            <a:spAutoFit/>
          </a:bodyPr>
          <a:lstStyle/>
          <a:p>
            <a:r>
              <a:rPr lang="el-GR" sz="3200" b="1" dirty="0" smtClean="0"/>
              <a:t>Βιβλιογραφία</a:t>
            </a:r>
            <a:endParaRPr lang="en-GB" sz="3200" b="1" dirty="0"/>
          </a:p>
        </p:txBody>
      </p:sp>
    </p:spTree>
    <p:extLst>
      <p:ext uri="{BB962C8B-B14F-4D97-AF65-F5344CB8AC3E}">
        <p14:creationId xmlns:p14="http://schemas.microsoft.com/office/powerpoint/2010/main" val="30113963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821" y="1298448"/>
            <a:ext cx="9015210" cy="3255264"/>
          </a:xfrm>
        </p:spPr>
        <p:txBody>
          <a:bodyPr>
            <a:normAutofit/>
          </a:bodyPr>
          <a:lstStyle/>
          <a:p>
            <a:pPr algn="ctr"/>
            <a:r>
              <a:rPr lang="el-GR" sz="6600" dirty="0" smtClean="0"/>
              <a:t>Τέλος!</a:t>
            </a:r>
            <a:r>
              <a:rPr lang="el-GR" sz="4800" dirty="0" smtClean="0"/>
              <a:t/>
            </a:r>
            <a:br>
              <a:rPr lang="el-GR" sz="4800" dirty="0" smtClean="0"/>
            </a:br>
            <a:r>
              <a:rPr lang="el-GR" sz="4800" dirty="0" smtClean="0"/>
              <a:t/>
            </a:r>
            <a:br>
              <a:rPr lang="el-GR" sz="4800" dirty="0" smtClean="0"/>
            </a:br>
            <a:r>
              <a:rPr lang="el-GR" sz="4800" dirty="0" smtClean="0"/>
              <a:t>Ευχαριστώ για την προσοχή σας.</a:t>
            </a:r>
            <a:endParaRPr lang="en-GB" sz="4800" dirty="0"/>
          </a:p>
        </p:txBody>
      </p:sp>
    </p:spTree>
    <p:extLst>
      <p:ext uri="{BB962C8B-B14F-4D97-AF65-F5344CB8AC3E}">
        <p14:creationId xmlns:p14="http://schemas.microsoft.com/office/powerpoint/2010/main" val="22895103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p15:prstTrans prst="airplan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177</TotalTime>
  <Words>501</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Corbel</vt:lpstr>
      <vt:lpstr>Wingdings 2</vt:lpstr>
      <vt:lpstr>Frame</vt:lpstr>
      <vt:lpstr>Εργασία στα Θρησκευτικά  «Ο Άγιος Εφραίμ ο νεομάρτυρας»    Μαθήτρια: Κάση Πάλλη Καθηγήτρια: Κούτουλα Αικατερίνη Τμήμα: Β’3     50 Γυμνάσιο Καλλιθέας </vt:lpstr>
      <vt:lpstr>Ο Άγιος Εφραίμ ο νεομάρτυρας</vt:lpstr>
      <vt:lpstr>Ο Θάνατος του Αγίου Εφραίμ.</vt:lpstr>
      <vt:lpstr>     Όσο ήταν εν ζωή διακρίθηκε για τον ένθεο ζήλο του και τον κοπιώδη αγώνα του ως ιερωμένος. Μπήκε ακόμη στο Άγιο Θυσιαστήριο και λειτουργούσε Ισάγγελος.  Σημαντικές ημερομηνίες :  3  Ιανουαρίου 1950 ανακομιδή λειψάνων  5  Μαΐου 1426 θάνατος  </vt:lpstr>
      <vt:lpstr>PowerPoint Presentation</vt:lpstr>
      <vt:lpstr>Το βράδυ, διαβάζοντας τον Εσπερινό, η Ηγουμένη άκουσε βήματα. Ο ήχος ερχόταν από τον τάφο, αντηχώντας έως την πόρτα της Εκκλησίας. Εκεί πρωτοαντίκρισε τον Άγιο Εφραίμ. Ψηλός, με μάτια μικρά στρογγυλά, με μακριά μαύρα γένια που έφταναν στο λαιμό, ντυμένος με μοναχική αμφίεση. Στο ένα χέρι είχε μια φλόγα και με το άλλο ευλογούσε.  Ζήτησε να τον βγάλουν από αυτήν τη θυρίδα. Την επόμενη κιόλας μέρα η Ηγουμένη καθάρισε τα οστά και τα τοποθέτησε σε μια θυρίδα στο Ιερό του Ναού. Το ίδιο βράδυ ο Άγιος φανερώθηκε στον ύπνο της, την ευχαρίστησε και της φανέρωσε το όνομά του: Εφραίμ. Το λείψανο του Αγίου Εφραίμ φυλάσσεται εκεί από τότε και καθημερινά εκατοντάδες πιστών το επισκέπτονται ζητώντας από τον Άγιο την ευλογία και τη βοήθειά Του.</vt:lpstr>
      <vt:lpstr>Όλοι οι νεομάρτυρες μαρτύρησαν, δεινοπάθησαν και έχασαν τη ζωή τους, γιατί μετά από μεγάλη πίεση, αρνήθηκαν να αλλάξουν την πίστη τους. Η χαρακτηριστική τους φράση: «Δεν τουρκεύω, δεν τουρκεύω». </vt:lpstr>
      <vt:lpstr>PowerPoint Presentation</vt:lpstr>
      <vt:lpstr>Τέλος!  Ευχαριστώ για την προσοχή σας.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Άγιος Εφραίμ ο νεομάρτυρας</dc:title>
  <dc:creator>Windows User</dc:creator>
  <cp:lastModifiedBy>Windows User</cp:lastModifiedBy>
  <cp:revision>13</cp:revision>
  <dcterms:created xsi:type="dcterms:W3CDTF">2021-05-30T17:07:26Z</dcterms:created>
  <dcterms:modified xsi:type="dcterms:W3CDTF">2021-05-30T20:05:24Z</dcterms:modified>
</cp:coreProperties>
</file>