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46C117F-5CCF-4837-BE5F-2B92066CAFAF}" type="datetimeFigureOut">
              <a:rPr lang="en-US" dirty="0"/>
              <a:t>5/30/2021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4EB90BD-B6CE-46B7-997F-7313B992CCDC}" type="datetimeFigureOut">
              <a:rPr lang="en-US" dirty="0"/>
              <a:t>5/30/2021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DB9D11F-B188-461D-B23F-39381795C052}" type="datetimeFigureOut">
              <a:rPr lang="en-US" dirty="0"/>
              <a:t>5/30/2021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2E6D8D9-55A2-4063-B0F3-121F44549695}" type="datetimeFigureOut">
              <a:rPr lang="en-US" dirty="0"/>
              <a:t>5/30/2021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D4B24536-994D-4021-A283-9F449C0DB509}" type="datetimeFigureOut">
              <a:rPr lang="en-US" dirty="0"/>
              <a:t>5/30/2021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3CBBBB78-C96F-47B7-AB17-D852CA960AC9}" type="datetimeFigureOut">
              <a:rPr lang="en-US" dirty="0"/>
              <a:t>5/30/2021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5/30/2021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0578ACC-22D6-47C1-A373-4FD133E34F3C}" type="datetimeFigureOut">
              <a:rPr lang="en-US" dirty="0"/>
              <a:t>5/30/2021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0322" y="3030008"/>
            <a:ext cx="4698355"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594123" y="3030008"/>
            <a:ext cx="4700059"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331444B-B92B-4E27-8C94-BB93EAF5CB18}" type="datetimeFigureOut">
              <a:rPr lang="en-US" dirty="0"/>
              <a:t>5/30/2021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63EFA5E-FA76-400D-B3DC-F0BA90E6D107}" type="datetimeFigureOut">
              <a:rPr lang="en-US" dirty="0"/>
              <a:t>5/30/2021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5/30/2021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hyperlink" Target="https://el.wikipedia.org/wiki/%CE%A7%CF%81%CF%85%CF%83%CF%8C%CF%83%CF%84%CE%BF%CE%BC%CE%BF%CF%82_%CE%A3%CE%BC%CF%8D%CF%81%CE%BD%CE%B7%CF%8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D26689-B269-4BE4-8964-B7201356EDF1}"/>
              </a:ext>
            </a:extLst>
          </p:cNvPr>
          <p:cNvSpPr>
            <a:spLocks noGrp="1"/>
          </p:cNvSpPr>
          <p:nvPr>
            <p:ph type="ctrTitle"/>
          </p:nvPr>
        </p:nvSpPr>
        <p:spPr/>
        <p:txBody>
          <a:bodyPr/>
          <a:lstStyle/>
          <a:p>
            <a:pPr algn="ctr"/>
            <a:r>
              <a:rPr lang="el-GR" b="0" i="0" dirty="0">
                <a:effectLst/>
                <a:latin typeface="Linux Libertine"/>
              </a:rPr>
              <a:t>Χρυσόστομος Σμύρνης</a:t>
            </a:r>
            <a:endParaRPr lang="el-GR" dirty="0"/>
          </a:p>
        </p:txBody>
      </p:sp>
      <p:sp>
        <p:nvSpPr>
          <p:cNvPr id="3" name="Υπότιτλος 2">
            <a:extLst>
              <a:ext uri="{FF2B5EF4-FFF2-40B4-BE49-F238E27FC236}">
                <a16:creationId xmlns:a16="http://schemas.microsoft.com/office/drawing/2014/main" id="{5D68E5A7-3726-4805-869D-3E6C1571D137}"/>
              </a:ext>
            </a:extLst>
          </p:cNvPr>
          <p:cNvSpPr>
            <a:spLocks noGrp="1"/>
          </p:cNvSpPr>
          <p:nvPr>
            <p:ph type="subTitle" idx="1"/>
          </p:nvPr>
        </p:nvSpPr>
        <p:spPr/>
        <p:txBody>
          <a:bodyPr/>
          <a:lstStyle/>
          <a:p>
            <a:pPr algn="l"/>
            <a:r>
              <a:rPr lang="el-GR" dirty="0"/>
              <a:t>Στάμου Κατερίνα</a:t>
            </a:r>
          </a:p>
          <a:p>
            <a:pPr algn="l"/>
            <a:r>
              <a:rPr lang="el-GR" dirty="0"/>
              <a:t>Τμήμα Β3</a:t>
            </a:r>
          </a:p>
        </p:txBody>
      </p:sp>
    </p:spTree>
    <p:extLst>
      <p:ext uri="{BB962C8B-B14F-4D97-AF65-F5344CB8AC3E}">
        <p14:creationId xmlns:p14="http://schemas.microsoft.com/office/powerpoint/2010/main" val="37621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DB84EB-B93B-4E2D-BF84-446102B2EEAB}"/>
              </a:ext>
            </a:extLst>
          </p:cNvPr>
          <p:cNvSpPr>
            <a:spLocks noGrp="1"/>
          </p:cNvSpPr>
          <p:nvPr>
            <p:ph type="title"/>
          </p:nvPr>
        </p:nvSpPr>
        <p:spPr/>
        <p:txBody>
          <a:bodyPr/>
          <a:lstStyle/>
          <a:p>
            <a:r>
              <a:rPr lang="el-GR" dirty="0">
                <a:latin typeface="Linux Libertine"/>
              </a:rPr>
              <a:t>Βιογραφία </a:t>
            </a:r>
          </a:p>
        </p:txBody>
      </p:sp>
      <p:sp>
        <p:nvSpPr>
          <p:cNvPr id="3" name="Θέση περιεχομένου 2">
            <a:extLst>
              <a:ext uri="{FF2B5EF4-FFF2-40B4-BE49-F238E27FC236}">
                <a16:creationId xmlns:a16="http://schemas.microsoft.com/office/drawing/2014/main" id="{31E8793F-250E-4914-92FF-7582510AE1A5}"/>
              </a:ext>
            </a:extLst>
          </p:cNvPr>
          <p:cNvSpPr>
            <a:spLocks noGrp="1"/>
          </p:cNvSpPr>
          <p:nvPr>
            <p:ph sz="half" idx="1"/>
          </p:nvPr>
        </p:nvSpPr>
        <p:spPr/>
        <p:txBody>
          <a:bodyPr>
            <a:normAutofit fontScale="92500"/>
          </a:bodyPr>
          <a:lstStyle/>
          <a:p>
            <a:r>
              <a:rPr lang="el-GR" dirty="0">
                <a:latin typeface="Linux Libertine"/>
                <a:cs typeface="Calibri" panose="020F0502020204030204" pitchFamily="34" charset="0"/>
              </a:rPr>
              <a:t>Ο Χρυσόστομος Καλαφάτης (</a:t>
            </a:r>
            <a:r>
              <a:rPr lang="el-GR" dirty="0" err="1">
                <a:latin typeface="Linux Libertine"/>
                <a:cs typeface="Calibri" panose="020F0502020204030204" pitchFamily="34" charset="0"/>
              </a:rPr>
              <a:t>Τρίγλια</a:t>
            </a:r>
            <a:r>
              <a:rPr lang="el-GR" dirty="0">
                <a:latin typeface="Linux Libertine"/>
                <a:cs typeface="Calibri" panose="020F0502020204030204" pitchFamily="34" charset="0"/>
              </a:rPr>
              <a:t> Μικράς Ασίας, 8 Ιανουαρίου 1867- Σμύρνη, 27 Αυγούστου 1922) ήταν Έλληνας Μικρασιάτης θεολόγος και επίσκοπος που διετέλεσε Μητροπολίτης Δράμας και Σμύρνης. Είναι Άγιος της Ορθόδοξης Εκκλησίας και η μνήμη του τιμάται την Κυριακή της Υψώσεως του Τίμιου Σταυρού.</a:t>
            </a:r>
          </a:p>
        </p:txBody>
      </p:sp>
      <p:pic>
        <p:nvPicPr>
          <p:cNvPr id="5" name="Εικόνα 4">
            <a:extLst>
              <a:ext uri="{FF2B5EF4-FFF2-40B4-BE49-F238E27FC236}">
                <a16:creationId xmlns:a16="http://schemas.microsoft.com/office/drawing/2014/main" id="{D3E0739E-20CF-4FF6-B222-F68B564229FE}"/>
              </a:ext>
            </a:extLst>
          </p:cNvPr>
          <p:cNvPicPr>
            <a:picLocks noChangeAspect="1"/>
          </p:cNvPicPr>
          <p:nvPr/>
        </p:nvPicPr>
        <p:blipFill>
          <a:blip r:embed="rId2"/>
          <a:stretch>
            <a:fillRect/>
          </a:stretch>
        </p:blipFill>
        <p:spPr>
          <a:xfrm>
            <a:off x="7488535" y="3180252"/>
            <a:ext cx="2346941" cy="3129255"/>
          </a:xfrm>
          <a:prstGeom prst="rect">
            <a:avLst/>
          </a:prstGeom>
        </p:spPr>
      </p:pic>
      <p:pic>
        <p:nvPicPr>
          <p:cNvPr id="6" name="Εικόνα 5">
            <a:extLst>
              <a:ext uri="{FF2B5EF4-FFF2-40B4-BE49-F238E27FC236}">
                <a16:creationId xmlns:a16="http://schemas.microsoft.com/office/drawing/2014/main" id="{405F6859-5E61-4D02-82F3-BABB6FE56324}"/>
              </a:ext>
            </a:extLst>
          </p:cNvPr>
          <p:cNvPicPr>
            <a:picLocks noChangeAspect="1"/>
          </p:cNvPicPr>
          <p:nvPr/>
        </p:nvPicPr>
        <p:blipFill>
          <a:blip r:embed="rId3"/>
          <a:stretch>
            <a:fillRect/>
          </a:stretch>
        </p:blipFill>
        <p:spPr>
          <a:xfrm>
            <a:off x="5276893" y="2594382"/>
            <a:ext cx="1990562" cy="2605827"/>
          </a:xfrm>
          <a:prstGeom prst="rect">
            <a:avLst/>
          </a:prstGeom>
        </p:spPr>
      </p:pic>
      <p:pic>
        <p:nvPicPr>
          <p:cNvPr id="7" name="Εικόνα 6">
            <a:extLst>
              <a:ext uri="{FF2B5EF4-FFF2-40B4-BE49-F238E27FC236}">
                <a16:creationId xmlns:a16="http://schemas.microsoft.com/office/drawing/2014/main" id="{90E9FD01-DB6B-4470-B888-671F75162277}"/>
              </a:ext>
            </a:extLst>
          </p:cNvPr>
          <p:cNvPicPr>
            <a:picLocks noChangeAspect="1"/>
          </p:cNvPicPr>
          <p:nvPr/>
        </p:nvPicPr>
        <p:blipFill>
          <a:blip r:embed="rId4"/>
          <a:stretch>
            <a:fillRect/>
          </a:stretch>
        </p:blipFill>
        <p:spPr>
          <a:xfrm>
            <a:off x="10056556" y="2228295"/>
            <a:ext cx="1823228" cy="4154749"/>
          </a:xfrm>
          <a:prstGeom prst="rect">
            <a:avLst/>
          </a:prstGeom>
        </p:spPr>
      </p:pic>
    </p:spTree>
    <p:extLst>
      <p:ext uri="{BB962C8B-B14F-4D97-AF65-F5344CB8AC3E}">
        <p14:creationId xmlns:p14="http://schemas.microsoft.com/office/powerpoint/2010/main" val="50431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5017D2-BB93-474F-89D7-6E7EB8466509}"/>
              </a:ext>
            </a:extLst>
          </p:cNvPr>
          <p:cNvSpPr>
            <a:spLocks noGrp="1"/>
          </p:cNvSpPr>
          <p:nvPr>
            <p:ph type="title"/>
          </p:nvPr>
        </p:nvSpPr>
        <p:spPr/>
        <p:txBody>
          <a:bodyPr/>
          <a:lstStyle/>
          <a:p>
            <a:r>
              <a:rPr lang="el-GR" dirty="0">
                <a:latin typeface="Linux Libertine"/>
              </a:rPr>
              <a:t>Έργο και δράση </a:t>
            </a:r>
          </a:p>
        </p:txBody>
      </p:sp>
      <p:sp>
        <p:nvSpPr>
          <p:cNvPr id="3" name="Θέση περιεχομένου 2">
            <a:extLst>
              <a:ext uri="{FF2B5EF4-FFF2-40B4-BE49-F238E27FC236}">
                <a16:creationId xmlns:a16="http://schemas.microsoft.com/office/drawing/2014/main" id="{3500BA0F-B1E2-4314-9058-90D29230F4E8}"/>
              </a:ext>
            </a:extLst>
          </p:cNvPr>
          <p:cNvSpPr>
            <a:spLocks noGrp="1"/>
          </p:cNvSpPr>
          <p:nvPr>
            <p:ph idx="1"/>
          </p:nvPr>
        </p:nvSpPr>
        <p:spPr/>
        <p:txBody>
          <a:bodyPr>
            <a:normAutofit fontScale="62500" lnSpcReduction="20000"/>
          </a:bodyPr>
          <a:lstStyle/>
          <a:p>
            <a:pPr algn="just"/>
            <a:r>
              <a:rPr lang="el-GR" b="0" i="0" dirty="0">
                <a:effectLst/>
                <a:latin typeface="Linux Libertine"/>
              </a:rPr>
              <a:t>Στις </a:t>
            </a:r>
            <a:r>
              <a:rPr lang="el-GR" b="0" i="0" strike="noStrike" dirty="0">
                <a:latin typeface="Linux Libertine"/>
              </a:rPr>
              <a:t>11 Μαρτίου 1910 </a:t>
            </a:r>
            <a:r>
              <a:rPr lang="el-GR" b="0" i="0" dirty="0">
                <a:effectLst/>
                <a:latin typeface="Linux Libertine"/>
              </a:rPr>
              <a:t>ο Χρυσόστομος </a:t>
            </a:r>
            <a:r>
              <a:rPr lang="el-GR" b="0" i="0" dirty="0" err="1">
                <a:effectLst/>
                <a:latin typeface="Linux Libertine"/>
              </a:rPr>
              <a:t>μετετέθη</a:t>
            </a:r>
            <a:r>
              <a:rPr lang="el-GR" b="0" i="0" dirty="0">
                <a:effectLst/>
                <a:latin typeface="Linux Libertine"/>
              </a:rPr>
              <a:t> στη </a:t>
            </a:r>
            <a:r>
              <a:rPr lang="el-GR" b="0" i="0" u="none" strike="noStrike" dirty="0">
                <a:effectLst/>
                <a:latin typeface="Linux Libertine"/>
              </a:rPr>
              <a:t>Σμύρνη</a:t>
            </a:r>
            <a:r>
              <a:rPr lang="el-GR" b="0" i="0" dirty="0">
                <a:effectLst/>
                <a:latin typeface="Linux Libertine"/>
              </a:rPr>
              <a:t>, ως Μητροπολίτης Σμύρνης. Στη Σμύρνη συνέχισε τους εθνικούς αγώνες, οργανώνοντας μάλιστα πάνδημο συλλαλητήριο ώστε να καταγγείλει αφενός τις βιαιότητες των Βουλγάρων στην Μακεδονία εναντίον των Ελλήνων, αφετέρου δε την υποστήριξη των τουρκικών αρχών προς την βουλγαρική προπαγάνδα. Κατά τον πρώτο διωγμό (επί Α’ Παγκοσμίου Πολέμου) βοήθησε πολλούς Έλληνες με ναυλωμένα πλοία να διασωθούν σε ασφαλείς τόπους. Παράλληλα, επικοινωνούσε συνεχώς με Οθωμανούς αξιωματούχους και εξηγούσε με συνεντεύξεις κι επιστολές για τον διωγμό των Ελλήνων της Ανατολής σε πρόσωπα στην Ελλάδα και το εξωτερικό. Ο Γερμανός </a:t>
            </a:r>
            <a:r>
              <a:rPr lang="el-GR" b="0" i="0" dirty="0" err="1">
                <a:effectLst/>
                <a:latin typeface="Linux Libertine"/>
              </a:rPr>
              <a:t>πρέσβυς</a:t>
            </a:r>
            <a:r>
              <a:rPr lang="el-GR" b="0" i="0" dirty="0">
                <a:effectLst/>
                <a:latin typeface="Linux Libertine"/>
              </a:rPr>
              <a:t> στην Κωνσταντινούπολη γράφει για τον Μητροπολίτη Σμύρνης “… </a:t>
            </a:r>
            <a:r>
              <a:rPr lang="el-GR" b="0" i="0" dirty="0" err="1">
                <a:effectLst/>
                <a:latin typeface="Linux Libertine"/>
              </a:rPr>
              <a:t>εξήρθη</a:t>
            </a:r>
            <a:r>
              <a:rPr lang="el-GR" b="0" i="0" dirty="0">
                <a:effectLst/>
                <a:latin typeface="Linux Libertine"/>
              </a:rPr>
              <a:t> εις το ύψος του καλύτερου επί της γης κλήρου”. Ο υπουργός θρησκευμάτων του Σουλτάνου ζήτησε την ανάκληση του από την Σμύρνη καθώς οι τουρκικές αρχές είχαν θορυβηθεί έντονα από την πολυσχιδή δράση του υπέρ του Ελληνισμού. Στις 20 Αυγούστου 1914 Τούρκοι αστυνομικοί απομακρύνουν τον Μητροπολίτη και τον οδηγούν στην Κωνσταντινούπολη. Ο Χρυσόστομος επιστρέφει στη Σμύρνη μετά την Ανακωχή του </a:t>
            </a:r>
            <a:r>
              <a:rPr lang="el-GR" b="0" i="0" dirty="0" err="1">
                <a:effectLst/>
                <a:latin typeface="Linux Libertine"/>
              </a:rPr>
              <a:t>Μούδρου</a:t>
            </a:r>
            <a:r>
              <a:rPr lang="el-GR" b="0" i="0" dirty="0">
                <a:effectLst/>
                <a:latin typeface="Linux Libertine"/>
              </a:rPr>
              <a:t> το 1918, ενώ η υποδοχή του πίσω στην πρωτεύουσα της Ιωνίας ήταν παλλαϊκή.</a:t>
            </a:r>
          </a:p>
          <a:p>
            <a:pPr algn="just"/>
            <a:r>
              <a:rPr lang="el-GR" b="0" i="0" dirty="0">
                <a:effectLst/>
                <a:latin typeface="Linux Libertine"/>
              </a:rPr>
              <a:t>Κατά τα έτη </a:t>
            </a:r>
            <a:r>
              <a:rPr lang="el-GR" b="0" i="0" u="none" strike="noStrike" dirty="0">
                <a:effectLst/>
                <a:latin typeface="Linux Libertine"/>
              </a:rPr>
              <a:t>1919</a:t>
            </a:r>
            <a:r>
              <a:rPr lang="el-GR" b="0" i="0" dirty="0">
                <a:effectLst/>
                <a:latin typeface="Linux Libertine"/>
              </a:rPr>
              <a:t> έως 1922, οπότε και η περιοχή της Σμύρνης βρισκόταν υπό Ελληνική Διοίκηση, ο Χρυσόστομος αποτελούσε τον εθνάρχη του Μικρασιάτικου Ελληνισμού. Μάλιστα ήταν ο εμπνευστής της «Μικρασιατικής Άμυνας» για τη δημιουργία αυτόνομου κράτους σε περίπτωση ήττας του ελληνικού στρατού. Η κατάρρευση του Μικρασιάτικου μετώπου τον Αύγουστο του 1922 απογοήτευσε τον Χρυσόστομο, ο όποιος αποδοκίμασε τα σχέδια των Μεγάλων Δυνάμεων για την απομάκρυνση του Ελληνικού στοιχείου από την Μικρά Ασία, ενώ ταυτόχρονα ζητούσε έντονα από την Ελληνική Κυβέρνηση τρόπους, έως την ύστατη, ώρα για τη διάσωση του Ελληνισμού από την επερχόμενη σφαγή.</a:t>
            </a:r>
          </a:p>
          <a:p>
            <a:endParaRPr lang="el-GR" dirty="0"/>
          </a:p>
        </p:txBody>
      </p:sp>
    </p:spTree>
    <p:extLst>
      <p:ext uri="{BB962C8B-B14F-4D97-AF65-F5344CB8AC3E}">
        <p14:creationId xmlns:p14="http://schemas.microsoft.com/office/powerpoint/2010/main" val="71078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F2A307-9CB1-4986-BB1C-BF40C76CF649}"/>
              </a:ext>
            </a:extLst>
          </p:cNvPr>
          <p:cNvSpPr>
            <a:spLocks noGrp="1"/>
          </p:cNvSpPr>
          <p:nvPr>
            <p:ph type="title"/>
          </p:nvPr>
        </p:nvSpPr>
        <p:spPr/>
        <p:txBody>
          <a:bodyPr/>
          <a:lstStyle/>
          <a:p>
            <a:r>
              <a:rPr lang="el-GR" dirty="0">
                <a:latin typeface="Linux Libertine"/>
              </a:rPr>
              <a:t>Μαρτύριο </a:t>
            </a:r>
          </a:p>
        </p:txBody>
      </p:sp>
      <p:sp>
        <p:nvSpPr>
          <p:cNvPr id="3" name="Θέση περιεχομένου 2">
            <a:extLst>
              <a:ext uri="{FF2B5EF4-FFF2-40B4-BE49-F238E27FC236}">
                <a16:creationId xmlns:a16="http://schemas.microsoft.com/office/drawing/2014/main" id="{C6870252-B5AB-47EB-BDBF-BA967AFCB74B}"/>
              </a:ext>
            </a:extLst>
          </p:cNvPr>
          <p:cNvSpPr>
            <a:spLocks noGrp="1"/>
          </p:cNvSpPr>
          <p:nvPr>
            <p:ph idx="1"/>
          </p:nvPr>
        </p:nvSpPr>
        <p:spPr/>
        <p:txBody>
          <a:bodyPr>
            <a:normAutofit fontScale="85000" lnSpcReduction="20000"/>
          </a:bodyPr>
          <a:lstStyle/>
          <a:p>
            <a:pPr algn="just"/>
            <a:r>
              <a:rPr lang="el-GR" b="0" i="0" dirty="0">
                <a:effectLst/>
                <a:latin typeface="Linux Libertine"/>
              </a:rPr>
              <a:t>Παρά τις προτάσεις που του έγιναν να αποχωρήσει ασφαλής από τη Σμύρνη καθώς το μέτωπο κατέρρεε, ο Χρυσόστομος αρνήθηκε να εγκαταλείψει το ποίμνιό του. Το απόγευμα της 27ης Αυγούστου, Τούρκος </a:t>
            </a:r>
            <a:r>
              <a:rPr lang="el-GR" b="0" i="0" dirty="0" err="1">
                <a:effectLst/>
                <a:latin typeface="Linux Libertine"/>
              </a:rPr>
              <a:t>αρχιαστυνόμος</a:t>
            </a:r>
            <a:r>
              <a:rPr lang="el-GR" b="0" i="0" dirty="0">
                <a:effectLst/>
                <a:latin typeface="Linux Libertine"/>
              </a:rPr>
              <a:t> μαζί με ένοπλους στρατιώτες, μετέβη στα γραφεία της Μητρόπολης Σμύρνης και διέταξε τον Χρυσόστομο να παρουσιαστεί στον Τούρκο στρατιωτικό διοικητή </a:t>
            </a:r>
            <a:r>
              <a:rPr lang="el-GR" b="0" i="0" dirty="0" err="1">
                <a:effectLst/>
                <a:latin typeface="Linux Libertine"/>
              </a:rPr>
              <a:t>Νουρεντίν</a:t>
            </a:r>
            <a:r>
              <a:rPr lang="el-GR" b="0" i="0" dirty="0">
                <a:effectLst/>
                <a:latin typeface="Linux Libertine"/>
              </a:rPr>
              <a:t> πασά, μαζί με τους Έλληνες Δημογέροντες της Σμύρνης Γεώργιο </a:t>
            </a:r>
            <a:r>
              <a:rPr lang="el-GR" b="0" i="0" dirty="0" err="1">
                <a:effectLst/>
                <a:latin typeface="Linux Libertine"/>
              </a:rPr>
              <a:t>Κλιμάνογλου</a:t>
            </a:r>
            <a:r>
              <a:rPr lang="el-GR" b="0" i="0" dirty="0">
                <a:effectLst/>
                <a:latin typeface="Linux Libertine"/>
              </a:rPr>
              <a:t> και Νικόλαο </a:t>
            </a:r>
            <a:r>
              <a:rPr lang="el-GR" b="0" i="0" dirty="0" err="1">
                <a:effectLst/>
                <a:latin typeface="Linux Libertine"/>
              </a:rPr>
              <a:t>Τσουρούκτσογλού</a:t>
            </a:r>
            <a:r>
              <a:rPr lang="el-GR" b="0" i="0" dirty="0">
                <a:effectLst/>
                <a:latin typeface="Linux Libertine"/>
              </a:rPr>
              <a:t>. Ο Μητροπολίτης Χρυσόστομος </a:t>
            </a:r>
            <a:r>
              <a:rPr lang="el-GR" b="0" i="0" dirty="0" err="1">
                <a:effectLst/>
                <a:latin typeface="Linux Libertine"/>
              </a:rPr>
              <a:t>προσήχθη</a:t>
            </a:r>
            <a:r>
              <a:rPr lang="el-GR" b="0" i="0" dirty="0">
                <a:effectLst/>
                <a:latin typeface="Linux Libertine"/>
              </a:rPr>
              <a:t> ενώπιον του </a:t>
            </a:r>
            <a:r>
              <a:rPr lang="el-GR" b="0" i="0" dirty="0" err="1">
                <a:effectLst/>
                <a:latin typeface="Linux Libertine"/>
              </a:rPr>
              <a:t>Νουρεντίν</a:t>
            </a:r>
            <a:r>
              <a:rPr lang="el-GR" b="0" i="0" dirty="0">
                <a:effectLst/>
                <a:latin typeface="Linux Libertine"/>
              </a:rPr>
              <a:t> στο Διοικητήριο. Εκεί ο τούρκος διοικητής τον κατηγόρησε για τη φιλελληνική του στάση και τις ενέργειές του εναντίον του τουρκικού έθνους και αφού τον εξύβρισε τον παρέδωσε στους εξαγριωμένους Τούρκους που είχαν κατακλύσει την πλατεία του Διοικητηρίου. Πρώτοι δολοφονήθηκαν από τους Τούρκους οι δύο Δημογέροντες Γεώργιος </a:t>
            </a:r>
            <a:r>
              <a:rPr lang="el-GR" b="0" i="0" dirty="0" err="1">
                <a:effectLst/>
                <a:latin typeface="Linux Libertine"/>
              </a:rPr>
              <a:t>Κλιμάνογλου</a:t>
            </a:r>
            <a:r>
              <a:rPr lang="el-GR" b="0" i="0" dirty="0">
                <a:effectLst/>
                <a:latin typeface="Linux Libertine"/>
              </a:rPr>
              <a:t> και Νικόλαος </a:t>
            </a:r>
            <a:r>
              <a:rPr lang="el-GR" b="0" i="0" dirty="0" err="1">
                <a:effectLst/>
                <a:latin typeface="Linux Libertine"/>
              </a:rPr>
              <a:t>Τσουρουκτσόγλου</a:t>
            </a:r>
            <a:r>
              <a:rPr lang="el-GR" b="0" i="0" dirty="0">
                <a:effectLst/>
                <a:latin typeface="Linux Libertine"/>
              </a:rPr>
              <a:t>. Ο Μητροπολίτης Χρυσόστομος βασανίσθηκε, τυφλώθηκε και διαμελίστηκε από τον τουρκικό όχλο βρίσκοντας έτσι μαρτυρικό θάνατο, στις 27 Αυγούστου 1922.</a:t>
            </a:r>
            <a:endParaRPr lang="el-GR" dirty="0">
              <a:latin typeface="Linux Libertine"/>
            </a:endParaRPr>
          </a:p>
        </p:txBody>
      </p:sp>
    </p:spTree>
    <p:extLst>
      <p:ext uri="{BB962C8B-B14F-4D97-AF65-F5344CB8AC3E}">
        <p14:creationId xmlns:p14="http://schemas.microsoft.com/office/powerpoint/2010/main" val="532667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50D127-F335-41D4-8DBF-78E840EB93DF}"/>
              </a:ext>
            </a:extLst>
          </p:cNvPr>
          <p:cNvSpPr>
            <a:spLocks noGrp="1"/>
          </p:cNvSpPr>
          <p:nvPr>
            <p:ph type="title"/>
          </p:nvPr>
        </p:nvSpPr>
        <p:spPr/>
        <p:txBody>
          <a:bodyPr>
            <a:noAutofit/>
          </a:bodyPr>
          <a:lstStyle/>
          <a:p>
            <a:pPr marL="342900" indent="-342900" algn="just">
              <a:buFont typeface="Arial" panose="020B0604020202020204" pitchFamily="34" charset="0"/>
              <a:buChar char="•"/>
            </a:pPr>
            <a:r>
              <a:rPr lang="el-GR" sz="2000" dirty="0">
                <a:latin typeface="Linux Libertine"/>
              </a:rPr>
              <a:t>Η θυσία όμως, των Νεομαρτύρων δεν είχε μόνο θρησκευτική, αλλά και εθνική σημασία για τους καταπιεσμένους χριστιανούς, διότι, από τα μεταβυζαντινά χρόνια Ελληνισμός και Χριστιανισμός, εθνική συνείδηση και ορθόδοξη ταυτότητα, ήταν τόσο άρρηκτα συνυφασμένοι, ώστε στα μαρτυρολόγια να διαβάζουμε- ειδικά για τους εξωμότες- ότι «</a:t>
            </a:r>
            <a:r>
              <a:rPr lang="el-GR" sz="2000" dirty="0" err="1">
                <a:latin typeface="Linux Libertine"/>
              </a:rPr>
              <a:t>ετούρκισε</a:t>
            </a:r>
            <a:r>
              <a:rPr lang="el-GR" sz="2000" dirty="0">
                <a:latin typeface="Linux Libertine"/>
              </a:rPr>
              <a:t>», δηλαδή έχασε την ιδιότητα του Έλληνα όταν κάποιος γινόταν μουσουλμάνος. Έτσι η σθεναρή αντίσταση των νεομαρτύρων -στις πιέσεις των κατακτητών να αρνηθούν την πίστη τους- ήταν ένας ειρηνικός και ήπιος τρόπος να τους εξευτελίσουν, με υπομονή και καρτερία, σε αντίθεση με τους εθνομάρτυρες, που προτίμησαν να πολεμήσουν τον κατακτητή με τα όπλα.</a:t>
            </a:r>
          </a:p>
        </p:txBody>
      </p:sp>
      <p:sp>
        <p:nvSpPr>
          <p:cNvPr id="3" name="Θέση κειμένου 2">
            <a:extLst>
              <a:ext uri="{FF2B5EF4-FFF2-40B4-BE49-F238E27FC236}">
                <a16:creationId xmlns:a16="http://schemas.microsoft.com/office/drawing/2014/main" id="{9F13FFEC-0E07-44AC-BE74-282A5C68E291}"/>
              </a:ext>
            </a:extLst>
          </p:cNvPr>
          <p:cNvSpPr>
            <a:spLocks noGrp="1"/>
          </p:cNvSpPr>
          <p:nvPr>
            <p:ph type="body" sz="half" idx="2"/>
          </p:nvPr>
        </p:nvSpPr>
        <p:spPr/>
        <p:txBody>
          <a:bodyPr>
            <a:normAutofit/>
          </a:bodyPr>
          <a:lstStyle/>
          <a:p>
            <a:r>
              <a:rPr lang="el-GR" sz="3600" dirty="0">
                <a:latin typeface="Linux Libertine"/>
              </a:rPr>
              <a:t>Προσφορά στο Έθνος </a:t>
            </a:r>
          </a:p>
        </p:txBody>
      </p:sp>
    </p:spTree>
    <p:extLst>
      <p:ext uri="{BB962C8B-B14F-4D97-AF65-F5344CB8AC3E}">
        <p14:creationId xmlns:p14="http://schemas.microsoft.com/office/powerpoint/2010/main" val="341491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5FA935-3885-4D1A-8542-1CDC0A386A93}"/>
              </a:ext>
            </a:extLst>
          </p:cNvPr>
          <p:cNvSpPr>
            <a:spLocks noGrp="1"/>
          </p:cNvSpPr>
          <p:nvPr>
            <p:ph type="title"/>
          </p:nvPr>
        </p:nvSpPr>
        <p:spPr>
          <a:xfrm>
            <a:off x="538279" y="594804"/>
            <a:ext cx="9613859" cy="3497801"/>
          </a:xfrm>
        </p:spPr>
        <p:txBody>
          <a:bodyPr>
            <a:normAutofit/>
          </a:bodyPr>
          <a:lstStyle/>
          <a:p>
            <a:pPr marL="285750" indent="-285750" algn="just">
              <a:buFont typeface="Arial" panose="020B0604020202020204" pitchFamily="34" charset="0"/>
              <a:buChar char="•"/>
            </a:pPr>
            <a:r>
              <a:rPr lang="el-GR" sz="1600" dirty="0">
                <a:latin typeface="Linux Libertine"/>
              </a:rPr>
              <a:t>Οι Νεομάρτυρες αγωνίστηκαν για την ελευθερία της σκέψης και της συνείδησης κάθε χριστιανού και με την άρνησή τους να υποταχθούν στο θέλημα του κατακτητή, θυσιάστηκαν και για την εθνική ανεξαρτησία. Αυτό που μου έκανε περισσότερο εντύπωση ήταν πως οι περισσότεροι ήταν απλοί άνθρωποι, χωρίς ιδιαίτερη μόρφωση, στους οποίους συμπεριλαμβάνονταν κατώτεροι και ανώτεροι κληρικοί. Είχαν σταθερό εκκλησιαστικό φρόνημα, ακέραιο χαρακτήρα και σταθερή πίστη που τους αναδείκνυε νικητές στις σκληρές δοκιμασίες που τους υπέβαλαν οι κατακτητές, με στόχο να κάμψουν το φρόνημά τους και να τους αναγκάσουν να εξισλαμιστούν. Έτσι με τη θυσία τους συγκρατήθηκε η χριστιανική πίστη στα δύσκολα χρόνια της σκλαβιάς, δείχνοντας στους υποδουλωμένους ραγιάδες ότι, όσο κι αν υποφέρουν και ταλαιπωρούνται, πρέπει να υπομένουν και να μην χάνουν την πίστη τους και τη ελπίδα τους. Γι’ αυτό με συγκινούν και με εμπνέουν να προχωρώ μπροστά χωρίς να ντρέπομαι ή να θέλω να αλλάξω τη θρησκεία μου. </a:t>
            </a:r>
          </a:p>
        </p:txBody>
      </p:sp>
      <p:sp>
        <p:nvSpPr>
          <p:cNvPr id="3" name="Θέση κειμένου 2">
            <a:extLst>
              <a:ext uri="{FF2B5EF4-FFF2-40B4-BE49-F238E27FC236}">
                <a16:creationId xmlns:a16="http://schemas.microsoft.com/office/drawing/2014/main" id="{13622BAD-46B9-4B92-9EC7-B9D963376997}"/>
              </a:ext>
            </a:extLst>
          </p:cNvPr>
          <p:cNvSpPr>
            <a:spLocks noGrp="1"/>
          </p:cNvSpPr>
          <p:nvPr>
            <p:ph type="body" sz="half" idx="2"/>
          </p:nvPr>
        </p:nvSpPr>
        <p:spPr/>
        <p:txBody>
          <a:bodyPr>
            <a:normAutofit/>
          </a:bodyPr>
          <a:lstStyle/>
          <a:p>
            <a:r>
              <a:rPr lang="el-GR" sz="3600" dirty="0">
                <a:latin typeface="Linux Libertine"/>
              </a:rPr>
              <a:t>Συναισθήματα και Σκέψεις  </a:t>
            </a:r>
          </a:p>
        </p:txBody>
      </p:sp>
    </p:spTree>
    <p:extLst>
      <p:ext uri="{BB962C8B-B14F-4D97-AF65-F5344CB8AC3E}">
        <p14:creationId xmlns:p14="http://schemas.microsoft.com/office/powerpoint/2010/main" val="73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2E04AE-8C40-4F9E-BF1A-17D68B9CEE55}"/>
              </a:ext>
            </a:extLst>
          </p:cNvPr>
          <p:cNvSpPr>
            <a:spLocks noGrp="1"/>
          </p:cNvSpPr>
          <p:nvPr>
            <p:ph type="title"/>
          </p:nvPr>
        </p:nvSpPr>
        <p:spPr/>
        <p:txBody>
          <a:bodyPr/>
          <a:lstStyle/>
          <a:p>
            <a:r>
              <a:rPr lang="el-GR" dirty="0">
                <a:latin typeface="Linux Libertine"/>
              </a:rPr>
              <a:t>Βιβλιογραφία </a:t>
            </a:r>
          </a:p>
        </p:txBody>
      </p:sp>
      <p:sp>
        <p:nvSpPr>
          <p:cNvPr id="3" name="Θέση περιεχομένου 2">
            <a:extLst>
              <a:ext uri="{FF2B5EF4-FFF2-40B4-BE49-F238E27FC236}">
                <a16:creationId xmlns:a16="http://schemas.microsoft.com/office/drawing/2014/main" id="{967A1582-592E-4F8D-A9E4-BC958F538A7F}"/>
              </a:ext>
            </a:extLst>
          </p:cNvPr>
          <p:cNvSpPr>
            <a:spLocks noGrp="1"/>
          </p:cNvSpPr>
          <p:nvPr>
            <p:ph idx="1"/>
          </p:nvPr>
        </p:nvSpPr>
        <p:spPr/>
        <p:txBody>
          <a:bodyPr/>
          <a:lstStyle/>
          <a:p>
            <a:r>
              <a:rPr lang="en-US" dirty="0">
                <a:latin typeface="Linux Libertine"/>
                <a:hlinkClick r:id="rId2"/>
              </a:rPr>
              <a:t>https://el.wikipedia.org/wiki/%CE%A7%CF%81%CF%85%CF%83%CF%8C%CF%83%CF%84%CE%BF%CE%BC%CE%BF%CF%82_%CE%A3%CE%BC%CF%8D%CF%81%CE%BD%CE%B7%CF%82</a:t>
            </a:r>
            <a:endParaRPr lang="el-GR" dirty="0">
              <a:latin typeface="Linux Libertine"/>
            </a:endParaRPr>
          </a:p>
          <a:p>
            <a:endParaRPr lang="el-GR" dirty="0"/>
          </a:p>
        </p:txBody>
      </p:sp>
    </p:spTree>
    <p:extLst>
      <p:ext uri="{BB962C8B-B14F-4D97-AF65-F5344CB8AC3E}">
        <p14:creationId xmlns:p14="http://schemas.microsoft.com/office/powerpoint/2010/main" val="426464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6F8D50-89E4-42B2-984D-35FE114F35D1}"/>
              </a:ext>
            </a:extLst>
          </p:cNvPr>
          <p:cNvSpPr>
            <a:spLocks noGrp="1"/>
          </p:cNvSpPr>
          <p:nvPr>
            <p:ph type="title"/>
          </p:nvPr>
        </p:nvSpPr>
        <p:spPr>
          <a:xfrm>
            <a:off x="813484" y="2199234"/>
            <a:ext cx="9613862" cy="588535"/>
          </a:xfrm>
        </p:spPr>
        <p:txBody>
          <a:bodyPr>
            <a:noAutofit/>
          </a:bodyPr>
          <a:lstStyle/>
          <a:p>
            <a:pPr algn="ctr"/>
            <a:r>
              <a:rPr lang="el-GR" sz="5400" dirty="0"/>
              <a:t>ΤΕΛΟΣ</a:t>
            </a:r>
          </a:p>
        </p:txBody>
      </p:sp>
      <p:sp>
        <p:nvSpPr>
          <p:cNvPr id="3" name="Θέση κειμένου 2">
            <a:extLst>
              <a:ext uri="{FF2B5EF4-FFF2-40B4-BE49-F238E27FC236}">
                <a16:creationId xmlns:a16="http://schemas.microsoft.com/office/drawing/2014/main" id="{0113AF65-6B5D-417E-8C3D-5E852AEF5EDB}"/>
              </a:ext>
            </a:extLst>
          </p:cNvPr>
          <p:cNvSpPr>
            <a:spLocks noGrp="1"/>
          </p:cNvSpPr>
          <p:nvPr>
            <p:ph type="body" sz="half" idx="2"/>
          </p:nvPr>
        </p:nvSpPr>
        <p:spPr>
          <a:xfrm>
            <a:off x="680320" y="4980552"/>
            <a:ext cx="9613862" cy="502255"/>
          </a:xfrm>
        </p:spPr>
        <p:txBody>
          <a:bodyPr>
            <a:noAutofit/>
          </a:bodyPr>
          <a:lstStyle/>
          <a:p>
            <a:pPr algn="r"/>
            <a:r>
              <a:rPr lang="el-GR" sz="2000" dirty="0"/>
              <a:t>ΣΑΣ ΕΥΧΑΡΙΣΤΩ ΠΟΛΥ </a:t>
            </a:r>
          </a:p>
          <a:p>
            <a:pPr algn="r"/>
            <a:r>
              <a:rPr lang="el-GR" sz="2000" dirty="0"/>
              <a:t>ΓΙΑ ΤΗΝ ΠΡΟΣΟΧΗ ΣΑΣ!</a:t>
            </a:r>
          </a:p>
        </p:txBody>
      </p:sp>
    </p:spTree>
    <p:extLst>
      <p:ext uri="{BB962C8B-B14F-4D97-AF65-F5344CB8AC3E}">
        <p14:creationId xmlns:p14="http://schemas.microsoft.com/office/powerpoint/2010/main" val="219705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TM04033917[[fn=Βερολίνο]]</Template>
  <TotalTime>365</TotalTime>
  <Words>879</Words>
  <Application>Microsoft Office PowerPoint</Application>
  <PresentationFormat>Ευρεία οθόνη</PresentationFormat>
  <Paragraphs>19</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Linux Libertine</vt:lpstr>
      <vt:lpstr>Trebuchet MS</vt:lpstr>
      <vt:lpstr>Βερολίνο</vt:lpstr>
      <vt:lpstr>Χρυσόστομος Σμύρνης</vt:lpstr>
      <vt:lpstr>Βιογραφία </vt:lpstr>
      <vt:lpstr>Έργο και δράση </vt:lpstr>
      <vt:lpstr>Μαρτύριο </vt:lpstr>
      <vt:lpstr>Η θυσία όμως, των Νεομαρτύρων δεν είχε μόνο θρησκευτική, αλλά και εθνική σημασία για τους καταπιεσμένους χριστιανούς, διότι, από τα μεταβυζαντινά χρόνια Ελληνισμός και Χριστιανισμός, εθνική συνείδηση και ορθόδοξη ταυτότητα, ήταν τόσο άρρηκτα συνυφασμένοι, ώστε στα μαρτυρολόγια να διαβάζουμε- ειδικά για τους εξωμότες- ότι «ετούρκισε», δηλαδή έχασε την ιδιότητα του Έλληνα όταν κάποιος γινόταν μουσουλμάνος. Έτσι η σθεναρή αντίσταση των νεομαρτύρων -στις πιέσεις των κατακτητών να αρνηθούν την πίστη τους- ήταν ένας ειρηνικός και ήπιος τρόπος να τους εξευτελίσουν, με υπομονή και καρτερία, σε αντίθεση με τους εθνομάρτυρες, που προτίμησαν να πολεμήσουν τον κατακτητή με τα όπλα.</vt:lpstr>
      <vt:lpstr>Οι Νεομάρτυρες αγωνίστηκαν για την ελευθερία της σκέψης και της συνείδησης κάθε χριστιανού και με την άρνησή τους να υποταχθούν στο θέλημα του κατακτητή, θυσιάστηκαν και για την εθνική ανεξαρτησία. Αυτό που μου έκανε περισσότερο εντύπωση ήταν πως οι περισσότεροι ήταν απλοί άνθρωποι, χωρίς ιδιαίτερη μόρφωση, στους οποίους συμπεριλαμβάνονταν κατώτεροι και ανώτεροι κληρικοί. Είχαν σταθερό εκκλησιαστικό φρόνημα, ακέραιο χαρακτήρα και σταθερή πίστη που τους αναδείκνυε νικητές στις σκληρές δοκιμασίες που τους υπέβαλαν οι κατακτητές, με στόχο να κάμψουν το φρόνημά τους και να τους αναγκάσουν να εξισλαμιστούν. Έτσι με τη θυσία τους συγκρατήθηκε η χριστιανική πίστη στα δύσκολα χρόνια της σκλαβιάς, δείχνοντας στους υποδουλωμένους ραγιάδες ότι, όσο κι αν υποφέρουν και ταλαιπωρούνται, πρέπει να υπομένουν και να μην χάνουν την πίστη τους και τη ελπίδα τους. Γι’ αυτό με συγκινούν και με εμπνέουν να προχωρώ μπροστά χωρίς να ντρέπομαι ή να θέλω να αλλάξω τη θρησκεία μου. </vt:lpstr>
      <vt:lpstr>Βιβλιογραφία </vt:lpstr>
      <vt:lpstr>ΤΕΛΟΣ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Χρυσόστομος Σμύρνης</dc:title>
  <dc:creator>ΓΕΩΡΓΙΑ ΧΡΟΝΟΠΟΥΛΟΥ</dc:creator>
  <cp:lastModifiedBy>ΓΕΩΡΓΙΑ ΧΡΟΝΟΠΟΥΛΟΥ</cp:lastModifiedBy>
  <cp:revision>16</cp:revision>
  <dcterms:created xsi:type="dcterms:W3CDTF">2021-05-29T13:18:00Z</dcterms:created>
  <dcterms:modified xsi:type="dcterms:W3CDTF">2021-05-30T10:04:50Z</dcterms:modified>
</cp:coreProperties>
</file>