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62" r:id="rId4"/>
    <p:sldId id="263" r:id="rId5"/>
    <p:sldId id="264" r:id="rId6"/>
    <p:sldId id="265" r:id="rId7"/>
    <p:sldId id="266" r:id="rId8"/>
    <p:sldId id="258" r:id="rId9"/>
    <p:sldId id="259" r:id="rId10"/>
    <p:sldId id="26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7" autoAdjust="0"/>
    <p:restoredTop sz="94660"/>
  </p:normalViewPr>
  <p:slideViewPr>
    <p:cSldViewPr snapToGrid="0">
      <p:cViewPr varScale="1">
        <p:scale>
          <a:sx n="83" d="100"/>
          <a:sy n="83" d="100"/>
        </p:scale>
        <p:origin x="96" y="1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l-GR" smtClean="0"/>
              <a:t>Στυλ κύριου τίτλου</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6DFF08F-DC6B-4601-B491-B0F83F6DD2DA}" type="datetimeFigureOut">
              <a:rPr lang="en-US" dirty="0"/>
              <a:pPr/>
              <a:t>10/27/2024</a:t>
            </a:fld>
            <a:endParaRPr lang="en-US" dirty="0"/>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6DFF08F-DC6B-4601-B491-B0F83F6DD2DA}"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l-GR" smtClean="0"/>
              <a:t>Στυλ κύριου τίτλου</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96DFF08F-DC6B-4601-B491-B0F83F6DD2DA}" type="datetimeFigureOut">
              <a:rPr lang="en-US" dirty="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96DFF08F-DC6B-4601-B491-B0F83F6DD2DA}" type="datetimeFigureOut">
              <a:rPr lang="en-US" dirty="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10/27/2024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928;&#945;&#961;&#959;&#965;&#963;&#943;&#945;&#963;&#951;1.pptx" TargetMode="External"/><Relationship Id="rId2" Type="http://schemas.openxmlformats.org/officeDocument/2006/relationships/hyperlink" Target="&#928;&#945;&#961;&#959;&#965;&#963;&#943;&#945;&#963;&#951;2.ppt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latin typeface="Palatino Linotype" panose="02040502050505030304" pitchFamily="18" charset="0"/>
              </a:rPr>
              <a:t>ΠΩΣ ΓΡΑΦΩ ΠΕΡΙΛΗΨΗ</a:t>
            </a:r>
            <a:endParaRPr lang="el-GR" dirty="0">
              <a:latin typeface="Palatino Linotype" panose="02040502050505030304" pitchFamily="18" charset="0"/>
            </a:endParaRPr>
          </a:p>
        </p:txBody>
      </p:sp>
      <p:pic>
        <p:nvPicPr>
          <p:cNvPr id="4" name="Εικόνα 3"/>
          <p:cNvPicPr>
            <a:picLocks noChangeAspect="1"/>
          </p:cNvPicPr>
          <p:nvPr/>
        </p:nvPicPr>
        <p:blipFill>
          <a:blip r:embed="rId2"/>
          <a:stretch>
            <a:fillRect/>
          </a:stretch>
        </p:blipFill>
        <p:spPr>
          <a:xfrm>
            <a:off x="5910409" y="4331855"/>
            <a:ext cx="1452993" cy="2082656"/>
          </a:xfrm>
          <a:prstGeom prst="rect">
            <a:avLst/>
          </a:prstGeom>
        </p:spPr>
      </p:pic>
    </p:spTree>
    <p:extLst>
      <p:ext uri="{BB962C8B-B14F-4D97-AF65-F5344CB8AC3E}">
        <p14:creationId xmlns:p14="http://schemas.microsoft.com/office/powerpoint/2010/main" val="968775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572655" y="526474"/>
            <a:ext cx="11222181" cy="6370975"/>
          </a:xfrm>
          <a:prstGeom prst="rect">
            <a:avLst/>
          </a:prstGeom>
          <a:solidFill>
            <a:schemeClr val="accent1"/>
          </a:solidFill>
        </p:spPr>
        <p:txBody>
          <a:bodyPr wrap="square">
            <a:spAutoFit/>
          </a:bodyPr>
          <a:lstStyle/>
          <a:p>
            <a:pPr algn="ctr"/>
            <a:r>
              <a:rPr lang="el-GR" sz="2400" b="1" dirty="0" smtClean="0">
                <a:solidFill>
                  <a:schemeClr val="bg1"/>
                </a:solidFill>
                <a:latin typeface="Palatino Linotype" panose="02040502050505030304" pitchFamily="18" charset="0"/>
              </a:rPr>
              <a:t>Κριτήρια </a:t>
            </a:r>
            <a:r>
              <a:rPr lang="el-GR" sz="2400" b="1" dirty="0">
                <a:solidFill>
                  <a:schemeClr val="bg1"/>
                </a:solidFill>
                <a:latin typeface="Palatino Linotype" panose="02040502050505030304" pitchFamily="18" charset="0"/>
              </a:rPr>
              <a:t>αξιολόγησης της περίληψης</a:t>
            </a:r>
          </a:p>
          <a:p>
            <a:pPr algn="just"/>
            <a:r>
              <a:rPr lang="el-GR" sz="2400" b="1" dirty="0">
                <a:solidFill>
                  <a:schemeClr val="bg1"/>
                </a:solidFill>
                <a:latin typeface="Palatino Linotype" panose="02040502050505030304" pitchFamily="18" charset="0"/>
              </a:rPr>
              <a:t>α. ως προς τη μορφή της περίληψης</a:t>
            </a:r>
          </a:p>
          <a:p>
            <a:pPr algn="just"/>
            <a:r>
              <a:rPr lang="el-GR" sz="2400" b="1" dirty="0">
                <a:solidFill>
                  <a:schemeClr val="bg1"/>
                </a:solidFill>
                <a:latin typeface="Palatino Linotype" panose="02040502050505030304" pitchFamily="18" charset="0"/>
              </a:rPr>
              <a:t>➢ Γραμματικά, συντακτικά και ορθογραφικά λάθη</a:t>
            </a:r>
          </a:p>
          <a:p>
            <a:pPr algn="just"/>
            <a:r>
              <a:rPr lang="el-GR" sz="2400" b="1" dirty="0">
                <a:solidFill>
                  <a:schemeClr val="bg1"/>
                </a:solidFill>
                <a:latin typeface="Palatino Linotype" panose="02040502050505030304" pitchFamily="18" charset="0"/>
              </a:rPr>
              <a:t>➢ Χρήση σωστών σημείων στίξης</a:t>
            </a:r>
          </a:p>
          <a:p>
            <a:pPr algn="just"/>
            <a:r>
              <a:rPr lang="el-GR" sz="2400" b="1" dirty="0">
                <a:solidFill>
                  <a:schemeClr val="bg1"/>
                </a:solidFill>
                <a:latin typeface="Palatino Linotype" panose="02040502050505030304" pitchFamily="18" charset="0"/>
              </a:rPr>
              <a:t>➢ Κατάλληλο ύφος και γλώσσα ανάλογα με το αρχικό κείμενο</a:t>
            </a:r>
            <a:r>
              <a:rPr lang="el-GR" sz="2400" b="1">
                <a:solidFill>
                  <a:schemeClr val="bg1"/>
                </a:solidFill>
                <a:latin typeface="Palatino Linotype" panose="02040502050505030304" pitchFamily="18" charset="0"/>
              </a:rPr>
              <a:t>, </a:t>
            </a:r>
            <a:r>
              <a:rPr lang="el-GR" sz="2400" b="1" smtClean="0">
                <a:solidFill>
                  <a:schemeClr val="bg1"/>
                </a:solidFill>
                <a:latin typeface="Palatino Linotype" panose="02040502050505030304" pitchFamily="18" charset="0"/>
              </a:rPr>
              <a:t>τον </a:t>
            </a:r>
            <a:r>
              <a:rPr lang="el-GR" sz="2400" b="1" dirty="0">
                <a:solidFill>
                  <a:schemeClr val="bg1"/>
                </a:solidFill>
                <a:latin typeface="Palatino Linotype" panose="02040502050505030304" pitchFamily="18" charset="0"/>
              </a:rPr>
              <a:t>σκοπό και τον αποδέκτη </a:t>
            </a:r>
            <a:r>
              <a:rPr lang="el-GR" sz="2400" b="1" dirty="0" smtClean="0">
                <a:solidFill>
                  <a:schemeClr val="bg1"/>
                </a:solidFill>
                <a:latin typeface="Palatino Linotype" panose="02040502050505030304" pitchFamily="18" charset="0"/>
              </a:rPr>
              <a:t>της περίληψης</a:t>
            </a:r>
            <a:endParaRPr lang="el-GR" sz="2400" b="1" dirty="0">
              <a:solidFill>
                <a:schemeClr val="bg1"/>
              </a:solidFill>
              <a:latin typeface="Palatino Linotype" panose="02040502050505030304" pitchFamily="18" charset="0"/>
            </a:endParaRPr>
          </a:p>
          <a:p>
            <a:pPr algn="just"/>
            <a:r>
              <a:rPr lang="el-GR" sz="2400" b="1" dirty="0">
                <a:solidFill>
                  <a:schemeClr val="bg1"/>
                </a:solidFill>
                <a:latin typeface="Palatino Linotype" panose="02040502050505030304" pitchFamily="18" charset="0"/>
              </a:rPr>
              <a:t>➢ Ακρίβεια και σαφήνεια στη διατύπωση</a:t>
            </a:r>
          </a:p>
          <a:p>
            <a:pPr algn="just"/>
            <a:r>
              <a:rPr lang="el-GR" sz="2400" b="1" dirty="0">
                <a:solidFill>
                  <a:schemeClr val="bg1"/>
                </a:solidFill>
                <a:latin typeface="Palatino Linotype" panose="02040502050505030304" pitchFamily="18" charset="0"/>
              </a:rPr>
              <a:t>➢ Τήρηση του ορίου λέξεων που έχει δοθεί</a:t>
            </a:r>
          </a:p>
          <a:p>
            <a:pPr algn="just"/>
            <a:r>
              <a:rPr lang="el-GR" sz="2400" b="1" dirty="0">
                <a:solidFill>
                  <a:schemeClr val="bg1"/>
                </a:solidFill>
                <a:latin typeface="Palatino Linotype" panose="02040502050505030304" pitchFamily="18" charset="0"/>
              </a:rPr>
              <a:t>β. ως προς τη δομή της περίληψης</a:t>
            </a:r>
          </a:p>
          <a:p>
            <a:pPr algn="just"/>
            <a:r>
              <a:rPr lang="el-GR" sz="2400" b="1" dirty="0">
                <a:solidFill>
                  <a:schemeClr val="bg1"/>
                </a:solidFill>
                <a:latin typeface="Palatino Linotype" panose="02040502050505030304" pitchFamily="18" charset="0"/>
              </a:rPr>
              <a:t>➢ Η περίληψη γράφεται σε μία παράγραφο</a:t>
            </a:r>
          </a:p>
          <a:p>
            <a:pPr algn="just"/>
            <a:r>
              <a:rPr lang="el-GR" sz="2400" b="1" dirty="0">
                <a:solidFill>
                  <a:schemeClr val="bg1"/>
                </a:solidFill>
                <a:latin typeface="Palatino Linotype" panose="02040502050505030304" pitchFamily="18" charset="0"/>
              </a:rPr>
              <a:t>➢ Ακολουθία του σχήματος : πρόλογος – κύριο θέμα – επίλογος αρχικού κειμένου</a:t>
            </a:r>
          </a:p>
          <a:p>
            <a:pPr algn="just"/>
            <a:r>
              <a:rPr lang="el-GR" sz="2400" b="1" dirty="0">
                <a:solidFill>
                  <a:schemeClr val="bg1"/>
                </a:solidFill>
                <a:latin typeface="Palatino Linotype" panose="02040502050505030304" pitchFamily="18" charset="0"/>
              </a:rPr>
              <a:t>➢ Χρήση διαρθρωτικών (συνδετικών) λέξεων και φράσεων</a:t>
            </a:r>
          </a:p>
          <a:p>
            <a:pPr algn="just"/>
            <a:r>
              <a:rPr lang="el-GR" sz="2400" b="1" dirty="0">
                <a:solidFill>
                  <a:schemeClr val="bg1"/>
                </a:solidFill>
                <a:latin typeface="Palatino Linotype" panose="02040502050505030304" pitchFamily="18" charset="0"/>
              </a:rPr>
              <a:t>γ. ως προς το περιεχόμενο της περίληψης</a:t>
            </a:r>
          </a:p>
          <a:p>
            <a:pPr algn="just"/>
            <a:r>
              <a:rPr lang="el-GR" sz="2400" b="1" dirty="0">
                <a:solidFill>
                  <a:schemeClr val="bg1"/>
                </a:solidFill>
                <a:latin typeface="Palatino Linotype" panose="02040502050505030304" pitchFamily="18" charset="0"/>
              </a:rPr>
              <a:t>➢ Επιλογή βασικών σημείων του αρχικού κειμένου</a:t>
            </a:r>
          </a:p>
          <a:p>
            <a:pPr algn="just"/>
            <a:r>
              <a:rPr lang="el-GR" sz="2400" b="1" dirty="0">
                <a:solidFill>
                  <a:schemeClr val="bg1"/>
                </a:solidFill>
                <a:latin typeface="Palatino Linotype" panose="02040502050505030304" pitchFamily="18" charset="0"/>
              </a:rPr>
              <a:t>➢ Αναδιατύπωση του αρχικού κειμένου, όχι αντιγραφή</a:t>
            </a:r>
          </a:p>
          <a:p>
            <a:pPr algn="just"/>
            <a:r>
              <a:rPr lang="el-GR" sz="2400" b="1" dirty="0">
                <a:solidFill>
                  <a:schemeClr val="bg1"/>
                </a:solidFill>
                <a:latin typeface="Palatino Linotype" panose="02040502050505030304" pitchFamily="18" charset="0"/>
              </a:rPr>
              <a:t>➢ Αποφυγή προσωπικών κρίσεων για το αρχικό κείμενο</a:t>
            </a:r>
          </a:p>
        </p:txBody>
      </p:sp>
    </p:spTree>
    <p:extLst>
      <p:ext uri="{BB962C8B-B14F-4D97-AF65-F5344CB8AC3E}">
        <p14:creationId xmlns:p14="http://schemas.microsoft.com/office/powerpoint/2010/main" val="2182287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Στρογγύλεμα μίας γωνίας ορθογωνίου 13"/>
          <p:cNvSpPr/>
          <p:nvPr/>
        </p:nvSpPr>
        <p:spPr>
          <a:xfrm>
            <a:off x="1570182" y="1339273"/>
            <a:ext cx="9264073" cy="57265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smtClean="0">
                <a:effectLst>
                  <a:outerShdw blurRad="38100" dist="38100" dir="2700000" algn="tl">
                    <a:srgbClr val="000000">
                      <a:alpha val="43137"/>
                    </a:srgbClr>
                  </a:outerShdw>
                </a:effectLst>
                <a:latin typeface="Palatino Linotype" panose="02040502050505030304" pitchFamily="18" charset="0"/>
              </a:rPr>
              <a:t>ΒΗΜΑΤΑ  ΠΕΡΙΛΗΨΗΣ</a:t>
            </a:r>
            <a:endParaRPr lang="el-GR" sz="3200" b="1" dirty="0">
              <a:effectLst>
                <a:outerShdw blurRad="38100" dist="38100" dir="2700000" algn="tl">
                  <a:srgbClr val="000000">
                    <a:alpha val="43137"/>
                  </a:srgbClr>
                </a:outerShdw>
              </a:effectLst>
              <a:latin typeface="Palatino Linotype" panose="02040502050505030304" pitchFamily="18" charset="0"/>
            </a:endParaRPr>
          </a:p>
        </p:txBody>
      </p:sp>
      <p:sp>
        <p:nvSpPr>
          <p:cNvPr id="15" name="Επεξήγηση με παραλληλόγραμμο 14"/>
          <p:cNvSpPr/>
          <p:nvPr/>
        </p:nvSpPr>
        <p:spPr>
          <a:xfrm>
            <a:off x="512618" y="2523835"/>
            <a:ext cx="2115127" cy="2387601"/>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400" b="1" dirty="0">
                <a:latin typeface="Palatino Linotype" panose="02040502050505030304" pitchFamily="18" charset="0"/>
              </a:rPr>
              <a:t>Διαβάζω το</a:t>
            </a:r>
          </a:p>
          <a:p>
            <a:r>
              <a:rPr lang="el-GR" sz="2400" b="1" dirty="0">
                <a:latin typeface="Palatino Linotype" panose="02040502050505030304" pitchFamily="18" charset="0"/>
              </a:rPr>
              <a:t>κείμενο όσες</a:t>
            </a:r>
          </a:p>
          <a:p>
            <a:r>
              <a:rPr lang="el-GR" sz="2400" b="1" dirty="0">
                <a:latin typeface="Palatino Linotype" panose="02040502050505030304" pitchFamily="18" charset="0"/>
              </a:rPr>
              <a:t>φορές χρειαστεί</a:t>
            </a:r>
          </a:p>
          <a:p>
            <a:r>
              <a:rPr lang="el-GR" sz="2400" b="1" dirty="0">
                <a:latin typeface="Palatino Linotype" panose="02040502050505030304" pitchFamily="18" charset="0"/>
              </a:rPr>
              <a:t>μέχρι να το</a:t>
            </a:r>
          </a:p>
          <a:p>
            <a:r>
              <a:rPr lang="el-GR" sz="2400" b="1" dirty="0">
                <a:latin typeface="Palatino Linotype" panose="02040502050505030304" pitchFamily="18" charset="0"/>
              </a:rPr>
              <a:t>καταλάβω.</a:t>
            </a:r>
          </a:p>
        </p:txBody>
      </p:sp>
      <p:sp>
        <p:nvSpPr>
          <p:cNvPr id="16" name="Επεξήγηση με παραλληλόγραμμο 15"/>
          <p:cNvSpPr/>
          <p:nvPr/>
        </p:nvSpPr>
        <p:spPr>
          <a:xfrm>
            <a:off x="3329709" y="2401455"/>
            <a:ext cx="2170545" cy="2894768"/>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400" b="1" dirty="0">
                <a:latin typeface="Palatino Linotype" panose="02040502050505030304" pitchFamily="18" charset="0"/>
              </a:rPr>
              <a:t>Εντοπίζω το</a:t>
            </a:r>
          </a:p>
          <a:p>
            <a:r>
              <a:rPr lang="el-GR" sz="2400" b="1" dirty="0">
                <a:latin typeface="Palatino Linotype" panose="02040502050505030304" pitchFamily="18" charset="0"/>
              </a:rPr>
              <a:t>κεντρικό </a:t>
            </a:r>
            <a:r>
              <a:rPr lang="el-GR" sz="2400" b="1" dirty="0" smtClean="0">
                <a:latin typeface="Palatino Linotype" panose="02040502050505030304" pitchFamily="18" charset="0"/>
              </a:rPr>
              <a:t>θέμα του </a:t>
            </a:r>
            <a:r>
              <a:rPr lang="el-GR" sz="2400" b="1" dirty="0">
                <a:latin typeface="Palatino Linotype" panose="02040502050505030304" pitchFamily="18" charset="0"/>
              </a:rPr>
              <a:t>κειμένου</a:t>
            </a:r>
          </a:p>
          <a:p>
            <a:r>
              <a:rPr lang="el-GR" sz="2400" b="1" dirty="0">
                <a:latin typeface="Palatino Linotype" panose="02040502050505030304" pitchFamily="18" charset="0"/>
              </a:rPr>
              <a:t>και το</a:t>
            </a:r>
          </a:p>
          <a:p>
            <a:r>
              <a:rPr lang="el-GR" sz="2400" b="1" dirty="0" smtClean="0">
                <a:latin typeface="Palatino Linotype" panose="02040502050505030304" pitchFamily="18" charset="0"/>
              </a:rPr>
              <a:t>γράφω </a:t>
            </a:r>
            <a:r>
              <a:rPr lang="el-GR" sz="2400" b="1" dirty="0">
                <a:latin typeface="Palatino Linotype" panose="02040502050505030304" pitchFamily="18" charset="0"/>
              </a:rPr>
              <a:t>με </a:t>
            </a:r>
            <a:r>
              <a:rPr lang="el-GR" sz="2400" b="1" dirty="0" smtClean="0">
                <a:latin typeface="Palatino Linotype" panose="02040502050505030304" pitchFamily="18" charset="0"/>
              </a:rPr>
              <a:t>μία μικρή φράση.</a:t>
            </a:r>
            <a:endParaRPr lang="el-GR" sz="2400" b="1" dirty="0">
              <a:latin typeface="Palatino Linotype" panose="02040502050505030304" pitchFamily="18" charset="0"/>
            </a:endParaRPr>
          </a:p>
        </p:txBody>
      </p:sp>
      <p:sp>
        <p:nvSpPr>
          <p:cNvPr id="17" name="Επεξήγηση με παραλληλόγραμμο 16"/>
          <p:cNvSpPr/>
          <p:nvPr/>
        </p:nvSpPr>
        <p:spPr>
          <a:xfrm>
            <a:off x="6202218" y="2198255"/>
            <a:ext cx="2830945" cy="3805381"/>
          </a:xfrm>
          <a:prstGeom prst="wedgeRectCallout">
            <a:avLst>
              <a:gd name="adj1" fmla="val -19681"/>
              <a:gd name="adj2" fmla="val 663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400" b="1" dirty="0">
                <a:solidFill>
                  <a:schemeClr val="bg1"/>
                </a:solidFill>
                <a:latin typeface="Palatino Linotype" panose="02040502050505030304" pitchFamily="18" charset="0"/>
              </a:rPr>
              <a:t>Διαβάζω </a:t>
            </a:r>
            <a:r>
              <a:rPr lang="el-GR" sz="2400" b="1" dirty="0" smtClean="0">
                <a:solidFill>
                  <a:schemeClr val="bg1"/>
                </a:solidFill>
                <a:latin typeface="Palatino Linotype" panose="02040502050505030304" pitchFamily="18" charset="0"/>
              </a:rPr>
              <a:t>ανά παράγραφο</a:t>
            </a:r>
            <a:r>
              <a:rPr lang="el-GR" sz="2400" b="1" dirty="0">
                <a:solidFill>
                  <a:schemeClr val="bg1"/>
                </a:solidFill>
                <a:latin typeface="Palatino Linotype" panose="02040502050505030304" pitchFamily="18" charset="0"/>
              </a:rPr>
              <a:t>.</a:t>
            </a:r>
          </a:p>
          <a:p>
            <a:r>
              <a:rPr lang="el-GR" sz="2400" b="1" dirty="0">
                <a:solidFill>
                  <a:schemeClr val="bg1"/>
                </a:solidFill>
                <a:latin typeface="Palatino Linotype" panose="02040502050505030304" pitchFamily="18" charset="0"/>
              </a:rPr>
              <a:t>Προσπαθώ </a:t>
            </a:r>
            <a:r>
              <a:rPr lang="el-GR" sz="2400" b="1" dirty="0" smtClean="0">
                <a:solidFill>
                  <a:schemeClr val="bg1"/>
                </a:solidFill>
                <a:latin typeface="Palatino Linotype" panose="02040502050505030304" pitchFamily="18" charset="0"/>
              </a:rPr>
              <a:t>να την εξηγήσω με </a:t>
            </a:r>
            <a:r>
              <a:rPr lang="el-GR" sz="2400" b="1" dirty="0">
                <a:solidFill>
                  <a:schemeClr val="bg1"/>
                </a:solidFill>
                <a:latin typeface="Palatino Linotype" panose="02040502050505030304" pitchFamily="18" charset="0"/>
              </a:rPr>
              <a:t>δικά </a:t>
            </a:r>
            <a:r>
              <a:rPr lang="el-GR" sz="2400" b="1" dirty="0" smtClean="0">
                <a:solidFill>
                  <a:schemeClr val="bg1"/>
                </a:solidFill>
                <a:latin typeface="Palatino Linotype" panose="02040502050505030304" pitchFamily="18" charset="0"/>
              </a:rPr>
              <a:t>μου λόγια</a:t>
            </a:r>
            <a:r>
              <a:rPr lang="el-GR" sz="2400" b="1" dirty="0">
                <a:solidFill>
                  <a:schemeClr val="bg1"/>
                </a:solidFill>
                <a:latin typeface="Palatino Linotype" panose="02040502050505030304" pitchFamily="18" charset="0"/>
              </a:rPr>
              <a:t>.</a:t>
            </a:r>
          </a:p>
          <a:p>
            <a:r>
              <a:rPr lang="el-GR" sz="2400" b="1" dirty="0" smtClean="0">
                <a:solidFill>
                  <a:schemeClr val="bg1"/>
                </a:solidFill>
                <a:latin typeface="Palatino Linotype" panose="02040502050505030304" pitchFamily="18" charset="0"/>
              </a:rPr>
              <a:t>Υπογραμμίζω τα πιο σημαντικά σημεία</a:t>
            </a:r>
            <a:r>
              <a:rPr lang="el-GR" sz="2400" b="1" dirty="0">
                <a:solidFill>
                  <a:schemeClr val="bg1"/>
                </a:solidFill>
                <a:latin typeface="Palatino Linotype" panose="02040502050505030304" pitchFamily="18" charset="0"/>
              </a:rPr>
              <a:t>.</a:t>
            </a:r>
          </a:p>
          <a:p>
            <a:r>
              <a:rPr lang="el-GR" sz="2400" b="1" dirty="0" smtClean="0">
                <a:solidFill>
                  <a:schemeClr val="bg1"/>
                </a:solidFill>
                <a:latin typeface="Palatino Linotype" panose="02040502050505030304" pitchFamily="18" charset="0"/>
              </a:rPr>
              <a:t>Γράφω </a:t>
            </a:r>
            <a:r>
              <a:rPr lang="el-GR" sz="2400" b="1" dirty="0" smtClean="0">
                <a:solidFill>
                  <a:schemeClr val="bg1"/>
                </a:solidFill>
                <a:effectLst>
                  <a:outerShdw blurRad="38100" dist="38100" dir="2700000" algn="tl">
                    <a:srgbClr val="000000">
                      <a:alpha val="43137"/>
                    </a:srgbClr>
                  </a:outerShdw>
                </a:effectLst>
                <a:latin typeface="Palatino Linotype" panose="02040502050505030304" pitchFamily="18" charset="0"/>
                <a:hlinkClick r:id="rId2" action="ppaction://hlinkpres?slideindex=1&amp;slidetitle="/>
              </a:rPr>
              <a:t>πλαγιότιτλο</a:t>
            </a:r>
            <a:r>
              <a:rPr lang="el-GR" sz="2400" b="1" dirty="0">
                <a:solidFill>
                  <a:schemeClr val="bg1"/>
                </a:solidFill>
                <a:effectLst>
                  <a:outerShdw blurRad="38100" dist="38100" dir="2700000" algn="tl">
                    <a:srgbClr val="000000">
                      <a:alpha val="43137"/>
                    </a:srgbClr>
                  </a:outerShdw>
                </a:effectLst>
                <a:latin typeface="Palatino Linotype" panose="02040502050505030304" pitchFamily="18" charset="0"/>
              </a:rPr>
              <a:t>.</a:t>
            </a:r>
          </a:p>
        </p:txBody>
      </p:sp>
      <p:sp>
        <p:nvSpPr>
          <p:cNvPr id="18" name="Επεξήγηση με παραλληλόγραμμο 17"/>
          <p:cNvSpPr/>
          <p:nvPr/>
        </p:nvSpPr>
        <p:spPr>
          <a:xfrm>
            <a:off x="9356436" y="2461491"/>
            <a:ext cx="2429163" cy="2774695"/>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400" b="1" dirty="0">
                <a:latin typeface="Palatino Linotype" panose="02040502050505030304" pitchFamily="18" charset="0"/>
              </a:rPr>
              <a:t>Ενώνω τους</a:t>
            </a:r>
          </a:p>
          <a:p>
            <a:r>
              <a:rPr lang="el-GR" sz="2400" b="1" dirty="0">
                <a:latin typeface="Palatino Linotype" panose="02040502050505030304" pitchFamily="18" charset="0"/>
              </a:rPr>
              <a:t>πλαγιότιτλους</a:t>
            </a:r>
          </a:p>
          <a:p>
            <a:r>
              <a:rPr lang="el-GR" sz="2400" b="1" dirty="0">
                <a:latin typeface="Palatino Linotype" panose="02040502050505030304" pitchFamily="18" charset="0"/>
              </a:rPr>
              <a:t>και το κεντρικό</a:t>
            </a:r>
          </a:p>
          <a:p>
            <a:r>
              <a:rPr lang="el-GR" sz="2400" b="1" dirty="0">
                <a:latin typeface="Palatino Linotype" panose="02040502050505030304" pitchFamily="18" charset="0"/>
              </a:rPr>
              <a:t>θέμα </a:t>
            </a:r>
            <a:r>
              <a:rPr lang="el-GR" sz="2400" b="1" dirty="0" smtClean="0">
                <a:latin typeface="Palatino Linotype" panose="02040502050505030304" pitchFamily="18" charset="0"/>
              </a:rPr>
              <a:t>με</a:t>
            </a:r>
          </a:p>
          <a:p>
            <a:r>
              <a:rPr lang="el-GR" sz="2400" b="1" dirty="0" smtClean="0">
                <a:solidFill>
                  <a:schemeClr val="tx1">
                    <a:lumMod val="85000"/>
                    <a:lumOff val="15000"/>
                  </a:schemeClr>
                </a:solidFill>
                <a:effectLst>
                  <a:outerShdw blurRad="38100" dist="38100" dir="2700000" algn="tl">
                    <a:srgbClr val="000000">
                      <a:alpha val="43137"/>
                    </a:srgbClr>
                  </a:outerShdw>
                </a:effectLst>
                <a:latin typeface="Palatino Linotype" panose="02040502050505030304" pitchFamily="18" charset="0"/>
                <a:hlinkClick r:id="rId3" action="ppaction://hlinkpres?slideindex=1&amp;slidetitle="/>
              </a:rPr>
              <a:t>φράσεις</a:t>
            </a:r>
            <a:r>
              <a:rPr lang="el-GR" sz="2400" b="1" dirty="0" smtClean="0">
                <a:solidFill>
                  <a:schemeClr val="tx1">
                    <a:lumMod val="85000"/>
                    <a:lumOff val="15000"/>
                  </a:schemeClr>
                </a:solidFill>
                <a:effectLst>
                  <a:outerShdw blurRad="38100" dist="38100" dir="2700000" algn="tl">
                    <a:srgbClr val="000000">
                      <a:alpha val="43137"/>
                    </a:srgbClr>
                  </a:outerShdw>
                </a:effectLst>
                <a:latin typeface="Palatino Linotype" panose="02040502050505030304" pitchFamily="18" charset="0"/>
              </a:rPr>
              <a:t> </a:t>
            </a:r>
            <a:r>
              <a:rPr lang="el-GR" sz="2400" b="1" dirty="0">
                <a:solidFill>
                  <a:schemeClr val="tx1">
                    <a:lumMod val="85000"/>
                    <a:lumOff val="15000"/>
                  </a:schemeClr>
                </a:solidFill>
                <a:effectLst>
                  <a:outerShdw blurRad="38100" dist="38100" dir="2700000" algn="tl">
                    <a:srgbClr val="000000">
                      <a:alpha val="43137"/>
                    </a:srgbClr>
                  </a:outerShdw>
                </a:effectLst>
                <a:latin typeface="Palatino Linotype" panose="02040502050505030304" pitchFamily="18" charset="0"/>
              </a:rPr>
              <a:t>της</a:t>
            </a:r>
          </a:p>
          <a:p>
            <a:r>
              <a:rPr lang="el-GR" sz="2400" b="1" dirty="0">
                <a:solidFill>
                  <a:schemeClr val="tx1">
                    <a:lumMod val="85000"/>
                    <a:lumOff val="15000"/>
                  </a:schemeClr>
                </a:solidFill>
                <a:effectLst>
                  <a:outerShdw blurRad="38100" dist="38100" dir="2700000" algn="tl">
                    <a:srgbClr val="000000">
                      <a:alpha val="43137"/>
                    </a:srgbClr>
                  </a:outerShdw>
                </a:effectLst>
                <a:latin typeface="Palatino Linotype" panose="02040502050505030304" pitchFamily="18" charset="0"/>
              </a:rPr>
              <a:t>περίληψης.</a:t>
            </a:r>
          </a:p>
        </p:txBody>
      </p:sp>
    </p:spTree>
    <p:extLst>
      <p:ext uri="{BB962C8B-B14F-4D97-AF65-F5344CB8AC3E}">
        <p14:creationId xmlns:p14="http://schemas.microsoft.com/office/powerpoint/2010/main" val="33102311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41746" y="354274"/>
            <a:ext cx="11490036" cy="6001643"/>
          </a:xfrm>
          <a:prstGeom prst="rect">
            <a:avLst/>
          </a:prstGeom>
          <a:solidFill>
            <a:schemeClr val="accent3"/>
          </a:solidFill>
        </p:spPr>
        <p:txBody>
          <a:bodyPr wrap="square">
            <a:spAutoFit/>
          </a:bodyPr>
          <a:lstStyle/>
          <a:p>
            <a:pPr algn="just">
              <a:spcAft>
                <a:spcPts val="0"/>
              </a:spcAft>
            </a:pPr>
            <a:r>
              <a:rPr lang="el-GR" sz="2400" b="1" dirty="0" smtClean="0">
                <a:solidFill>
                  <a:schemeClr val="bg1"/>
                </a:solidFill>
              </a:rPr>
              <a:t>   </a:t>
            </a:r>
            <a:r>
              <a:rPr lang="el-GR" sz="2400" b="1" dirty="0" smtClean="0">
                <a:solidFill>
                  <a:schemeClr val="bg1"/>
                </a:solidFill>
                <a:latin typeface="Palatino Linotype" panose="02040502050505030304" pitchFamily="18" charset="0"/>
              </a:rPr>
              <a:t>Το </a:t>
            </a:r>
            <a:r>
              <a:rPr lang="el-GR" sz="2400" b="1" dirty="0">
                <a:solidFill>
                  <a:schemeClr val="bg1"/>
                </a:solidFill>
                <a:latin typeface="Palatino Linotype" panose="02040502050505030304" pitchFamily="18" charset="0"/>
              </a:rPr>
              <a:t>ύφος της περίληψης οφείλει να είναι πληροφοριακό, αφού έχει ως στόχο να πληροφορήσει με συντομία, σαφήνεια και ακρίβεια τον αναγνώστη για το αρχικό κείμενο. </a:t>
            </a:r>
            <a:r>
              <a:rPr lang="el-GR" sz="2400" b="1" dirty="0" smtClean="0">
                <a:solidFill>
                  <a:schemeClr val="bg1"/>
                </a:solidFill>
                <a:latin typeface="Palatino Linotype" panose="02040502050505030304" pitchFamily="18" charset="0"/>
              </a:rPr>
              <a:t>Οποιαδήποτε </a:t>
            </a:r>
            <a:r>
              <a:rPr lang="el-GR" sz="2400" b="1" dirty="0">
                <a:solidFill>
                  <a:schemeClr val="bg1"/>
                </a:solidFill>
                <a:latin typeface="Palatino Linotype" panose="02040502050505030304" pitchFamily="18" charset="0"/>
              </a:rPr>
              <a:t>προσπάθεια μίμησης του ύφους του συγγραφέα είναι απολύτως άσκοπη. </a:t>
            </a:r>
            <a:endParaRPr lang="el-GR" sz="2400" b="1" dirty="0" smtClean="0">
              <a:solidFill>
                <a:schemeClr val="bg1"/>
              </a:solidFill>
              <a:latin typeface="Palatino Linotype" panose="02040502050505030304" pitchFamily="18" charset="0"/>
            </a:endParaRPr>
          </a:p>
          <a:p>
            <a:pPr algn="just">
              <a:spcAft>
                <a:spcPts val="0"/>
              </a:spcAft>
            </a:pPr>
            <a:r>
              <a:rPr lang="el-GR" sz="2400" b="1" dirty="0" smtClean="0">
                <a:solidFill>
                  <a:schemeClr val="bg1"/>
                </a:solidFill>
                <a:latin typeface="Palatino Linotype" panose="02040502050505030304" pitchFamily="18" charset="0"/>
              </a:rPr>
              <a:t>Επιλέγουμε </a:t>
            </a:r>
            <a:r>
              <a:rPr lang="el-GR" sz="2400" b="1" dirty="0">
                <a:solidFill>
                  <a:schemeClr val="bg1"/>
                </a:solidFill>
                <a:latin typeface="Palatino Linotype" panose="02040502050505030304" pitchFamily="18" charset="0"/>
              </a:rPr>
              <a:t>την ενεργητική σύνταξη, όταν χρειάζεται να τονιστεί το πρόσωπο που ενεργεί (υποκείμενο), </a:t>
            </a:r>
            <a:endParaRPr lang="el-GR" sz="2400" b="1" dirty="0" smtClean="0">
              <a:solidFill>
                <a:schemeClr val="bg1"/>
              </a:solidFill>
              <a:latin typeface="Palatino Linotype" panose="02040502050505030304" pitchFamily="18" charset="0"/>
            </a:endParaRPr>
          </a:p>
          <a:p>
            <a:pPr algn="just">
              <a:spcAft>
                <a:spcPts val="0"/>
              </a:spcAft>
            </a:pPr>
            <a:r>
              <a:rPr lang="el-GR" sz="2400" b="1" dirty="0" smtClean="0">
                <a:solidFill>
                  <a:schemeClr val="bg1"/>
                </a:solidFill>
                <a:latin typeface="Palatino Linotype" panose="02040502050505030304" pitchFamily="18" charset="0"/>
              </a:rPr>
              <a:t>και </a:t>
            </a:r>
            <a:r>
              <a:rPr lang="el-GR" sz="2400" b="1" dirty="0">
                <a:solidFill>
                  <a:schemeClr val="bg1"/>
                </a:solidFill>
                <a:latin typeface="Palatino Linotype" panose="02040502050505030304" pitchFamily="18" charset="0"/>
              </a:rPr>
              <a:t>την παθητική, όταν δίνεται έμφαση στην πράξη ή στο ίδιο το κείμενο (απρόσωπο ύφος). </a:t>
            </a:r>
          </a:p>
          <a:p>
            <a:pPr algn="just">
              <a:spcAft>
                <a:spcPts val="0"/>
              </a:spcAft>
            </a:pPr>
            <a:r>
              <a:rPr lang="el-GR" sz="2400" b="1" dirty="0">
                <a:solidFill>
                  <a:schemeClr val="bg1"/>
                </a:solidFill>
                <a:latin typeface="Palatino Linotype" panose="02040502050505030304" pitchFamily="18" charset="0"/>
              </a:rPr>
              <a:t>ΕΝΕΡΓΗΤΙΚΗ ΣΥΝΤΑΞΗ: Ο συγγραφέας του κειμένου τονίζει, υποστηρίζει, διαπιστώνει, επισημαίνει, διατυπώνει, εκφράζει, θίγει, υπερασπίζεται, επιχειρηματολογεί, προσεγγίζει, επιχειρεί να προσδιορίσει..</a:t>
            </a:r>
          </a:p>
          <a:p>
            <a:pPr algn="just">
              <a:spcAft>
                <a:spcPts val="0"/>
              </a:spcAft>
            </a:pPr>
            <a:r>
              <a:rPr lang="el-GR" sz="2400" b="1" dirty="0">
                <a:solidFill>
                  <a:schemeClr val="bg1"/>
                </a:solidFill>
                <a:latin typeface="Palatino Linotype" panose="02040502050505030304" pitchFamily="18" charset="0"/>
              </a:rPr>
              <a:t>ΠΑΘΗΤΙΚΗ ΣΥΝΤΑΞΗ:  Το κείμενο </a:t>
            </a:r>
            <a:r>
              <a:rPr lang="el-GR" sz="2400" b="1" dirty="0" smtClean="0">
                <a:solidFill>
                  <a:schemeClr val="bg1"/>
                </a:solidFill>
                <a:latin typeface="Palatino Linotype" panose="02040502050505030304" pitchFamily="18" charset="0"/>
              </a:rPr>
              <a:t>ασχολείται</a:t>
            </a:r>
            <a:r>
              <a:rPr lang="el-GR" sz="2400" b="1" dirty="0">
                <a:solidFill>
                  <a:schemeClr val="bg1"/>
                </a:solidFill>
                <a:latin typeface="Palatino Linotype" panose="02040502050505030304" pitchFamily="18" charset="0"/>
              </a:rPr>
              <a:t>, αναφέρεται, </a:t>
            </a:r>
            <a:r>
              <a:rPr lang="el-GR" sz="2400" b="1" dirty="0" smtClean="0">
                <a:solidFill>
                  <a:schemeClr val="bg1"/>
                </a:solidFill>
                <a:latin typeface="Palatino Linotype" panose="02040502050505030304" pitchFamily="18" charset="0"/>
              </a:rPr>
              <a:t>ισχυρίζεται, υποστηρίζει ... </a:t>
            </a:r>
            <a:endParaRPr lang="el-GR" sz="2400" b="1" dirty="0" smtClean="0">
              <a:solidFill>
                <a:schemeClr val="bg1"/>
              </a:solidFill>
              <a:latin typeface="Palatino Linotype" panose="02040502050505030304" pitchFamily="18" charset="0"/>
            </a:endParaRPr>
          </a:p>
          <a:p>
            <a:pPr algn="just">
              <a:spcAft>
                <a:spcPts val="0"/>
              </a:spcAft>
            </a:pPr>
            <a:r>
              <a:rPr lang="el-GR" sz="2400" b="1" dirty="0" smtClean="0">
                <a:solidFill>
                  <a:schemeClr val="bg1"/>
                </a:solidFill>
                <a:latin typeface="Palatino Linotype" panose="02040502050505030304" pitchFamily="18" charset="0"/>
              </a:rPr>
              <a:t>Ή</a:t>
            </a:r>
          </a:p>
          <a:p>
            <a:pPr algn="just">
              <a:spcAft>
                <a:spcPts val="0"/>
              </a:spcAft>
            </a:pPr>
            <a:r>
              <a:rPr lang="el-GR" sz="2400" b="1" dirty="0">
                <a:solidFill>
                  <a:schemeClr val="bg1"/>
                </a:solidFill>
                <a:latin typeface="Palatino Linotype" panose="02040502050505030304" pitchFamily="18" charset="0"/>
              </a:rPr>
              <a:t> Στο κείμενο εκφράζεται, παρουσιάζεται, προβάλλεται, ερμηνεύεται, ερευνάται, σχολιάζεται, διερευνάται, υποστηρίζεται.</a:t>
            </a:r>
          </a:p>
        </p:txBody>
      </p:sp>
    </p:spTree>
    <p:extLst>
      <p:ext uri="{BB962C8B-B14F-4D97-AF65-F5344CB8AC3E}">
        <p14:creationId xmlns:p14="http://schemas.microsoft.com/office/powerpoint/2010/main" val="171481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489527" y="429819"/>
            <a:ext cx="11231418" cy="6093976"/>
          </a:xfrm>
          <a:prstGeom prst="rect">
            <a:avLst/>
          </a:prstGeom>
          <a:solidFill>
            <a:schemeClr val="accent3"/>
          </a:solidFill>
        </p:spPr>
        <p:txBody>
          <a:bodyPr wrap="square">
            <a:spAutoFit/>
          </a:bodyPr>
          <a:lstStyle/>
          <a:p>
            <a:pPr algn="just">
              <a:spcAft>
                <a:spcPts val="0"/>
              </a:spcAft>
            </a:pPr>
            <a:r>
              <a:rPr lang="el-GR" sz="30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Εφαρμόζουμε τις κατάλληλες τεχνικές πύκνωσης: </a:t>
            </a:r>
            <a:endParaRPr lang="el-GR" sz="3000"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tabLst>
                <a:tab pos="540385" algn="l"/>
              </a:tabLst>
            </a:pPr>
            <a:r>
              <a:rPr lang="el-GR" sz="30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αντικαθιστούμε τις δευτερεύουσες προτάσεις με μετοχές, π.χ. Επειδή το κράτος θέσπισε αυστηρούς νόμους… —&gt; θεσπίζοντας το κράτος αυστηρούς νόμους.. :</a:t>
            </a:r>
          </a:p>
          <a:p>
            <a:pPr marL="342900" lvl="0" indent="-342900" algn="just">
              <a:spcAft>
                <a:spcPts val="0"/>
              </a:spcAft>
              <a:buFont typeface="Wingdings" panose="05000000000000000000" pitchFamily="2" charset="2"/>
              <a:buChar char=""/>
              <a:tabLst>
                <a:tab pos="540385" algn="l"/>
              </a:tabLst>
            </a:pPr>
            <a:r>
              <a:rPr lang="el-GR" sz="30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αποφεύγουμε τις ερωτηματικές προτάσεις (ευθείες ή πλάγιες) και προτιμούμε προτάσεις κρίσης, π.χ. Μήπως είναι απαράδεκτο, αναρωτιέται κάποιος, το να μένουμε παθητικοί δέκτες με όσα συμβαίνουν —&gt; Είναι απαράδεκτο να μένουμε απαθείς με όσα συμβαίνουν.</a:t>
            </a:r>
          </a:p>
          <a:p>
            <a:pPr marL="342900" lvl="0" indent="-342900" algn="just">
              <a:spcAft>
                <a:spcPts val="0"/>
              </a:spcAft>
              <a:buFont typeface="Wingdings" panose="05000000000000000000" pitchFamily="2" charset="2"/>
              <a:buChar char=""/>
              <a:tabLst>
                <a:tab pos="540385" algn="l"/>
              </a:tabLst>
            </a:pPr>
            <a:r>
              <a:rPr lang="el-GR" sz="30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αντικαθιστούμε ένα αρνητικού περιεχομένου ρήμα με ένα θετικό, π.χ. δεν ενστερνίζεται τις απόψεις του —&gt; απορρίπτει τις απόψεις του, δεν λησμόνησε —&gt; θυμήθηκε</a:t>
            </a:r>
            <a:r>
              <a:rPr lang="el-GR" sz="3000" b="1" dirty="0" smtClean="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a:t>
            </a:r>
            <a:endParaRPr lang="el-GR" sz="30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2167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87927" y="335846"/>
            <a:ext cx="11471563" cy="6001643"/>
          </a:xfrm>
          <a:prstGeom prst="rect">
            <a:avLst/>
          </a:prstGeom>
          <a:solidFill>
            <a:schemeClr val="accent3"/>
          </a:solidFill>
        </p:spPr>
        <p:txBody>
          <a:bodyPr wrap="square">
            <a:spAutoFit/>
          </a:bodyPr>
          <a:lstStyle/>
          <a:p>
            <a:pPr marL="342900" lvl="0" indent="-342900" algn="just">
              <a:spcAft>
                <a:spcPts val="0"/>
              </a:spcAft>
              <a:buFont typeface="Wingdings" panose="05000000000000000000" pitchFamily="2" charset="2"/>
              <a:buChar char=""/>
              <a:tabLst>
                <a:tab pos="540385" algn="l"/>
              </a:tabLst>
            </a:pPr>
            <a:r>
              <a:rPr lang="el-GR" sz="24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ένα σύνολο πράξεων το αντικαθιστούμε με ένα σύνολο που περιγράφει τη συγκεκριμένη ενέργεια, π.χ. πλύθηκε, χτενίστηκε, ντύθηκε κι έφυγε…—&gt; ετοιμάστηκε κι έφυγε.</a:t>
            </a:r>
          </a:p>
          <a:p>
            <a:pPr marL="342900" lvl="0" indent="-342900" algn="just">
              <a:spcAft>
                <a:spcPts val="0"/>
              </a:spcAft>
              <a:buFont typeface="Wingdings" panose="05000000000000000000" pitchFamily="2" charset="2"/>
              <a:buChar char=""/>
              <a:tabLst>
                <a:tab pos="540385" algn="l"/>
              </a:tabLst>
            </a:pPr>
            <a:r>
              <a:rPr lang="el-GR" sz="24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μια περίφραση καλό θα είναι να την αντικαθιστούμε με ένα μονολεκτικό τύπο, π.χ. ο ένας βοηθάει τον άλλο —&gt; αλληλοβοηθιόμαστε.</a:t>
            </a:r>
          </a:p>
          <a:p>
            <a:pPr marL="342900" lvl="0" indent="-342900" algn="just">
              <a:spcAft>
                <a:spcPts val="0"/>
              </a:spcAft>
              <a:buFont typeface="Wingdings" panose="05000000000000000000" pitchFamily="2" charset="2"/>
              <a:buChar char=""/>
              <a:tabLst>
                <a:tab pos="540385" algn="l"/>
              </a:tabLst>
            </a:pPr>
            <a:r>
              <a:rPr lang="el-GR" sz="24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αντικαθιστούμε τις αναφορικές προτάσεις με ένα ισοδύναμο ουσιαστικό, επίθετο ή επίρρημα, π.χ. καλό θα είναι να μην καταλαμβάνουν τις θέσεις ευθύνης άτομα που δεν αναλαμβάνουν πρωτοβουλίες —&gt; καλό θα είναι να μην καταλαμβάνουν τις θέσεις ευθύνης άβουλα άτομα.</a:t>
            </a:r>
          </a:p>
          <a:p>
            <a:pPr marL="342900" lvl="0" indent="-342900" algn="just">
              <a:spcAft>
                <a:spcPts val="0"/>
              </a:spcAft>
              <a:buFont typeface="Wingdings" panose="05000000000000000000" pitchFamily="2" charset="2"/>
              <a:buChar char=""/>
              <a:tabLst>
                <a:tab pos="540385" algn="l"/>
              </a:tabLst>
            </a:pPr>
            <a:r>
              <a:rPr lang="el-GR" sz="24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αντικαθιστούμε τα </a:t>
            </a:r>
            <a:r>
              <a:rPr lang="el-GR" sz="2400" b="1" dirty="0" err="1">
                <a:solidFill>
                  <a:schemeClr val="bg1"/>
                </a:solidFill>
                <a:latin typeface="Palatino Linotype" panose="02040502050505030304" pitchFamily="18" charset="0"/>
                <a:ea typeface="Calibri" panose="020F0502020204030204" pitchFamily="34" charset="0"/>
                <a:cs typeface="Times New Roman" panose="02020603050405020304" pitchFamily="18" charset="0"/>
              </a:rPr>
              <a:t>υπώνυμα</a:t>
            </a:r>
            <a:r>
              <a:rPr lang="el-GR" sz="24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 με το </a:t>
            </a:r>
            <a:r>
              <a:rPr lang="el-GR" sz="2400" b="1" dirty="0" err="1">
                <a:solidFill>
                  <a:schemeClr val="bg1"/>
                </a:solidFill>
                <a:latin typeface="Palatino Linotype" panose="02040502050505030304" pitchFamily="18" charset="0"/>
                <a:ea typeface="Calibri" panose="020F0502020204030204" pitchFamily="34" charset="0"/>
                <a:cs typeface="Times New Roman" panose="02020603050405020304" pitchFamily="18" charset="0"/>
              </a:rPr>
              <a:t>υπερώνυμό</a:t>
            </a:r>
            <a:r>
              <a:rPr lang="el-GR" sz="24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 τους, π.χ. τηλεόραση, ραδιόφωνο, εφημερίδες, περιοδικά… —&gt; τα μέσα ενημέρωσης.</a:t>
            </a:r>
          </a:p>
          <a:p>
            <a:pPr marL="342900" lvl="0" indent="-342900" algn="just">
              <a:spcAft>
                <a:spcPts val="0"/>
              </a:spcAft>
              <a:buFont typeface="Wingdings" panose="05000000000000000000" pitchFamily="2" charset="2"/>
              <a:buChar char=""/>
              <a:tabLst>
                <a:tab pos="540385" algn="l"/>
              </a:tabLst>
            </a:pPr>
            <a:r>
              <a:rPr lang="el-GR" sz="24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μετατρέπουμε την παθητική σύνταξη σε ενεργητική (η σύνταξη παραμένει παθητική μόνο αν θέλουμε να τονίσουμε την πράξη), π.χ. Από το Υπουργείο Παιδείας ανακοινώθηκαν οι βάσεις για την εισαγωγή των υποψηφίων στα ΑΕΙ και ΤΕΙ —&gt; Το ΥΠΕΠΘ ανακοίνωσε τις βάσεις</a:t>
            </a:r>
            <a:r>
              <a:rPr lang="el-GR" sz="2400" b="1" dirty="0" smtClean="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a:t>
            </a:r>
            <a:endParaRPr lang="el-GR" sz="24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1608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350982" y="319798"/>
            <a:ext cx="11490036" cy="6124754"/>
          </a:xfrm>
          <a:prstGeom prst="rect">
            <a:avLst/>
          </a:prstGeom>
          <a:solidFill>
            <a:schemeClr val="accent1"/>
          </a:solidFill>
        </p:spPr>
        <p:txBody>
          <a:bodyPr wrap="square">
            <a:spAutoFit/>
          </a:bodyPr>
          <a:lstStyle/>
          <a:p>
            <a:pPr algn="just">
              <a:spcAft>
                <a:spcPts val="0"/>
              </a:spcAft>
            </a:pPr>
            <a:r>
              <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Η περίληψή μου είναι καλό να </a:t>
            </a:r>
            <a:r>
              <a:rPr lang="el-GR" sz="2800" b="1" u="dashHeavy"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μην</a:t>
            </a:r>
            <a:r>
              <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 περιλαμβάνει :</a:t>
            </a:r>
          </a:p>
          <a:p>
            <a:pPr marL="742950" lvl="1" indent="-285750" algn="just">
              <a:spcAft>
                <a:spcPts val="0"/>
              </a:spcAft>
              <a:buFont typeface="Symbol" panose="05050102010706020507" pitchFamily="18" charset="2"/>
              <a:buChar char=""/>
            </a:pPr>
            <a:r>
              <a:rPr lang="el-GR" sz="2800" b="1" dirty="0">
                <a:solidFill>
                  <a:schemeClr val="bg1"/>
                </a:solidFill>
                <a:latin typeface="Palatino Linotype" panose="02040502050505030304" pitchFamily="18" charset="0"/>
                <a:ea typeface="Calibri" panose="020F0502020204030204" pitchFamily="34" charset="0"/>
                <a:cs typeface="TimesNewRomanPSMT"/>
              </a:rPr>
              <a:t>λεπτομέρειες</a:t>
            </a:r>
            <a:endPar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marL="742950" lvl="1" indent="-285750" algn="just">
              <a:spcAft>
                <a:spcPts val="0"/>
              </a:spcAft>
              <a:buFont typeface="Symbol" panose="05050102010706020507" pitchFamily="18" charset="2"/>
              <a:buChar char=""/>
            </a:pPr>
            <a:r>
              <a:rPr lang="el-GR" sz="2800" b="1" dirty="0">
                <a:solidFill>
                  <a:schemeClr val="bg1"/>
                </a:solidFill>
                <a:latin typeface="Palatino Linotype" panose="02040502050505030304" pitchFamily="18" charset="0"/>
                <a:ea typeface="Calibri" panose="020F0502020204030204" pitchFamily="34" charset="0"/>
                <a:cs typeface="TimesNewRomanPSMT"/>
              </a:rPr>
              <a:t>παραδείγματα</a:t>
            </a:r>
            <a:endPar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marL="742950" lvl="1" indent="-285750" algn="just">
              <a:spcAft>
                <a:spcPts val="0"/>
              </a:spcAft>
              <a:buFont typeface="Symbol" panose="05050102010706020507" pitchFamily="18" charset="2"/>
              <a:buChar char=""/>
            </a:pPr>
            <a:r>
              <a:rPr lang="el-GR" sz="2800" b="1" dirty="0">
                <a:solidFill>
                  <a:schemeClr val="bg1"/>
                </a:solidFill>
                <a:latin typeface="Palatino Linotype" panose="02040502050505030304" pitchFamily="18" charset="0"/>
                <a:ea typeface="Calibri" panose="020F0502020204030204" pitchFamily="34" charset="0"/>
                <a:cs typeface="TimesNewRomanPSMT"/>
              </a:rPr>
              <a:t>αφηγήσεις</a:t>
            </a:r>
            <a:endPar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marL="742950" lvl="1" indent="-285750" algn="just">
              <a:spcAft>
                <a:spcPts val="0"/>
              </a:spcAft>
              <a:buFont typeface="Symbol" panose="05050102010706020507" pitchFamily="18" charset="2"/>
              <a:buChar char=""/>
            </a:pPr>
            <a:r>
              <a:rPr lang="el-GR" sz="2800" b="1" dirty="0">
                <a:solidFill>
                  <a:schemeClr val="bg1"/>
                </a:solidFill>
                <a:latin typeface="Palatino Linotype" panose="02040502050505030304" pitchFamily="18" charset="0"/>
                <a:ea typeface="Calibri" panose="020F0502020204030204" pitchFamily="34" charset="0"/>
                <a:cs typeface="TimesNewRomanPSMT"/>
              </a:rPr>
              <a:t>επεξηγήσεις</a:t>
            </a:r>
            <a:endPar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marL="742950" lvl="1" indent="-285750" algn="just">
              <a:spcAft>
                <a:spcPts val="0"/>
              </a:spcAft>
              <a:buFont typeface="Symbol" panose="05050102010706020507" pitchFamily="18" charset="2"/>
              <a:buChar char=""/>
            </a:pPr>
            <a:r>
              <a:rPr lang="el-GR" sz="2800" b="1" dirty="0">
                <a:solidFill>
                  <a:schemeClr val="bg1"/>
                </a:solidFill>
                <a:latin typeface="Palatino Linotype" panose="02040502050505030304" pitchFamily="18" charset="0"/>
                <a:ea typeface="Calibri" panose="020F0502020204030204" pitchFamily="34" charset="0"/>
                <a:cs typeface="TimesNewRomanPSMT"/>
              </a:rPr>
              <a:t>παρενθετικές φράσεις</a:t>
            </a:r>
            <a:endPar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marL="742950" lvl="1" indent="-285750" algn="just">
              <a:spcAft>
                <a:spcPts val="0"/>
              </a:spcAft>
              <a:buFont typeface="Symbol" panose="05050102010706020507" pitchFamily="18" charset="2"/>
              <a:buChar char=""/>
            </a:pPr>
            <a:r>
              <a:rPr lang="el-GR" sz="2800" b="1" dirty="0">
                <a:solidFill>
                  <a:schemeClr val="bg1"/>
                </a:solidFill>
                <a:latin typeface="Palatino Linotype" panose="02040502050505030304" pitchFamily="18" charset="0"/>
                <a:ea typeface="Calibri" panose="020F0502020204030204" pitchFamily="34" charset="0"/>
                <a:cs typeface="TimesNewRomanPSMT"/>
              </a:rPr>
              <a:t>αποφθέγματα, παροιμίες</a:t>
            </a:r>
            <a:endPar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marL="742950" lvl="1" indent="-285750" algn="just">
              <a:spcAft>
                <a:spcPts val="0"/>
              </a:spcAft>
              <a:buFont typeface="Symbol" panose="05050102010706020507" pitchFamily="18" charset="2"/>
              <a:buChar char=""/>
            </a:pPr>
            <a:r>
              <a:rPr lang="el-GR" sz="2800" b="1" dirty="0">
                <a:solidFill>
                  <a:schemeClr val="bg1"/>
                </a:solidFill>
                <a:latin typeface="Palatino Linotype" panose="02040502050505030304" pitchFamily="18" charset="0"/>
                <a:ea typeface="Calibri" panose="020F0502020204030204" pitchFamily="34" charset="0"/>
                <a:cs typeface="TimesNewRomanPSMT"/>
              </a:rPr>
              <a:t>απαριθμήσεις</a:t>
            </a:r>
            <a:endPar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marL="742950" lvl="1" indent="-285750" algn="just">
              <a:spcAft>
                <a:spcPts val="0"/>
              </a:spcAft>
              <a:buFont typeface="Symbol" panose="05050102010706020507" pitchFamily="18" charset="2"/>
              <a:buChar char=""/>
            </a:pPr>
            <a:r>
              <a:rPr lang="el-GR" sz="2800" b="1" dirty="0">
                <a:solidFill>
                  <a:schemeClr val="bg1"/>
                </a:solidFill>
                <a:latin typeface="Palatino Linotype" panose="02040502050505030304" pitchFamily="18" charset="0"/>
                <a:ea typeface="Calibri" panose="020F0502020204030204" pitchFamily="34" charset="0"/>
                <a:cs typeface="TimesNewRomanPSMT"/>
              </a:rPr>
              <a:t>στατιστικά ή ερευνητικά στοιχεία</a:t>
            </a:r>
            <a:endPar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marL="742950" lvl="1" indent="-285750" algn="just">
              <a:spcAft>
                <a:spcPts val="0"/>
              </a:spcAft>
              <a:buFont typeface="Symbol" panose="05050102010706020507" pitchFamily="18" charset="2"/>
              <a:buChar char=""/>
            </a:pPr>
            <a:r>
              <a:rPr lang="el-GR" sz="2800" b="1" dirty="0">
                <a:solidFill>
                  <a:schemeClr val="bg1"/>
                </a:solidFill>
                <a:latin typeface="Palatino Linotype" panose="02040502050505030304" pitchFamily="18" charset="0"/>
                <a:ea typeface="Calibri" panose="020F0502020204030204" pitchFamily="34" charset="0"/>
                <a:cs typeface="TimesNewRomanPSMT"/>
              </a:rPr>
              <a:t>αναφορές του συγγραφέα σε λόγια άλλων</a:t>
            </a:r>
            <a:endPar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marL="742950" lvl="1" indent="-285750" algn="just">
              <a:spcAft>
                <a:spcPts val="0"/>
              </a:spcAft>
              <a:buFont typeface="Symbol" panose="05050102010706020507" pitchFamily="18" charset="2"/>
              <a:buChar char=""/>
            </a:pPr>
            <a:r>
              <a:rPr lang="el-GR" sz="2800" b="1" dirty="0">
                <a:solidFill>
                  <a:schemeClr val="bg1"/>
                </a:solidFill>
                <a:latin typeface="Palatino Linotype" panose="02040502050505030304" pitchFamily="18" charset="0"/>
                <a:ea typeface="Calibri" panose="020F0502020204030204" pitchFamily="34" charset="0"/>
                <a:cs typeface="TimesNewRomanPSMT"/>
              </a:rPr>
              <a:t>ερωτήσεις</a:t>
            </a:r>
            <a:endPar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marL="742950" lvl="1" indent="-285750" algn="just">
              <a:spcAft>
                <a:spcPts val="0"/>
              </a:spcAft>
              <a:buFont typeface="Symbol" panose="05050102010706020507" pitchFamily="18" charset="2"/>
              <a:buChar char=""/>
            </a:pPr>
            <a:r>
              <a:rPr lang="el-GR" sz="2800" b="1" dirty="0">
                <a:solidFill>
                  <a:schemeClr val="bg1"/>
                </a:solidFill>
                <a:latin typeface="Palatino Linotype" panose="02040502050505030304" pitchFamily="18" charset="0"/>
                <a:ea typeface="Calibri" panose="020F0502020204030204" pitchFamily="34" charset="0"/>
                <a:cs typeface="TimesNewRomanPSMT"/>
              </a:rPr>
              <a:t>παραθέματα ή αυτούσιες φράσεις του κειμένου</a:t>
            </a:r>
            <a:endPar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marL="742950" lvl="1" indent="-285750" algn="just">
              <a:spcAft>
                <a:spcPts val="0"/>
              </a:spcAft>
              <a:buFont typeface="Symbol" panose="05050102010706020507" pitchFamily="18" charset="2"/>
              <a:buChar char=""/>
            </a:pPr>
            <a:r>
              <a:rPr lang="el-GR" sz="2800" b="1" dirty="0">
                <a:solidFill>
                  <a:schemeClr val="bg1"/>
                </a:solidFill>
                <a:latin typeface="Palatino Linotype" panose="02040502050505030304" pitchFamily="18" charset="0"/>
                <a:ea typeface="Calibri" panose="020F0502020204030204" pitchFamily="34" charset="0"/>
                <a:cs typeface="TimesNewRomanPSMT"/>
              </a:rPr>
              <a:t>δικά μου σχόλια ή οποιαδήποτε προσθήκη</a:t>
            </a:r>
            <a:endParaRPr lang="el-GR" sz="28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marL="742950" lvl="1" indent="-285750" algn="just">
              <a:spcAft>
                <a:spcPts val="0"/>
              </a:spcAft>
              <a:buFont typeface="Symbol" panose="05050102010706020507" pitchFamily="18" charset="2"/>
              <a:buChar char=""/>
            </a:pPr>
            <a:r>
              <a:rPr lang="el-GR" sz="2800" b="1" dirty="0">
                <a:solidFill>
                  <a:schemeClr val="bg1"/>
                </a:solidFill>
                <a:latin typeface="Palatino Linotype" panose="02040502050505030304" pitchFamily="18" charset="0"/>
                <a:ea typeface="Calibri" panose="020F0502020204030204" pitchFamily="34" charset="0"/>
                <a:cs typeface="TimesNewRomanPSMT"/>
              </a:rPr>
              <a:t>μεταφορές, παρομοιώσεις</a:t>
            </a:r>
            <a:endParaRPr lang="el-GR" sz="2800" b="1" dirty="0">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9388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60218" y="314036"/>
            <a:ext cx="11508509" cy="5816977"/>
          </a:xfrm>
          <a:prstGeom prst="rect">
            <a:avLst/>
          </a:prstGeom>
          <a:solidFill>
            <a:schemeClr val="accent1"/>
          </a:solidFill>
        </p:spPr>
        <p:txBody>
          <a:bodyPr wrap="square">
            <a:spAutoFit/>
          </a:bodyPr>
          <a:lstStyle/>
          <a:p>
            <a:pPr algn="just">
              <a:spcAft>
                <a:spcPts val="0"/>
              </a:spcAft>
            </a:pPr>
            <a:endParaRPr lang="el-GR" sz="2400" b="1" dirty="0" smtClean="0">
              <a:latin typeface="Palatino Linotype" panose="02040502050505030304" pitchFamily="18" charset="0"/>
              <a:ea typeface="Calibri" panose="020F0502020204030204" pitchFamily="34" charset="0"/>
              <a:cs typeface="Times New Roman" panose="02020603050405020304" pitchFamily="18" charset="0"/>
            </a:endParaRPr>
          </a:p>
          <a:p>
            <a:pPr algn="just">
              <a:spcAft>
                <a:spcPts val="0"/>
              </a:spcAft>
            </a:pPr>
            <a:endParaRPr lang="el-GR" sz="2400" b="1" dirty="0">
              <a:latin typeface="Palatino Linotype" panose="02040502050505030304" pitchFamily="18" charset="0"/>
              <a:ea typeface="Calibri" panose="020F0502020204030204" pitchFamily="34" charset="0"/>
              <a:cs typeface="Times New Roman" panose="02020603050405020304" pitchFamily="18" charset="0"/>
            </a:endParaRPr>
          </a:p>
          <a:p>
            <a:pPr algn="just">
              <a:spcAft>
                <a:spcPts val="0"/>
              </a:spcAft>
            </a:pPr>
            <a:endParaRPr lang="el-GR" sz="2400" b="1" dirty="0" smtClean="0">
              <a:latin typeface="Palatino Linotype" panose="02040502050505030304" pitchFamily="18" charset="0"/>
              <a:ea typeface="Calibri" panose="020F0502020204030204" pitchFamily="34" charset="0"/>
              <a:cs typeface="Times New Roman" panose="02020603050405020304" pitchFamily="18" charset="0"/>
            </a:endParaRPr>
          </a:p>
          <a:p>
            <a:pPr algn="just">
              <a:spcAft>
                <a:spcPts val="0"/>
              </a:spcAft>
            </a:pPr>
            <a:r>
              <a:rPr lang="el-GR" sz="2400" b="1" dirty="0" smtClean="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ΓΕΝΙΚΕΣ </a:t>
            </a:r>
            <a:r>
              <a:rPr lang="el-GR" sz="24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ΟΔΗΓΙΕΣ</a:t>
            </a:r>
          </a:p>
          <a:p>
            <a:pPr algn="just">
              <a:spcAft>
                <a:spcPts val="0"/>
              </a:spcAft>
            </a:pPr>
            <a:r>
              <a:rPr lang="el-GR" sz="24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Η έκταση της περίληψης είναι το 1/3 του αρχικού κειμένου ή όση ορίζεται στις οδηγίες.</a:t>
            </a:r>
          </a:p>
          <a:p>
            <a:pPr algn="just">
              <a:spcAft>
                <a:spcPts val="0"/>
              </a:spcAft>
            </a:pPr>
            <a:r>
              <a:rPr lang="el-GR" sz="24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Η ανάπτυξη των κύριων σημείων του κειμένου μέσα στην περίληψη πρέπει να είναι ισοζυγισμένη.</a:t>
            </a:r>
          </a:p>
          <a:p>
            <a:pPr algn="just">
              <a:spcAft>
                <a:spcPts val="0"/>
              </a:spcAft>
            </a:pPr>
            <a:r>
              <a:rPr lang="el-GR" sz="2400" b="1" dirty="0" smtClean="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Χρησιμοποιούμε κυρίως </a:t>
            </a:r>
            <a:r>
              <a:rPr lang="el-GR" sz="2400" b="1" dirty="0" err="1" smtClean="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γ΄πρόσωπο</a:t>
            </a:r>
            <a:r>
              <a:rPr lang="el-GR" sz="2400" b="1" dirty="0" smtClean="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 ενικό ή πληθυντικό, για να διατηρήσουμε τον πληροφοριακό χαρακτήρα της περίληψης. Αποφεύγουμε</a:t>
            </a:r>
            <a:r>
              <a:rPr lang="el-GR" sz="24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 όσο είναι δυνατό, τη χρήση λέξεων ή φράσεων του κειμένου καθώς και τη συγγραφή αποσπασμάτων από το αρχικό κείμενο.</a:t>
            </a:r>
          </a:p>
          <a:p>
            <a:pPr algn="just">
              <a:spcAft>
                <a:spcPts val="0"/>
              </a:spcAft>
            </a:pPr>
            <a:r>
              <a:rPr lang="el-GR" sz="2400" b="1"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Αποδίδουμε τα νοήματα όπως εκφράζονται στο κείμενο, ανεξάρτητα από το αν συμφωνούμε ή διαφωνούμε με τις θέσεις του συγγραφέα. </a:t>
            </a:r>
            <a:endParaRPr lang="el-GR" b="1" dirty="0" smtClean="0">
              <a:solidFill>
                <a:schemeClr val="bg1"/>
              </a:solidFill>
              <a:latin typeface="Palatino Linotype" panose="02040502050505030304" pitchFamily="18" charset="0"/>
              <a:ea typeface="Calibri" panose="020F0502020204030204" pitchFamily="34" charset="0"/>
              <a:cs typeface="Times New Roman" panose="02020603050405020304" pitchFamily="18" charset="0"/>
            </a:endParaRPr>
          </a:p>
          <a:p>
            <a:pPr algn="just">
              <a:spcAft>
                <a:spcPts val="0"/>
              </a:spcAft>
            </a:pPr>
            <a:endParaRPr lang="el-GR" b="1" dirty="0">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endParaRPr>
          </a:p>
          <a:p>
            <a:pPr algn="just">
              <a:spcAft>
                <a:spcPts val="0"/>
              </a:spcAft>
            </a:pPr>
            <a:endParaRPr lang="el-GR" dirty="0">
              <a:effectLst/>
              <a:latin typeface="Palatino Linotype" panose="020405020505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5360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392217" y="443347"/>
            <a:ext cx="6825673"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latin typeface="Palatino Linotype" panose="02040502050505030304" pitchFamily="18" charset="0"/>
              </a:rPr>
              <a:t>ΩΡΑ ΓΙΑ ΕΦΑΡΜΟΓΗ</a:t>
            </a:r>
            <a:endParaRPr lang="el-GR" sz="2400" b="1" dirty="0">
              <a:latin typeface="Palatino Linotype" panose="02040502050505030304" pitchFamily="18" charset="0"/>
            </a:endParaRPr>
          </a:p>
        </p:txBody>
      </p:sp>
      <p:sp>
        <p:nvSpPr>
          <p:cNvPr id="3" name="Ραβδωτό δεξιό βέλος 2"/>
          <p:cNvSpPr/>
          <p:nvPr/>
        </p:nvSpPr>
        <p:spPr>
          <a:xfrm>
            <a:off x="748145" y="1958110"/>
            <a:ext cx="2456873" cy="41563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latin typeface="Palatino Linotype" panose="02040502050505030304" pitchFamily="18" charset="0"/>
              </a:rPr>
              <a:t>ΚΥΡΙΟ ΘΕΜΑ</a:t>
            </a:r>
            <a:endParaRPr lang="el-GR" b="1" dirty="0">
              <a:latin typeface="Palatino Linotype" panose="02040502050505030304" pitchFamily="18" charset="0"/>
            </a:endParaRPr>
          </a:p>
        </p:txBody>
      </p:sp>
      <p:sp>
        <p:nvSpPr>
          <p:cNvPr id="4" name="Ραβδωτό δεξιό βέλος 3"/>
          <p:cNvSpPr/>
          <p:nvPr/>
        </p:nvSpPr>
        <p:spPr>
          <a:xfrm>
            <a:off x="397165" y="2974109"/>
            <a:ext cx="2807854" cy="544946"/>
          </a:xfrm>
          <a:prstGeom prst="stripedRightArrow">
            <a:avLst>
              <a:gd name="adj1" fmla="val 4618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latin typeface="Palatino Linotype" panose="02040502050505030304" pitchFamily="18" charset="0"/>
              </a:rPr>
              <a:t>1</a:t>
            </a:r>
            <a:r>
              <a:rPr lang="el-GR" b="1" baseline="30000" dirty="0" smtClean="0">
                <a:latin typeface="Palatino Linotype" panose="02040502050505030304" pitchFamily="18" charset="0"/>
              </a:rPr>
              <a:t>ος</a:t>
            </a:r>
            <a:r>
              <a:rPr lang="el-GR" b="1" dirty="0" smtClean="0">
                <a:latin typeface="Palatino Linotype" panose="02040502050505030304" pitchFamily="18" charset="0"/>
              </a:rPr>
              <a:t>  ΠΛΑΓΙΟΤΙΤΛΟΣ</a:t>
            </a:r>
            <a:endParaRPr lang="el-GR" b="1" dirty="0">
              <a:latin typeface="Palatino Linotype" panose="02040502050505030304" pitchFamily="18" charset="0"/>
            </a:endParaRPr>
          </a:p>
        </p:txBody>
      </p:sp>
      <p:sp>
        <p:nvSpPr>
          <p:cNvPr id="5" name="Ραβδωτό δεξιό βέλος 4"/>
          <p:cNvSpPr/>
          <p:nvPr/>
        </p:nvSpPr>
        <p:spPr>
          <a:xfrm>
            <a:off x="397165" y="4334578"/>
            <a:ext cx="2872508" cy="48463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latin typeface="Palatino Linotype" panose="02040502050505030304" pitchFamily="18" charset="0"/>
              </a:rPr>
              <a:t>2</a:t>
            </a:r>
            <a:r>
              <a:rPr lang="el-GR" b="1" baseline="30000" dirty="0" smtClean="0">
                <a:latin typeface="Palatino Linotype" panose="02040502050505030304" pitchFamily="18" charset="0"/>
              </a:rPr>
              <a:t>ος</a:t>
            </a:r>
            <a:r>
              <a:rPr lang="el-GR" b="1" dirty="0" smtClean="0">
                <a:latin typeface="Palatino Linotype" panose="02040502050505030304" pitchFamily="18" charset="0"/>
              </a:rPr>
              <a:t>  </a:t>
            </a:r>
            <a:r>
              <a:rPr lang="el-GR" b="1" dirty="0">
                <a:latin typeface="Palatino Linotype" panose="02040502050505030304" pitchFamily="18" charset="0"/>
              </a:rPr>
              <a:t>ΠΛΑΓΙΟΤΙΤΛΟΣ</a:t>
            </a:r>
          </a:p>
        </p:txBody>
      </p:sp>
      <p:sp>
        <p:nvSpPr>
          <p:cNvPr id="6" name="Ραβδωτό δεξιό βέλος 5"/>
          <p:cNvSpPr/>
          <p:nvPr/>
        </p:nvSpPr>
        <p:spPr>
          <a:xfrm>
            <a:off x="397165" y="5463585"/>
            <a:ext cx="2872508" cy="48463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latin typeface="Palatino Linotype" panose="02040502050505030304" pitchFamily="18" charset="0"/>
              </a:rPr>
              <a:t>3</a:t>
            </a:r>
            <a:r>
              <a:rPr lang="el-GR" b="1" baseline="30000" dirty="0" smtClean="0">
                <a:latin typeface="Palatino Linotype" panose="02040502050505030304" pitchFamily="18" charset="0"/>
              </a:rPr>
              <a:t>ος</a:t>
            </a:r>
            <a:r>
              <a:rPr lang="el-GR" b="1" dirty="0" smtClean="0">
                <a:latin typeface="Palatino Linotype" panose="02040502050505030304" pitchFamily="18" charset="0"/>
              </a:rPr>
              <a:t>  </a:t>
            </a:r>
            <a:r>
              <a:rPr lang="el-GR" b="1" dirty="0">
                <a:latin typeface="Palatino Linotype" panose="02040502050505030304" pitchFamily="18" charset="0"/>
              </a:rPr>
              <a:t>ΠΛΑΓΙΟΤΙΤΛΟΣ</a:t>
            </a:r>
          </a:p>
        </p:txBody>
      </p:sp>
      <p:sp>
        <p:nvSpPr>
          <p:cNvPr id="7" name="Πλαίσιο 6"/>
          <p:cNvSpPr/>
          <p:nvPr/>
        </p:nvSpPr>
        <p:spPr>
          <a:xfrm>
            <a:off x="4211782" y="1970879"/>
            <a:ext cx="5855853" cy="554182"/>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Πλαίσιο 7"/>
          <p:cNvSpPr/>
          <p:nvPr/>
        </p:nvSpPr>
        <p:spPr>
          <a:xfrm>
            <a:off x="4257964" y="3034625"/>
            <a:ext cx="5809671" cy="649397"/>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9" name="Πλαίσιο 8"/>
          <p:cNvSpPr/>
          <p:nvPr/>
        </p:nvSpPr>
        <p:spPr>
          <a:xfrm>
            <a:off x="4285673" y="4193586"/>
            <a:ext cx="5754252" cy="625623"/>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Πλαίσιο 9"/>
          <p:cNvSpPr/>
          <p:nvPr/>
        </p:nvSpPr>
        <p:spPr>
          <a:xfrm>
            <a:off x="4341090" y="5328773"/>
            <a:ext cx="5809673" cy="61944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extLst>
      <p:ext uri="{BB962C8B-B14F-4D97-AF65-F5344CB8AC3E}">
        <p14:creationId xmlns:p14="http://schemas.microsoft.com/office/powerpoint/2010/main" val="3695435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Έλλειψη 1"/>
          <p:cNvSpPr/>
          <p:nvPr/>
        </p:nvSpPr>
        <p:spPr>
          <a:xfrm>
            <a:off x="745836" y="782409"/>
            <a:ext cx="1088043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r>
              <a:rPr lang="el-GR" sz="2400" b="1" dirty="0">
                <a:latin typeface="Palatino Linotype" panose="02040502050505030304" pitchFamily="18" charset="0"/>
              </a:rPr>
              <a:t>Πάμε να ενώσουμε τους πλαγιότιτλους!</a:t>
            </a:r>
          </a:p>
          <a:p>
            <a:pPr algn="ctr"/>
            <a:endParaRPr lang="el-GR" dirty="0"/>
          </a:p>
          <a:p>
            <a:pPr algn="ctr"/>
            <a:endParaRPr lang="el-GR" dirty="0"/>
          </a:p>
          <a:p>
            <a:pPr algn="ctr"/>
            <a:endParaRPr lang="el-GR" dirty="0"/>
          </a:p>
          <a:p>
            <a:pPr algn="ctr"/>
            <a:endParaRPr lang="el-GR" dirty="0"/>
          </a:p>
          <a:p>
            <a:pPr algn="ctr"/>
            <a:r>
              <a:rPr lang="el-GR" dirty="0"/>
              <a:t>Πάμε να ενώσουμε τους πλαγιότιτλους! </a:t>
            </a:r>
          </a:p>
        </p:txBody>
      </p:sp>
      <p:pic>
        <p:nvPicPr>
          <p:cNvPr id="3" name="Εικόνα 2"/>
          <p:cNvPicPr>
            <a:picLocks noChangeAspect="1"/>
          </p:cNvPicPr>
          <p:nvPr/>
        </p:nvPicPr>
        <p:blipFill>
          <a:blip r:embed="rId2"/>
          <a:stretch>
            <a:fillRect/>
          </a:stretch>
        </p:blipFill>
        <p:spPr>
          <a:xfrm>
            <a:off x="362384" y="5749347"/>
            <a:ext cx="734577" cy="854652"/>
          </a:xfrm>
          <a:prstGeom prst="rect">
            <a:avLst/>
          </a:prstGeom>
        </p:spPr>
      </p:pic>
      <p:sp>
        <p:nvSpPr>
          <p:cNvPr id="5" name="Πεντάγωνο 4"/>
          <p:cNvSpPr/>
          <p:nvPr/>
        </p:nvSpPr>
        <p:spPr>
          <a:xfrm>
            <a:off x="932873" y="2087419"/>
            <a:ext cx="3315853"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latin typeface="Palatino Linotype" panose="02040502050505030304" pitchFamily="18" charset="0"/>
              </a:rPr>
              <a:t>Το </a:t>
            </a:r>
            <a:r>
              <a:rPr lang="el-GR" b="1" dirty="0" smtClean="0">
                <a:latin typeface="Palatino Linotype" panose="02040502050505030304" pitchFamily="18" charset="0"/>
              </a:rPr>
              <a:t>κείμενο αναφέρεται</a:t>
            </a:r>
            <a:endParaRPr lang="el-GR" b="1" dirty="0">
              <a:latin typeface="Palatino Linotype" panose="02040502050505030304" pitchFamily="18" charset="0"/>
            </a:endParaRPr>
          </a:p>
        </p:txBody>
      </p:sp>
      <p:sp>
        <p:nvSpPr>
          <p:cNvPr id="6" name="Συν 5"/>
          <p:cNvSpPr/>
          <p:nvPr/>
        </p:nvSpPr>
        <p:spPr>
          <a:xfrm>
            <a:off x="5892800" y="2087419"/>
            <a:ext cx="665018" cy="63730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Στρογγυλεμένο ορθογώνιο 6"/>
          <p:cNvSpPr/>
          <p:nvPr/>
        </p:nvSpPr>
        <p:spPr>
          <a:xfrm>
            <a:off x="7075054" y="2087419"/>
            <a:ext cx="4091709" cy="6373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latin typeface="Palatino Linotype" panose="02040502050505030304" pitchFamily="18" charset="0"/>
              </a:rPr>
              <a:t>πρόσθεσε </a:t>
            </a:r>
            <a:r>
              <a:rPr lang="el-GR" b="1" dirty="0" smtClean="0">
                <a:latin typeface="Palatino Linotype" panose="02040502050505030304" pitchFamily="18" charset="0"/>
              </a:rPr>
              <a:t>το κεντρικό </a:t>
            </a:r>
            <a:r>
              <a:rPr lang="el-GR" b="1" dirty="0">
                <a:latin typeface="Palatino Linotype" panose="02040502050505030304" pitchFamily="18" charset="0"/>
              </a:rPr>
              <a:t>θέμα του</a:t>
            </a:r>
          </a:p>
          <a:p>
            <a:pPr algn="ctr"/>
            <a:r>
              <a:rPr lang="el-GR" b="1" dirty="0">
                <a:latin typeface="Palatino Linotype" panose="02040502050505030304" pitchFamily="18" charset="0"/>
              </a:rPr>
              <a:t>κειμένου</a:t>
            </a:r>
          </a:p>
        </p:txBody>
      </p:sp>
      <p:sp>
        <p:nvSpPr>
          <p:cNvPr id="8" name="Συν 7"/>
          <p:cNvSpPr/>
          <p:nvPr/>
        </p:nvSpPr>
        <p:spPr>
          <a:xfrm>
            <a:off x="5892800" y="3097431"/>
            <a:ext cx="586509" cy="57864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Συν 8"/>
          <p:cNvSpPr/>
          <p:nvPr/>
        </p:nvSpPr>
        <p:spPr>
          <a:xfrm>
            <a:off x="6114473" y="5264714"/>
            <a:ext cx="544945" cy="48463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Πεντάγωνο 9"/>
          <p:cNvSpPr/>
          <p:nvPr/>
        </p:nvSpPr>
        <p:spPr>
          <a:xfrm>
            <a:off x="932874" y="3110201"/>
            <a:ext cx="3445160" cy="471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latin typeface="Palatino Linotype" panose="02040502050505030304" pitchFamily="18" charset="0"/>
              </a:rPr>
              <a:t>Αρχικά, </a:t>
            </a:r>
            <a:r>
              <a:rPr lang="el-GR" b="1" dirty="0" smtClean="0">
                <a:latin typeface="Palatino Linotype" panose="02040502050505030304" pitchFamily="18" charset="0"/>
              </a:rPr>
              <a:t>ο συγγραφέας</a:t>
            </a:r>
            <a:endParaRPr lang="el-GR" b="1" dirty="0">
              <a:latin typeface="Palatino Linotype" panose="02040502050505030304" pitchFamily="18" charset="0"/>
            </a:endParaRPr>
          </a:p>
          <a:p>
            <a:pPr algn="ctr"/>
            <a:r>
              <a:rPr lang="el-GR" b="1" dirty="0">
                <a:latin typeface="Palatino Linotype" panose="02040502050505030304" pitchFamily="18" charset="0"/>
              </a:rPr>
              <a:t>επισημαίνει</a:t>
            </a:r>
          </a:p>
        </p:txBody>
      </p:sp>
      <p:sp>
        <p:nvSpPr>
          <p:cNvPr id="11" name="Πεντάγωνο 10"/>
          <p:cNvSpPr/>
          <p:nvPr/>
        </p:nvSpPr>
        <p:spPr>
          <a:xfrm>
            <a:off x="1096961" y="5301892"/>
            <a:ext cx="3981953"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latin typeface="Palatino Linotype" panose="02040502050505030304" pitchFamily="18" charset="0"/>
              </a:rPr>
              <a:t>Τέλος, καταγράφεται</a:t>
            </a:r>
          </a:p>
        </p:txBody>
      </p:sp>
      <p:sp>
        <p:nvSpPr>
          <p:cNvPr id="12" name="Στρογγυλεμένο ορθογώνιο 11"/>
          <p:cNvSpPr/>
          <p:nvPr/>
        </p:nvSpPr>
        <p:spPr>
          <a:xfrm>
            <a:off x="7185891" y="3153934"/>
            <a:ext cx="3971636" cy="7481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dirty="0" smtClean="0"/>
          </a:p>
          <a:p>
            <a:endParaRPr lang="el-GR" dirty="0"/>
          </a:p>
          <a:p>
            <a:endParaRPr lang="el-GR" dirty="0" smtClean="0"/>
          </a:p>
          <a:p>
            <a:endParaRPr lang="el-GR" dirty="0"/>
          </a:p>
          <a:p>
            <a:endParaRPr lang="el-GR" dirty="0"/>
          </a:p>
          <a:p>
            <a:endParaRPr lang="el-GR" dirty="0"/>
          </a:p>
          <a:p>
            <a:r>
              <a:rPr lang="el-GR" b="1" dirty="0">
                <a:latin typeface="Palatino Linotype" panose="02040502050505030304" pitchFamily="18" charset="0"/>
              </a:rPr>
              <a:t>πρόσθεσε τον </a:t>
            </a:r>
            <a:r>
              <a:rPr lang="el-GR" b="1" dirty="0" smtClean="0">
                <a:latin typeface="Palatino Linotype" panose="02040502050505030304" pitchFamily="18" charset="0"/>
              </a:rPr>
              <a:t>1</a:t>
            </a:r>
            <a:r>
              <a:rPr lang="el-GR" b="1" baseline="30000" dirty="0" smtClean="0">
                <a:latin typeface="Palatino Linotype" panose="02040502050505030304" pitchFamily="18" charset="0"/>
              </a:rPr>
              <a:t>ο</a:t>
            </a:r>
            <a:r>
              <a:rPr lang="el-GR" b="1" dirty="0" smtClean="0">
                <a:latin typeface="Palatino Linotype" panose="02040502050505030304" pitchFamily="18" charset="0"/>
              </a:rPr>
              <a:t> πλαγιότιτλο</a:t>
            </a:r>
            <a:endParaRPr lang="el-GR" b="1" dirty="0">
              <a:latin typeface="Palatino Linotype" panose="02040502050505030304" pitchFamily="18" charset="0"/>
            </a:endParaRPr>
          </a:p>
          <a:p>
            <a:endParaRPr lang="el-GR" dirty="0"/>
          </a:p>
          <a:p>
            <a:endParaRPr lang="el-GR" dirty="0"/>
          </a:p>
          <a:p>
            <a:endParaRPr lang="el-GR" dirty="0"/>
          </a:p>
          <a:p>
            <a:endParaRPr lang="el-GR" dirty="0"/>
          </a:p>
          <a:p>
            <a:r>
              <a:rPr lang="el-GR" dirty="0"/>
              <a:t>πρόσθεσε τον 1ο </a:t>
            </a:r>
          </a:p>
          <a:p>
            <a:r>
              <a:rPr lang="el-GR" dirty="0"/>
              <a:t>πλαγιότιτλο </a:t>
            </a:r>
          </a:p>
        </p:txBody>
      </p:sp>
      <p:sp>
        <p:nvSpPr>
          <p:cNvPr id="13" name="Στρογγυλεμένο ορθογώνιο 12"/>
          <p:cNvSpPr/>
          <p:nvPr/>
        </p:nvSpPr>
        <p:spPr>
          <a:xfrm>
            <a:off x="7075054" y="5038426"/>
            <a:ext cx="3860799" cy="7481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latin typeface="Palatino Linotype" panose="02040502050505030304" pitchFamily="18" charset="0"/>
              </a:rPr>
              <a:t>Πρόσθεσε </a:t>
            </a:r>
            <a:r>
              <a:rPr lang="el-GR" b="1" dirty="0" smtClean="0">
                <a:latin typeface="Palatino Linotype" panose="02040502050505030304" pitchFamily="18" charset="0"/>
              </a:rPr>
              <a:t>τον τελευταίο</a:t>
            </a:r>
            <a:endParaRPr lang="el-GR" b="1" dirty="0">
              <a:latin typeface="Palatino Linotype" panose="02040502050505030304" pitchFamily="18" charset="0"/>
            </a:endParaRPr>
          </a:p>
          <a:p>
            <a:pPr algn="ctr"/>
            <a:r>
              <a:rPr lang="el-GR" b="1" dirty="0">
                <a:latin typeface="Palatino Linotype" panose="02040502050505030304" pitchFamily="18" charset="0"/>
              </a:rPr>
              <a:t>πλαγιότιτλο.</a:t>
            </a:r>
          </a:p>
        </p:txBody>
      </p:sp>
      <p:sp>
        <p:nvSpPr>
          <p:cNvPr id="14" name="Στρογγυλεμένο ορθογώνιο 13"/>
          <p:cNvSpPr/>
          <p:nvPr/>
        </p:nvSpPr>
        <p:spPr>
          <a:xfrm>
            <a:off x="1031221" y="3902079"/>
            <a:ext cx="4047693" cy="11363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latin typeface="Palatino Linotype" panose="02040502050505030304" pitchFamily="18" charset="0"/>
              </a:rPr>
              <a:t>Πρόσθεσε τους </a:t>
            </a:r>
            <a:r>
              <a:rPr lang="el-GR" b="1" dirty="0" smtClean="0">
                <a:latin typeface="Palatino Linotype" panose="02040502050505030304" pitchFamily="18" charset="0"/>
              </a:rPr>
              <a:t>επόμενους πλαγιότιτλους χωρίς να χρησιμοποιήσεις φράση </a:t>
            </a:r>
            <a:r>
              <a:rPr lang="el-GR" b="1" dirty="0">
                <a:latin typeface="Palatino Linotype" panose="02040502050505030304" pitchFamily="18" charset="0"/>
              </a:rPr>
              <a:t>της περίληψης.</a:t>
            </a:r>
          </a:p>
        </p:txBody>
      </p:sp>
      <p:sp>
        <p:nvSpPr>
          <p:cNvPr id="15" name="Ορθογώνιο 14"/>
          <p:cNvSpPr/>
          <p:nvPr/>
        </p:nvSpPr>
        <p:spPr>
          <a:xfrm>
            <a:off x="3998416" y="6220867"/>
            <a:ext cx="3967754" cy="461665"/>
          </a:xfrm>
          <a:prstGeom prst="rect">
            <a:avLst/>
          </a:prstGeom>
        </p:spPr>
        <p:txBody>
          <a:bodyPr wrap="none">
            <a:spAutoFit/>
          </a:bodyPr>
          <a:lstStyle/>
          <a:p>
            <a:pPr algn="ctr"/>
            <a:r>
              <a:rPr lang="el-GR" sz="2400" b="1" dirty="0">
                <a:solidFill>
                  <a:schemeClr val="accent1">
                    <a:lumMod val="75000"/>
                  </a:schemeClr>
                </a:solidFill>
                <a:effectLst>
                  <a:outerShdw blurRad="38100" dist="38100" dir="2700000" algn="tl">
                    <a:srgbClr val="000000">
                      <a:alpha val="43137"/>
                    </a:srgbClr>
                  </a:outerShdw>
                </a:effectLst>
                <a:latin typeface="Palatino Linotype" panose="02040502050505030304" pitchFamily="18" charset="0"/>
              </a:rPr>
              <a:t>ΕΤΟΙΜΗ Η ΠΕΡΙΛΗΨΗ!!!</a:t>
            </a:r>
          </a:p>
        </p:txBody>
      </p:sp>
    </p:spTree>
    <p:extLst>
      <p:ext uri="{BB962C8B-B14F-4D97-AF65-F5344CB8AC3E}">
        <p14:creationId xmlns:p14="http://schemas.microsoft.com/office/powerpoint/2010/main" val="107609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Βάση">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TM03457444[[fn=Βάση]]</Template>
  <TotalTime>185</TotalTime>
  <Words>732</Words>
  <Application>Microsoft Office PowerPoint</Application>
  <PresentationFormat>Ευρεία οθόνη</PresentationFormat>
  <Paragraphs>114</Paragraphs>
  <Slides>10</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10</vt:i4>
      </vt:variant>
    </vt:vector>
  </HeadingPairs>
  <TitlesOfParts>
    <vt:vector size="18" baseType="lpstr">
      <vt:lpstr>Calibri</vt:lpstr>
      <vt:lpstr>Corbel</vt:lpstr>
      <vt:lpstr>Palatino Linotype</vt:lpstr>
      <vt:lpstr>Symbol</vt:lpstr>
      <vt:lpstr>Times New Roman</vt:lpstr>
      <vt:lpstr>TimesNewRomanPSMT</vt:lpstr>
      <vt:lpstr>Wingdings</vt:lpstr>
      <vt:lpstr>Βάση</vt:lpstr>
      <vt:lpstr>ΠΩΣ ΓΡΑΦΩ ΠΕΡΙΛΗΨΗ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ΠΩΣ ΓΡΑΦΩ ΠΕΡΙΛΗΨΗ</dc:title>
  <dc:creator>Sevastoula</dc:creator>
  <cp:lastModifiedBy>Sevastoula</cp:lastModifiedBy>
  <cp:revision>17</cp:revision>
  <dcterms:created xsi:type="dcterms:W3CDTF">2024-10-19T19:03:28Z</dcterms:created>
  <dcterms:modified xsi:type="dcterms:W3CDTF">2024-10-27T20:13:10Z</dcterms:modified>
</cp:coreProperties>
</file>