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7" r:id="rId6"/>
    <p:sldId id="272" r:id="rId7"/>
    <p:sldId id="277" r:id="rId8"/>
    <p:sldId id="260" r:id="rId9"/>
    <p:sldId id="262" r:id="rId10"/>
    <p:sldId id="270" r:id="rId11"/>
    <p:sldId id="268" r:id="rId12"/>
    <p:sldId id="273" r:id="rId13"/>
    <p:sldId id="263" r:id="rId14"/>
    <p:sldId id="264" r:id="rId15"/>
    <p:sldId id="271" r:id="rId16"/>
    <p:sldId id="265" r:id="rId17"/>
    <p:sldId id="266" r:id="rId18"/>
    <p:sldId id="269" r:id="rId19"/>
    <p:sldId id="274" r:id="rId20"/>
    <p:sldId id="276" r:id="rId21"/>
    <p:sldId id="278" r:id="rId22"/>
    <p:sldId id="279" r:id="rId23"/>
    <p:sldId id="280" r:id="rId24"/>
    <p:sldId id="281" r:id="rId25"/>
    <p:sldId id="282" r:id="rId26"/>
    <p:sldId id="283" r:id="rId27"/>
    <p:sldId id="284" r:id="rId28"/>
    <p:sldId id="285" r:id="rId29"/>
    <p:sldId id="288" r:id="rId30"/>
    <p:sldId id="286" r:id="rId31"/>
    <p:sldId id="287" r:id="rId32"/>
    <p:sldId id="289" r:id="rId33"/>
    <p:sldId id="290" r:id="rId34"/>
    <p:sldId id="291" r:id="rId35"/>
    <p:sldId id="292" r:id="rId36"/>
    <p:sldId id="293"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075" autoAdjust="0"/>
    <p:restoredTop sz="94660"/>
  </p:normalViewPr>
  <p:slideViewPr>
    <p:cSldViewPr snapToGrid="0">
      <p:cViewPr varScale="1">
        <p:scale>
          <a:sx n="76" d="100"/>
          <a:sy n="76" d="100"/>
        </p:scale>
        <p:origin x="67" y="31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l-GR" smtClean="0"/>
              <a:t>Στυλ κύριου τίτλου</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Στυλ κύριου υπότιτλου</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11/23/2024</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11/23/2024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11/23/2024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11/23/2024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l-GR" smtClean="0"/>
              <a:t>Στυλ κύριου τίτλου</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11/23/2024</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11/23/2024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l-GR" smtClean="0"/>
              <a:t>Στυλ κύριου τίτλου</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1257300" y="2909102"/>
            <a:ext cx="4800600" cy="299639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6633864" y="2909102"/>
            <a:ext cx="4800600" cy="299639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11/23/2024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11/23/2024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11/23/2024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l-GR" smtClean="0"/>
              <a:t>Στυλ κύριου τίτλου</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11/23/2024</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l-GR" smtClean="0"/>
              <a:t>Στυλ κύριου τίτλου</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t>11/23/2024</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11/23/2024</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http://www.mixanitouxronou.gr/o-teleftaios-epizon-tis-oikogeneias-frank-i-sygkinitiki-fotografia-tou-patera-tis-annas-frank-sti-sofita-opou-kryvotan-i-oikogeneia-tou-apo-tous-nazi-den-epezise-kaneis/"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www.slideshare.net/slideshow/ss-28083964/28083964#11" TargetMode="External"/><Relationship Id="rId2" Type="http://schemas.openxmlformats.org/officeDocument/2006/relationships/hyperlink" Target="https://www.slideshare.net/slideshow/ss-28083964/28083964#10"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hyperlink" Target="https://www.slideshare.net/slideshow/ss-28083964/28083964#12"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hyperlink" Target="https://www.slideshare.net/slideshow/ss-28083964/28083964#13"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hyperlink" Target="https://www.slideshare.net/slideshow/ss-28083964/28083964#14"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hyperlink" Target="https://www.slideshare.net/slideshow/ss-28083964/28083964#15"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hyperlink" Target="https://www.slideshare.net/slideshow/ss-28083964/28083964#16"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hyperlink" Target="https://www.slideshare.net/slideshow/ss-28083964/28083964#17"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www.mixanitouxronou.gr/o-teleftaios-epizon-tis-oikogeneias-frank-i-sygkinitiki-fotografia-tou-patera-tis-annas-frank-sti-sofita-opou-kryvotan-i-oikogeneia-tou-apo-tous-nazi-den-epezise-kaneis/" TargetMode="External"/><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www.mixanitouxronou.gr/o-teleftaios-epizon-tis-oikogeneias-frank-i-sygkinitiki-fotografia-tou-patera-tis-annas-frank-sti-sofita-opou-kryvotan-i-oikogeneia-tou-apo-tous-nazi-den-epezise-kaneis/" TargetMode="Externa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2418245" y="5739050"/>
            <a:ext cx="8045373" cy="742279"/>
          </a:xfrm>
        </p:spPr>
        <p:txBody>
          <a:bodyPr>
            <a:noAutofit/>
          </a:bodyPr>
          <a:lstStyle/>
          <a:p>
            <a:r>
              <a:rPr lang="el-GR" sz="3600" dirty="0" smtClean="0">
                <a:solidFill>
                  <a:schemeClr val="bg1"/>
                </a:solidFill>
                <a:latin typeface="Bookman Old Style" panose="02050604050505020204" pitchFamily="18" charset="0"/>
              </a:rPr>
              <a:t>ΤΟ ΗΜΕΡΟΛΟΓΙΟ ΤΗΣ ΑΝΝΑ ΦΡΑΝΚ</a:t>
            </a:r>
            <a:endParaRPr lang="el-GR" sz="3600" dirty="0">
              <a:solidFill>
                <a:schemeClr val="bg1"/>
              </a:solidFill>
              <a:latin typeface="Bookman Old Style" panose="02050604050505020204" pitchFamily="18" charset="0"/>
            </a:endParaRPr>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9833" y="1902690"/>
            <a:ext cx="3190090" cy="3144517"/>
          </a:xfrm>
          <a:prstGeom prst="rect">
            <a:avLst/>
          </a:prstGeom>
        </p:spPr>
      </p:pic>
    </p:spTree>
    <p:extLst>
      <p:ext uri="{BB962C8B-B14F-4D97-AF65-F5344CB8AC3E}">
        <p14:creationId xmlns:p14="http://schemas.microsoft.com/office/powerpoint/2010/main" val="4254592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10 πληροφορίες για την Άννα Φρανκ και το ημερολόγιό της. Έπαιρνε βαλεριάνα για την κατάθλιψη και ξαναέγραψε το ημερολόγιό της μετά από μια ακρόαση στο ραδιόφων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0683" y="0"/>
            <a:ext cx="7674779" cy="6419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83428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052945" y="452582"/>
            <a:ext cx="10760364" cy="4832092"/>
          </a:xfrm>
          <a:prstGeom prst="rect">
            <a:avLst/>
          </a:prstGeom>
        </p:spPr>
        <p:txBody>
          <a:bodyPr wrap="square">
            <a:spAutoFit/>
          </a:bodyPr>
          <a:lstStyle/>
          <a:p>
            <a:pPr algn="ctr"/>
            <a:r>
              <a:rPr lang="el-GR" sz="2800" b="1" dirty="0" smtClean="0">
                <a:solidFill>
                  <a:schemeClr val="accent1"/>
                </a:solidFill>
                <a:latin typeface="Bookman Old Style" panose="02050604050505020204" pitchFamily="18" charset="0"/>
              </a:rPr>
              <a:t>Το </a:t>
            </a:r>
            <a:r>
              <a:rPr lang="el-GR" sz="2800" b="1" dirty="0">
                <a:solidFill>
                  <a:schemeClr val="accent1"/>
                </a:solidFill>
                <a:latin typeface="Bookman Old Style" panose="02050604050505020204" pitchFamily="18" charset="0"/>
              </a:rPr>
              <a:t>ημερολόγιο αυτό εκφράζει εκτός από τη μεγάλη αδυναμία που είχε η </a:t>
            </a:r>
            <a:r>
              <a:rPr lang="el-GR" sz="2800" b="1" dirty="0" smtClean="0">
                <a:solidFill>
                  <a:schemeClr val="accent1"/>
                </a:solidFill>
                <a:latin typeface="Bookman Old Style" panose="02050604050505020204" pitchFamily="18" charset="0"/>
              </a:rPr>
              <a:t>Άννα </a:t>
            </a:r>
            <a:r>
              <a:rPr lang="el-GR" sz="2800" b="1" dirty="0">
                <a:solidFill>
                  <a:schemeClr val="accent1"/>
                </a:solidFill>
                <a:latin typeface="Bookman Old Style" panose="02050604050505020204" pitchFamily="18" charset="0"/>
              </a:rPr>
              <a:t>στον πατέρα της την ωμότητα ενός πολέμου μέσα από τα μάτια ενός παιδιού το οποίο σταδιακά έχανε συνειδητά την αθωότητά του</a:t>
            </a:r>
            <a:r>
              <a:rPr lang="el-GR" sz="2800" b="1" dirty="0" smtClean="0">
                <a:solidFill>
                  <a:schemeClr val="accent1"/>
                </a:solidFill>
                <a:latin typeface="Bookman Old Style" panose="02050604050505020204" pitchFamily="18" charset="0"/>
              </a:rPr>
              <a:t>.</a:t>
            </a:r>
          </a:p>
          <a:p>
            <a:pPr algn="ctr"/>
            <a:r>
              <a:rPr lang="el-GR" sz="2800" b="1" dirty="0">
                <a:solidFill>
                  <a:schemeClr val="accent1"/>
                </a:solidFill>
                <a:latin typeface="Bookman Old Style" panose="02050604050505020204" pitchFamily="18" charset="0"/>
              </a:rPr>
              <a:t>Η </a:t>
            </a:r>
            <a:r>
              <a:rPr lang="el-GR" sz="2800" b="1" dirty="0" smtClean="0">
                <a:solidFill>
                  <a:schemeClr val="accent1"/>
                </a:solidFill>
                <a:latin typeface="Bookman Old Style" panose="02050604050505020204" pitchFamily="18" charset="0"/>
              </a:rPr>
              <a:t>Άννα </a:t>
            </a:r>
            <a:r>
              <a:rPr lang="el-GR" sz="2800" b="1" dirty="0">
                <a:solidFill>
                  <a:schemeClr val="accent1"/>
                </a:solidFill>
                <a:latin typeface="Bookman Old Style" panose="02050604050505020204" pitchFamily="18" charset="0"/>
              </a:rPr>
              <a:t>προβληματίστηκε για τη ζωή, την αγάπη, το μίσος, την αρχή και το μέλλον μιας σχέσης με αφορμή την επαφή της με τον Πίτερ, τον δεκαεξάχρονο γιο των Βαν </a:t>
            </a:r>
            <a:r>
              <a:rPr lang="el-GR" sz="2800" b="1" dirty="0" err="1">
                <a:solidFill>
                  <a:schemeClr val="accent1"/>
                </a:solidFill>
                <a:latin typeface="Bookman Old Style" panose="02050604050505020204" pitchFamily="18" charset="0"/>
              </a:rPr>
              <a:t>Πελ</a:t>
            </a:r>
            <a:r>
              <a:rPr lang="el-GR" sz="2800" b="1" dirty="0">
                <a:solidFill>
                  <a:schemeClr val="accent1"/>
                </a:solidFill>
                <a:latin typeface="Bookman Old Style" panose="02050604050505020204" pitchFamily="18" charset="0"/>
              </a:rPr>
              <a:t>, για τον οποίο έτρεφε συναισθήματα, καθώς και για το μέλλον της ανθρωπότητας αλλά και την εσωτερική ανάγκη του ανθρώπου να συμφιλιωθεί με τον εαυτό του.</a:t>
            </a:r>
          </a:p>
        </p:txBody>
      </p:sp>
    </p:spTree>
    <p:extLst>
      <p:ext uri="{BB962C8B-B14F-4D97-AF65-F5344CB8AC3E}">
        <p14:creationId xmlns:p14="http://schemas.microsoft.com/office/powerpoint/2010/main" val="35006136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www.ertnews.gr/wp-content/uploads/2020/06/anna-frank-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3737" y="252760"/>
            <a:ext cx="3801722" cy="6267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19308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923636" y="695467"/>
            <a:ext cx="10945091" cy="4093428"/>
          </a:xfrm>
          <a:prstGeom prst="rect">
            <a:avLst/>
          </a:prstGeom>
        </p:spPr>
        <p:txBody>
          <a:bodyPr wrap="square">
            <a:spAutoFit/>
          </a:bodyPr>
          <a:lstStyle/>
          <a:p>
            <a:pPr algn="ctr"/>
            <a:r>
              <a:rPr lang="el-GR" sz="2800" b="1" dirty="0" smtClean="0">
                <a:solidFill>
                  <a:schemeClr val="accent1"/>
                </a:solidFill>
                <a:latin typeface="Bookman Old Style" panose="02050604050505020204" pitchFamily="18" charset="0"/>
              </a:rPr>
              <a:t>Ο μόνος που επέζησε από το στρατόπεδο συγκέντρωσης ήταν ο  πατέρας της οικογένειας, Όττο Φρανκ.</a:t>
            </a:r>
          </a:p>
          <a:p>
            <a:pPr algn="ctr"/>
            <a:r>
              <a:rPr lang="el-GR" sz="2800" b="1" dirty="0" smtClean="0">
                <a:solidFill>
                  <a:schemeClr val="accent1"/>
                </a:solidFill>
                <a:latin typeface="Bookman Old Style" panose="02050604050505020204" pitchFamily="18" charset="0"/>
              </a:rPr>
              <a:t>Η </a:t>
            </a:r>
            <a:r>
              <a:rPr lang="el-GR" sz="2800" b="1" dirty="0" err="1">
                <a:solidFill>
                  <a:schemeClr val="accent1"/>
                </a:solidFill>
                <a:latin typeface="Bookman Old Style" panose="02050604050505020204" pitchFamily="18" charset="0"/>
              </a:rPr>
              <a:t>Miep</a:t>
            </a:r>
            <a:r>
              <a:rPr lang="el-GR" sz="2800" b="1" dirty="0">
                <a:solidFill>
                  <a:schemeClr val="accent1"/>
                </a:solidFill>
                <a:latin typeface="Bookman Old Style" panose="02050604050505020204" pitchFamily="18" charset="0"/>
              </a:rPr>
              <a:t> </a:t>
            </a:r>
            <a:r>
              <a:rPr lang="el-GR" sz="2800" b="1" dirty="0" err="1">
                <a:solidFill>
                  <a:schemeClr val="accent1"/>
                </a:solidFill>
                <a:latin typeface="Bookman Old Style" panose="02050604050505020204" pitchFamily="18" charset="0"/>
              </a:rPr>
              <a:t>Gies</a:t>
            </a:r>
            <a:r>
              <a:rPr lang="el-GR" sz="2800" b="1" dirty="0">
                <a:solidFill>
                  <a:schemeClr val="accent1"/>
                </a:solidFill>
                <a:latin typeface="Bookman Old Style" panose="02050604050505020204" pitchFamily="18" charset="0"/>
              </a:rPr>
              <a:t>, από την οικογένεια των Δανών που τους βοήθησαν του παρέδωσε το ημερολόγιο της Άννας που είχε βρεθεί μετά τη σύλληψή τους στη σοφίτα. </a:t>
            </a:r>
            <a:endParaRPr lang="el-GR" sz="2800" b="1" dirty="0" smtClean="0">
              <a:solidFill>
                <a:schemeClr val="accent1"/>
              </a:solidFill>
              <a:latin typeface="Bookman Old Style" panose="02050604050505020204" pitchFamily="18" charset="0"/>
            </a:endParaRPr>
          </a:p>
          <a:p>
            <a:pPr algn="ctr"/>
            <a:r>
              <a:rPr lang="el-GR" sz="2800" b="1" dirty="0" smtClean="0">
                <a:solidFill>
                  <a:schemeClr val="accent1"/>
                </a:solidFill>
                <a:latin typeface="Bookman Old Style" panose="02050604050505020204" pitchFamily="18" charset="0"/>
              </a:rPr>
              <a:t>Ο </a:t>
            </a:r>
            <a:r>
              <a:rPr lang="el-GR" sz="2800" b="1" dirty="0">
                <a:solidFill>
                  <a:schemeClr val="accent1"/>
                </a:solidFill>
                <a:latin typeface="Bookman Old Style" panose="02050604050505020204" pitchFamily="18" charset="0"/>
              </a:rPr>
              <a:t>Όττο είχε παραδεχθεί ότι είχε καλύτερες σχέσεις με </a:t>
            </a:r>
            <a:r>
              <a:rPr lang="el-GR" sz="2800" b="1" dirty="0" smtClean="0">
                <a:solidFill>
                  <a:schemeClr val="accent1"/>
                </a:solidFill>
                <a:latin typeface="Bookman Old Style" panose="02050604050505020204" pitchFamily="18" charset="0"/>
              </a:rPr>
              <a:t>την Άννα καθώς η </a:t>
            </a:r>
            <a:r>
              <a:rPr lang="el-GR" sz="2800" b="1" dirty="0" err="1" smtClean="0">
                <a:solidFill>
                  <a:schemeClr val="accent1"/>
                </a:solidFill>
                <a:latin typeface="Bookman Old Style" panose="02050604050505020204" pitchFamily="18" charset="0"/>
              </a:rPr>
              <a:t>Μάργκο</a:t>
            </a:r>
            <a:r>
              <a:rPr lang="el-GR" sz="2800" b="1" dirty="0" smtClean="0">
                <a:solidFill>
                  <a:schemeClr val="accent1"/>
                </a:solidFill>
                <a:latin typeface="Bookman Old Style" panose="02050604050505020204" pitchFamily="18" charset="0"/>
              </a:rPr>
              <a:t> ήταν πιο προσκολλημένη στη μητέρα της </a:t>
            </a:r>
            <a:r>
              <a:rPr lang="el-GR" sz="2800" b="1" dirty="0">
                <a:solidFill>
                  <a:schemeClr val="accent1"/>
                </a:solidFill>
                <a:latin typeface="Bookman Old Style" panose="02050604050505020204" pitchFamily="18" charset="0"/>
              </a:rPr>
              <a:t/>
            </a:r>
            <a:br>
              <a:rPr lang="el-GR" sz="2800" b="1" dirty="0">
                <a:solidFill>
                  <a:schemeClr val="accent1"/>
                </a:solidFill>
                <a:latin typeface="Bookman Old Style" panose="02050604050505020204" pitchFamily="18" charset="0"/>
              </a:rPr>
            </a:br>
            <a:r>
              <a:rPr lang="el-GR" dirty="0"/>
              <a:t/>
            </a:r>
            <a:br>
              <a:rPr lang="el-GR" dirty="0"/>
            </a:br>
            <a:r>
              <a:rPr lang="el-GR" dirty="0" smtClean="0">
                <a:hlinkClick r:id="rId2"/>
              </a:rPr>
              <a:t>/</a:t>
            </a:r>
            <a:endParaRPr lang="el-GR" dirty="0">
              <a:effectLst/>
            </a:endParaRPr>
          </a:p>
        </p:txBody>
      </p:sp>
    </p:spTree>
    <p:extLst>
      <p:ext uri="{BB962C8B-B14F-4D97-AF65-F5344CB8AC3E}">
        <p14:creationId xmlns:p14="http://schemas.microsoft.com/office/powerpoint/2010/main" val="26183697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025235" y="0"/>
            <a:ext cx="10788073" cy="6986528"/>
          </a:xfrm>
          <a:prstGeom prst="rect">
            <a:avLst/>
          </a:prstGeom>
        </p:spPr>
        <p:txBody>
          <a:bodyPr wrap="square">
            <a:spAutoFit/>
          </a:bodyPr>
          <a:lstStyle/>
          <a:p>
            <a:pPr algn="ctr"/>
            <a:endParaRPr lang="el-GR" sz="2800" b="1" dirty="0" smtClean="0">
              <a:solidFill>
                <a:schemeClr val="accent1"/>
              </a:solidFill>
              <a:latin typeface="Bookman Old Style" panose="02050604050505020204" pitchFamily="18" charset="0"/>
            </a:endParaRPr>
          </a:p>
          <a:p>
            <a:pPr algn="ctr"/>
            <a:endParaRPr lang="el-GR" sz="2800" b="1" dirty="0">
              <a:solidFill>
                <a:schemeClr val="accent1"/>
              </a:solidFill>
              <a:latin typeface="Bookman Old Style" panose="02050604050505020204" pitchFamily="18" charset="0"/>
            </a:endParaRPr>
          </a:p>
          <a:p>
            <a:pPr algn="ctr"/>
            <a:r>
              <a:rPr lang="el-GR" sz="2800" b="1" dirty="0" smtClean="0">
                <a:solidFill>
                  <a:schemeClr val="accent1"/>
                </a:solidFill>
                <a:latin typeface="Bookman Old Style" panose="02050604050505020204" pitchFamily="18" charset="0"/>
              </a:rPr>
              <a:t>“</a:t>
            </a:r>
            <a:r>
              <a:rPr lang="el-GR" sz="2800" b="1" dirty="0">
                <a:solidFill>
                  <a:schemeClr val="accent1"/>
                </a:solidFill>
                <a:latin typeface="Bookman Old Style" panose="02050604050505020204" pitchFamily="18" charset="0"/>
              </a:rPr>
              <a:t>Ήξερα ότι η Άννα έγραφε ημερολόγιο. Μιλούσε γι’ αυτό και μου το είχε αφήσει να το φυλάω δίπλα στο κρεβάτι μου αφού της υποσχέθηκα ότι δεν θα το διάβαζα. Ποτέ δεν το έκανα. Όταν επέστρεψα και έμαθα </a:t>
            </a:r>
            <a:r>
              <a:rPr lang="el-GR" sz="2800" b="1" dirty="0" smtClean="0">
                <a:solidFill>
                  <a:schemeClr val="accent1"/>
                </a:solidFill>
                <a:latin typeface="Bookman Old Style" panose="02050604050505020204" pitchFamily="18" charset="0"/>
              </a:rPr>
              <a:t>ότι οι κόρες μου είχαν </a:t>
            </a:r>
            <a:r>
              <a:rPr lang="el-GR" sz="2800" b="1" dirty="0" err="1" smtClean="0">
                <a:solidFill>
                  <a:schemeClr val="accent1"/>
                </a:solidFill>
                <a:latin typeface="Bookman Old Style" panose="02050604050505020204" pitchFamily="18" charset="0"/>
              </a:rPr>
              <a:t>πεθάει</a:t>
            </a:r>
            <a:r>
              <a:rPr lang="el-GR" sz="2800" b="1" dirty="0" smtClean="0">
                <a:solidFill>
                  <a:schemeClr val="accent1"/>
                </a:solidFill>
                <a:latin typeface="Bookman Old Style" panose="02050604050505020204" pitchFamily="18" charset="0"/>
              </a:rPr>
              <a:t>, μου παρέδωσαν το ημερολόγιό της. </a:t>
            </a:r>
            <a:r>
              <a:rPr lang="el-GR" sz="2800" b="1" dirty="0">
                <a:solidFill>
                  <a:schemeClr val="accent1"/>
                </a:solidFill>
                <a:latin typeface="Bookman Old Style" panose="02050604050505020204" pitchFamily="18" charset="0"/>
              </a:rPr>
              <a:t>Μου πήρε πολύ χρόνο για να το διαβάσω. Όταν το έκανα έμεινα έκπληκτος από τις βαθιές σκέψεις που είχε η Άννα. Μιλούσε για πολλά πράγματα, έκανε κριτική αλλά το πώς πραγματικά ένιωθε μπορούσα να το </a:t>
            </a:r>
            <a:r>
              <a:rPr lang="el-GR" sz="2800" b="1" dirty="0" smtClean="0">
                <a:solidFill>
                  <a:schemeClr val="accent1"/>
                </a:solidFill>
                <a:latin typeface="Bookman Old Style" panose="02050604050505020204" pitchFamily="18" charset="0"/>
              </a:rPr>
              <a:t>δω </a:t>
            </a:r>
            <a:r>
              <a:rPr lang="el-GR" sz="2800" b="1" dirty="0">
                <a:solidFill>
                  <a:schemeClr val="accent1"/>
                </a:solidFill>
                <a:latin typeface="Bookman Old Style" panose="02050604050505020204" pitchFamily="18" charset="0"/>
              </a:rPr>
              <a:t>στο ημερολόγιο. Και το συμπέρασμά μου είναι, καθώς είχα πολύ καλές σχέσεις με την Άννα, ότι οι περισσότεροι γονείς δεν γνωρίζουν πραγματικά τα παιδιά τους</a:t>
            </a:r>
            <a:r>
              <a:rPr lang="el-GR" sz="2800" b="1" dirty="0" smtClean="0">
                <a:solidFill>
                  <a:schemeClr val="accent1"/>
                </a:solidFill>
                <a:latin typeface="Bookman Old Style" panose="02050604050505020204" pitchFamily="18" charset="0"/>
              </a:rPr>
              <a:t>”</a:t>
            </a:r>
            <a:r>
              <a:rPr lang="el-GR" sz="2800" b="1" dirty="0">
                <a:solidFill>
                  <a:schemeClr val="accent1"/>
                </a:solidFill>
                <a:latin typeface="Bookman Old Style" panose="02050604050505020204" pitchFamily="18" charset="0"/>
              </a:rPr>
              <a:t/>
            </a:r>
            <a:br>
              <a:rPr lang="el-GR" sz="2800" b="1" dirty="0">
                <a:solidFill>
                  <a:schemeClr val="accent1"/>
                </a:solidFill>
                <a:latin typeface="Bookman Old Style" panose="02050604050505020204" pitchFamily="18" charset="0"/>
              </a:rPr>
            </a:br>
            <a:r>
              <a:rPr lang="el-GR" sz="2800" b="1" dirty="0">
                <a:solidFill>
                  <a:schemeClr val="accent1"/>
                </a:solidFill>
                <a:latin typeface="Bookman Old Style" panose="02050604050505020204" pitchFamily="18" charset="0"/>
              </a:rPr>
              <a:t/>
            </a:r>
            <a:br>
              <a:rPr lang="el-GR" sz="2800" b="1" dirty="0">
                <a:solidFill>
                  <a:schemeClr val="accent1"/>
                </a:solidFill>
                <a:latin typeface="Bookman Old Style" panose="02050604050505020204" pitchFamily="18" charset="0"/>
              </a:rPr>
            </a:br>
            <a:endParaRPr lang="el-GR" sz="2800" b="1" dirty="0">
              <a:solidFill>
                <a:schemeClr val="accent1"/>
              </a:solidFill>
              <a:effectLst/>
              <a:latin typeface="Bookman Old Style" panose="02050604050505020204" pitchFamily="18" charset="0"/>
            </a:endParaRPr>
          </a:p>
        </p:txBody>
      </p:sp>
    </p:spTree>
    <p:extLst>
      <p:ext uri="{BB962C8B-B14F-4D97-AF65-F5344CB8AC3E}">
        <p14:creationId xmlns:p14="http://schemas.microsoft.com/office/powerpoint/2010/main" val="35636268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Anne Frank, age twelve, at her school desk. Amsterdam, the Netherlands, 1941. [LCID: 6176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1741" y="1061715"/>
            <a:ext cx="8283297" cy="5038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18037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997527" y="64655"/>
            <a:ext cx="10834255" cy="6093976"/>
          </a:xfrm>
          <a:prstGeom prst="rect">
            <a:avLst/>
          </a:prstGeom>
        </p:spPr>
        <p:txBody>
          <a:bodyPr wrap="square">
            <a:spAutoFit/>
          </a:bodyPr>
          <a:lstStyle/>
          <a:p>
            <a:pPr algn="ctr"/>
            <a:endParaRPr lang="el-GR" sz="2800" b="1" dirty="0" smtClean="0">
              <a:solidFill>
                <a:schemeClr val="accent1"/>
              </a:solidFill>
              <a:latin typeface="Bookman Old Style" panose="02050604050505020204" pitchFamily="18" charset="0"/>
            </a:endParaRPr>
          </a:p>
          <a:p>
            <a:pPr algn="ctr"/>
            <a:endParaRPr lang="el-GR" sz="2800" b="1" dirty="0">
              <a:solidFill>
                <a:schemeClr val="accent1"/>
              </a:solidFill>
              <a:latin typeface="Bookman Old Style" panose="02050604050505020204" pitchFamily="18" charset="0"/>
            </a:endParaRPr>
          </a:p>
          <a:p>
            <a:pPr algn="ctr"/>
            <a:r>
              <a:rPr lang="el-GR" sz="2800" b="1" dirty="0" smtClean="0">
                <a:solidFill>
                  <a:schemeClr val="accent1"/>
                </a:solidFill>
                <a:latin typeface="Bookman Old Style" panose="02050604050505020204" pitchFamily="18" charset="0"/>
              </a:rPr>
              <a:t>Το </a:t>
            </a:r>
            <a:r>
              <a:rPr lang="el-GR" sz="2800" b="1" dirty="0">
                <a:solidFill>
                  <a:schemeClr val="accent1"/>
                </a:solidFill>
                <a:latin typeface="Bookman Old Style" panose="02050604050505020204" pitchFamily="18" charset="0"/>
              </a:rPr>
              <a:t>ημερολόγιο </a:t>
            </a:r>
            <a:r>
              <a:rPr lang="el-GR" sz="2800" b="1" dirty="0" err="1">
                <a:solidFill>
                  <a:schemeClr val="accent1"/>
                </a:solidFill>
                <a:latin typeface="Bookman Old Style" panose="02050604050505020204" pitchFamily="18" charset="0"/>
              </a:rPr>
              <a:t>πρωτοκυκλοφόρησε</a:t>
            </a:r>
            <a:r>
              <a:rPr lang="el-GR" sz="2800" b="1" dirty="0">
                <a:solidFill>
                  <a:schemeClr val="accent1"/>
                </a:solidFill>
                <a:latin typeface="Bookman Old Style" panose="02050604050505020204" pitchFamily="18" charset="0"/>
              </a:rPr>
              <a:t> ως βιβλίο τον Ιούνιο του 1947, με τον τίτλο: «Το πίσω σπίτι». </a:t>
            </a:r>
            <a:r>
              <a:rPr lang="el-GR" sz="2800" b="1" dirty="0" smtClean="0">
                <a:solidFill>
                  <a:schemeClr val="accent1"/>
                </a:solidFill>
                <a:latin typeface="Bookman Old Style" panose="02050604050505020204" pitchFamily="18" charset="0"/>
              </a:rPr>
              <a:t>Έχει </a:t>
            </a:r>
            <a:r>
              <a:rPr lang="el-GR" sz="2800" b="1" dirty="0">
                <a:solidFill>
                  <a:schemeClr val="accent1"/>
                </a:solidFill>
                <a:latin typeface="Bookman Old Style" panose="02050604050505020204" pitchFamily="18" charset="0"/>
              </a:rPr>
              <a:t>μεταφραστεί σε 30 γλώσσες και ως σήμερα έχει πουλήσει 300.000 αντίτυπα σε όλον τον κόσμο. Το καταφύγιο της οικογένειας στο </a:t>
            </a:r>
            <a:r>
              <a:rPr lang="el-GR" sz="2800" b="1" dirty="0" err="1">
                <a:solidFill>
                  <a:schemeClr val="accent1"/>
                </a:solidFill>
                <a:latin typeface="Bookman Old Style" panose="02050604050505020204" pitchFamily="18" charset="0"/>
              </a:rPr>
              <a:t>Πρίσενγκρατς</a:t>
            </a:r>
            <a:r>
              <a:rPr lang="el-GR" sz="2800" b="1" dirty="0">
                <a:solidFill>
                  <a:schemeClr val="accent1"/>
                </a:solidFill>
                <a:latin typeface="Bookman Old Style" panose="02050604050505020204" pitchFamily="18" charset="0"/>
              </a:rPr>
              <a:t> λειτουργεί σήμερα ως κέντρο νεότητας με την ονομασία “Το σπίτι της </a:t>
            </a:r>
            <a:r>
              <a:rPr lang="el-GR" sz="2800" b="1" dirty="0" err="1">
                <a:solidFill>
                  <a:schemeClr val="accent1"/>
                </a:solidFill>
                <a:latin typeface="Bookman Old Style" panose="02050604050505020204" pitchFamily="18" charset="0"/>
              </a:rPr>
              <a:t>Αννα</a:t>
            </a:r>
            <a:r>
              <a:rPr lang="el-GR" sz="2800" b="1" dirty="0">
                <a:solidFill>
                  <a:schemeClr val="accent1"/>
                </a:solidFill>
                <a:latin typeface="Bookman Old Style" panose="02050604050505020204" pitchFamily="18" charset="0"/>
              </a:rPr>
              <a:t> Φρανκ</a:t>
            </a:r>
            <a:r>
              <a:rPr lang="el-GR" sz="2800" b="1" dirty="0" smtClean="0">
                <a:solidFill>
                  <a:schemeClr val="accent1"/>
                </a:solidFill>
                <a:latin typeface="Bookman Old Style" panose="02050604050505020204" pitchFamily="18" charset="0"/>
              </a:rPr>
              <a:t>”.</a:t>
            </a:r>
          </a:p>
          <a:p>
            <a:pPr algn="ctr"/>
            <a:r>
              <a:rPr lang="el-GR" sz="2800" b="1" dirty="0">
                <a:solidFill>
                  <a:schemeClr val="accent1"/>
                </a:solidFill>
                <a:latin typeface="Bookman Old Style" panose="02050604050505020204" pitchFamily="18" charset="0"/>
              </a:rPr>
              <a:t>Πάντως ο Ότο Φρανκ προτού δημοσιευθεί το περιεχόμενο του ημερολογίου της Άννας, φρόντισε να αφαιρέσει ορισμένες σελίδες.</a:t>
            </a:r>
          </a:p>
          <a:p>
            <a:endParaRPr lang="el-GR" dirty="0" smtClean="0"/>
          </a:p>
          <a:p>
            <a:endParaRPr lang="el-GR" dirty="0"/>
          </a:p>
          <a:p>
            <a:endParaRPr lang="el-GR" dirty="0"/>
          </a:p>
        </p:txBody>
      </p:sp>
    </p:spTree>
    <p:extLst>
      <p:ext uri="{BB962C8B-B14F-4D97-AF65-F5344CB8AC3E}">
        <p14:creationId xmlns:p14="http://schemas.microsoft.com/office/powerpoint/2010/main" val="6579071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858982" y="0"/>
            <a:ext cx="10982036" cy="6555641"/>
          </a:xfrm>
          <a:prstGeom prst="rect">
            <a:avLst/>
          </a:prstGeom>
        </p:spPr>
        <p:txBody>
          <a:bodyPr wrap="square">
            <a:spAutoFit/>
          </a:bodyPr>
          <a:lstStyle/>
          <a:p>
            <a:pPr algn="ctr"/>
            <a:r>
              <a:rPr lang="el-GR" sz="2800" b="1" dirty="0">
                <a:solidFill>
                  <a:schemeClr val="accent1"/>
                </a:solidFill>
                <a:latin typeface="Bookman Old Style" panose="02050604050505020204" pitchFamily="18" charset="0"/>
              </a:rPr>
              <a:t>Πρόκειται για μια επιστολή της Άννας προς τη φανταστική φίλη της Κίτι, στην οποία γράφει ότι ο πατέρας της αποτελούσε την αιτία της δυστυχίας της μητέρας της.</a:t>
            </a:r>
          </a:p>
          <a:p>
            <a:pPr algn="ctr"/>
            <a:r>
              <a:rPr lang="el-GR" sz="2800" b="1" i="1" dirty="0">
                <a:solidFill>
                  <a:schemeClr val="accent1"/>
                </a:solidFill>
                <a:latin typeface="Bookman Old Style" panose="02050604050505020204" pitchFamily="18" charset="0"/>
              </a:rPr>
              <a:t>“Δεν θα πρέπει να είναι εύκολο για μια γυναίκα που αγαπά να ξέρει ότι δεν θα έχει την πρώτη θέση στην καρδιά του συζύγου της, και η Μητέρα το ξέρει (…).</a:t>
            </a:r>
            <a:endParaRPr lang="el-GR" sz="2800" b="1" dirty="0">
              <a:solidFill>
                <a:schemeClr val="accent1"/>
              </a:solidFill>
              <a:latin typeface="Bookman Old Style" panose="02050604050505020204" pitchFamily="18" charset="0"/>
            </a:endParaRPr>
          </a:p>
          <a:p>
            <a:pPr algn="ctr"/>
            <a:r>
              <a:rPr lang="el-GR" sz="2800" b="1" i="1" dirty="0">
                <a:solidFill>
                  <a:schemeClr val="accent1"/>
                </a:solidFill>
                <a:latin typeface="Bookman Old Style" panose="02050604050505020204" pitchFamily="18" charset="0"/>
              </a:rPr>
              <a:t>Ο Πατέρας δεν είναι ερωτευμένος μαζί της, της δίνει ένα φιλί όπως δίνει και σε εμάς, ποτέ όμως δεν την αναφέρει ως παράδειγμα γιατί δεν μπορεί.</a:t>
            </a:r>
            <a:endParaRPr lang="el-GR" sz="2800" b="1" dirty="0">
              <a:solidFill>
                <a:schemeClr val="accent1"/>
              </a:solidFill>
              <a:latin typeface="Bookman Old Style" panose="02050604050505020204" pitchFamily="18" charset="0"/>
            </a:endParaRPr>
          </a:p>
          <a:p>
            <a:pPr algn="ctr"/>
            <a:r>
              <a:rPr lang="el-GR" sz="2800" b="1" i="1" dirty="0">
                <a:solidFill>
                  <a:schemeClr val="accent1"/>
                </a:solidFill>
                <a:latin typeface="Bookman Old Style" panose="02050604050505020204" pitchFamily="18" charset="0"/>
              </a:rPr>
              <a:t>Την κοιτάζει με αποδοκιμασία, ποτέ με αγάπη (…). Τον αγαπάει περισσότερο από οποιονδήποτε άλλον και θα πρέπει να είναι δύσκολο γι’ αυτήν να βλέπει ότι αυτή η αγάπη θα μείνει πάντοτε χωρίς ανταπόκριση.”</a:t>
            </a:r>
            <a:endParaRPr lang="el-GR" sz="2800" b="1" dirty="0">
              <a:solidFill>
                <a:schemeClr val="accent1"/>
              </a:solidFill>
              <a:latin typeface="Bookman Old Style" panose="02050604050505020204" pitchFamily="18" charset="0"/>
            </a:endParaRPr>
          </a:p>
          <a:p>
            <a:pPr algn="ctr"/>
            <a:endParaRPr lang="el-GR" sz="2800" b="1" dirty="0">
              <a:solidFill>
                <a:schemeClr val="accent1"/>
              </a:solidFill>
              <a:latin typeface="Bookman Old Style" panose="02050604050505020204" pitchFamily="18" charset="0"/>
            </a:endParaRPr>
          </a:p>
        </p:txBody>
      </p:sp>
    </p:spTree>
    <p:extLst>
      <p:ext uri="{BB962C8B-B14F-4D97-AF65-F5344CB8AC3E}">
        <p14:creationId xmlns:p14="http://schemas.microsoft.com/office/powerpoint/2010/main" val="27116909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κειμένου 4"/>
          <p:cNvSpPr>
            <a:spLocks noGrp="1"/>
          </p:cNvSpPr>
          <p:nvPr>
            <p:ph type="body" sz="half" idx="2"/>
          </p:nvPr>
        </p:nvSpPr>
        <p:spPr>
          <a:xfrm>
            <a:off x="7804727" y="110836"/>
            <a:ext cx="4294909" cy="6539346"/>
          </a:xfrm>
        </p:spPr>
        <p:txBody>
          <a:bodyPr>
            <a:normAutofit lnSpcReduction="10000"/>
          </a:bodyPr>
          <a:lstStyle/>
          <a:p>
            <a:pPr algn="ctr"/>
            <a:r>
              <a:rPr lang="el-GR" sz="2800" b="1" dirty="0">
                <a:solidFill>
                  <a:schemeClr val="bg1"/>
                </a:solidFill>
                <a:latin typeface="Bookman Old Style" panose="02050604050505020204" pitchFamily="18" charset="0"/>
              </a:rPr>
              <a:t>Οι επικρίσεις αυτές προκαλούν έκπληξη, καθώς στο υπόλοιπο ημερολόγιο η </a:t>
            </a:r>
            <a:r>
              <a:rPr lang="el-GR" sz="2800" b="1" dirty="0" err="1">
                <a:solidFill>
                  <a:schemeClr val="bg1"/>
                </a:solidFill>
                <a:latin typeface="Bookman Old Style" panose="02050604050505020204" pitchFamily="18" charset="0"/>
              </a:rPr>
              <a:t>Αννα</a:t>
            </a:r>
            <a:r>
              <a:rPr lang="el-GR" sz="2800" b="1" dirty="0">
                <a:solidFill>
                  <a:schemeClr val="bg1"/>
                </a:solidFill>
                <a:latin typeface="Bookman Old Style" panose="02050604050505020204" pitchFamily="18" charset="0"/>
              </a:rPr>
              <a:t> τις περισσότερες φορές είναι μάλλον επαινετική προς τον πατέρα της, ενώ αντιθέτως παραπονείται πολλές φορές για την ψυχρότητα της μητέρας της.</a:t>
            </a:r>
            <a:endParaRPr lang="el-GR" sz="2800" b="1" dirty="0">
              <a:solidFill>
                <a:schemeClr val="bg1"/>
              </a:solidFill>
              <a:latin typeface="Bookman Old Style" panose="02050604050505020204" pitchFamily="18" charset="0"/>
            </a:endParaRPr>
          </a:p>
        </p:txBody>
      </p:sp>
      <p:pic>
        <p:nvPicPr>
          <p:cNvPr id="4098" name="Picture 2" descr="Ποιος πρόδωσε την Αννα Φρανκ - Ενα μυστήριο που πλανάται 80 χρόνια μετά |  HuffPost Greece ΔΙΕΘΝΕ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7902" y="1575521"/>
            <a:ext cx="4762500" cy="3609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74802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435261" y="1608881"/>
            <a:ext cx="10532962" cy="1938992"/>
          </a:xfrm>
          <a:prstGeom prst="rect">
            <a:avLst/>
          </a:prstGeom>
        </p:spPr>
        <p:txBody>
          <a:bodyPr wrap="square">
            <a:spAutoFit/>
          </a:bodyPr>
          <a:lstStyle/>
          <a:p>
            <a:pPr algn="ctr"/>
            <a:r>
              <a:rPr lang="el-GR" sz="4000" b="1" i="1" dirty="0">
                <a:solidFill>
                  <a:schemeClr val="accent1"/>
                </a:solidFill>
                <a:latin typeface="Bookman Old Style" panose="02050604050505020204" pitchFamily="18" charset="0"/>
              </a:rPr>
              <a:t>«Δεν σκέφτομαι όλη αυτή τη δυστυχία, αλλά την ομορφιά που ακόμη παραμένει</a:t>
            </a:r>
            <a:r>
              <a:rPr lang="el-GR" sz="4000" dirty="0">
                <a:solidFill>
                  <a:schemeClr val="accent1"/>
                </a:solidFill>
                <a:latin typeface="Bookman Old Style" panose="02050604050505020204" pitchFamily="18" charset="0"/>
              </a:rPr>
              <a:t>»</a:t>
            </a:r>
          </a:p>
        </p:txBody>
      </p:sp>
    </p:spTree>
    <p:extLst>
      <p:ext uri="{BB962C8B-B14F-4D97-AF65-F5344CB8AC3E}">
        <p14:creationId xmlns:p14="http://schemas.microsoft.com/office/powerpoint/2010/main" val="1611252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Θέση κειμένου 6"/>
          <p:cNvSpPr>
            <a:spLocks noGrp="1"/>
          </p:cNvSpPr>
          <p:nvPr>
            <p:ph type="body" sz="half" idx="2"/>
          </p:nvPr>
        </p:nvSpPr>
        <p:spPr>
          <a:xfrm>
            <a:off x="7536873" y="882354"/>
            <a:ext cx="4655127" cy="4164164"/>
          </a:xfrm>
        </p:spPr>
        <p:txBody>
          <a:bodyPr>
            <a:noAutofit/>
          </a:bodyPr>
          <a:lstStyle/>
          <a:p>
            <a:pPr algn="ctr"/>
            <a:r>
              <a:rPr lang="el-GR" sz="2800" b="1" dirty="0">
                <a:latin typeface="Bookman Old Style" panose="02050604050505020204" pitchFamily="18" charset="0"/>
              </a:rPr>
              <a:t>Στις 12 Ιουνίου 1929, γεννήθηκε στη </a:t>
            </a:r>
            <a:r>
              <a:rPr lang="el-GR" sz="2800" b="1" dirty="0" err="1" smtClean="0">
                <a:latin typeface="Bookman Old Style" panose="02050604050505020204" pitchFamily="18" charset="0"/>
              </a:rPr>
              <a:t>Φραγκφούρτη</a:t>
            </a:r>
            <a:r>
              <a:rPr lang="el-GR" sz="2800" b="1" dirty="0" smtClean="0">
                <a:latin typeface="Bookman Old Style" panose="02050604050505020204" pitchFamily="18" charset="0"/>
              </a:rPr>
              <a:t> </a:t>
            </a:r>
            <a:r>
              <a:rPr lang="el-GR" sz="2800" b="1" dirty="0">
                <a:latin typeface="Bookman Old Style" panose="02050604050505020204" pitchFamily="18" charset="0"/>
              </a:rPr>
              <a:t>της Γερμανίας, η  </a:t>
            </a:r>
            <a:r>
              <a:rPr lang="el-GR" sz="2800" b="1" dirty="0" smtClean="0">
                <a:latin typeface="Bookman Old Style" panose="02050604050505020204" pitchFamily="18" charset="0"/>
              </a:rPr>
              <a:t>Άννα </a:t>
            </a:r>
            <a:r>
              <a:rPr lang="el-GR" sz="2800" b="1" dirty="0" err="1" smtClean="0">
                <a:latin typeface="Bookman Old Style" panose="02050604050505020204" pitchFamily="18" charset="0"/>
              </a:rPr>
              <a:t>Φράνκ</a:t>
            </a:r>
            <a:r>
              <a:rPr lang="el-GR" sz="2800" b="1" dirty="0">
                <a:latin typeface="Bookman Old Style" panose="02050604050505020204" pitchFamily="18" charset="0"/>
              </a:rPr>
              <a:t>. </a:t>
            </a:r>
            <a:endParaRPr lang="el-GR" sz="2800" b="1" dirty="0" smtClean="0">
              <a:latin typeface="Bookman Old Style" panose="02050604050505020204" pitchFamily="18" charset="0"/>
            </a:endParaRPr>
          </a:p>
          <a:p>
            <a:pPr algn="ctr"/>
            <a:r>
              <a:rPr lang="el-GR" sz="2800" b="1" dirty="0" smtClean="0">
                <a:latin typeface="Bookman Old Style" panose="02050604050505020204" pitchFamily="18" charset="0"/>
              </a:rPr>
              <a:t>Η </a:t>
            </a:r>
            <a:r>
              <a:rPr lang="el-GR" sz="2800" b="1" dirty="0" err="1">
                <a:latin typeface="Bookman Old Style" panose="02050604050505020204" pitchFamily="18" charset="0"/>
              </a:rPr>
              <a:t>Αννα</a:t>
            </a:r>
            <a:r>
              <a:rPr lang="el-GR" sz="2800" b="1" dirty="0">
                <a:latin typeface="Bookman Old Style" panose="02050604050505020204" pitchFamily="18" charset="0"/>
              </a:rPr>
              <a:t> ήταν γόνος εύπορης οικογενείας </a:t>
            </a:r>
          </a:p>
        </p:txBody>
      </p:sp>
      <p:pic>
        <p:nvPicPr>
          <p:cNvPr id="1026" name="Picture 2" descr="Άννα Φρανκ: Η ιστορία πίσω από το ημερολόγιό τη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243" y="1375930"/>
            <a:ext cx="6296025" cy="4257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87478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lightbox placehol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2744" y="231494"/>
            <a:ext cx="10718157" cy="6338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71593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914400" y="0"/>
            <a:ext cx="11007524" cy="6019918"/>
          </a:xfrm>
          <a:prstGeom prst="rect">
            <a:avLst/>
          </a:prstGeom>
        </p:spPr>
        <p:txBody>
          <a:bodyPr wrap="square">
            <a:spAutoFit/>
          </a:bodyPr>
          <a:lstStyle/>
          <a:p>
            <a:pPr algn="ctr">
              <a:lnSpc>
                <a:spcPct val="107000"/>
              </a:lnSpc>
              <a:spcAft>
                <a:spcPts val="0"/>
              </a:spcAft>
            </a:pPr>
            <a:r>
              <a:rPr lang="el-GR" sz="2400" b="1" dirty="0" smtClean="0">
                <a:solidFill>
                  <a:schemeClr val="accent1"/>
                </a:solidFill>
                <a:latin typeface="Bookman Old Style" panose="02050604050505020204" pitchFamily="18" charset="0"/>
                <a:ea typeface="Times New Roman" panose="02020603050405020304" pitchFamily="18" charset="0"/>
                <a:cs typeface="Times New Roman" panose="02020603050405020304" pitchFamily="18" charset="0"/>
              </a:rPr>
              <a:t>Το ημερολόγιο ως λογοτεχνικό είδος</a:t>
            </a:r>
          </a:p>
          <a:p>
            <a:pPr algn="ctr">
              <a:lnSpc>
                <a:spcPct val="107000"/>
              </a:lnSpc>
              <a:spcAft>
                <a:spcPts val="0"/>
              </a:spcAft>
            </a:pPr>
            <a:endParaRPr lang="el-GR" sz="2400" b="1" dirty="0">
              <a:solidFill>
                <a:schemeClr val="accent1"/>
              </a:solidFill>
              <a:latin typeface="Bookman Old Style" panose="02050604050505020204" pitchFamily="18" charset="0"/>
              <a:ea typeface="Times New Roman" panose="02020603050405020304" pitchFamily="18" charset="0"/>
              <a:cs typeface="Times New Roman" panose="02020603050405020304" pitchFamily="18" charset="0"/>
            </a:endParaRPr>
          </a:p>
          <a:p>
            <a:pPr algn="ctr">
              <a:lnSpc>
                <a:spcPct val="107000"/>
              </a:lnSpc>
              <a:spcAft>
                <a:spcPts val="0"/>
              </a:spcAft>
            </a:pPr>
            <a:r>
              <a:rPr lang="el-GR" sz="2400" b="1" dirty="0" smtClean="0">
                <a:solidFill>
                  <a:schemeClr val="accent1"/>
                </a:solidFill>
                <a:latin typeface="Bookman Old Style" panose="02050604050505020204" pitchFamily="18" charset="0"/>
                <a:ea typeface="Times New Roman" panose="02020603050405020304" pitchFamily="18" charset="0"/>
                <a:cs typeface="Times New Roman" panose="02020603050405020304" pitchFamily="18" charset="0"/>
              </a:rPr>
              <a:t>Η </a:t>
            </a:r>
            <a:r>
              <a:rPr lang="el-GR" sz="2400" b="1" dirty="0">
                <a:solidFill>
                  <a:schemeClr val="accent1"/>
                </a:solidFill>
                <a:latin typeface="Bookman Old Style" panose="02050604050505020204" pitchFamily="18" charset="0"/>
                <a:ea typeface="Times New Roman" panose="02020603050405020304" pitchFamily="18" charset="0"/>
                <a:cs typeface="Times New Roman" panose="02020603050405020304" pitchFamily="18" charset="0"/>
              </a:rPr>
              <a:t>συστηματική καταγραφή από έναν άνθρωπο των συναισθημάτων, των σκέψεων και των γεγονότων της προσωπικής ζωής του ή και της δημόσιας ζωής. </a:t>
            </a:r>
            <a:endParaRPr lang="el-GR" sz="2400" b="1" dirty="0" smtClean="0">
              <a:solidFill>
                <a:schemeClr val="accent1"/>
              </a:solidFill>
              <a:latin typeface="Bookman Old Style" panose="02050604050505020204" pitchFamily="18" charset="0"/>
              <a:ea typeface="Times New Roman" panose="02020603050405020304" pitchFamily="18" charset="0"/>
              <a:cs typeface="Times New Roman" panose="02020603050405020304" pitchFamily="18" charset="0"/>
            </a:endParaRPr>
          </a:p>
          <a:p>
            <a:pPr algn="ctr">
              <a:lnSpc>
                <a:spcPct val="107000"/>
              </a:lnSpc>
              <a:spcAft>
                <a:spcPts val="0"/>
              </a:spcAft>
            </a:pPr>
            <a:r>
              <a:rPr lang="el-GR" sz="2400" b="1" dirty="0" smtClean="0">
                <a:solidFill>
                  <a:schemeClr val="accent1"/>
                </a:solidFill>
                <a:latin typeface="Bookman Old Style" panose="02050604050505020204" pitchFamily="18" charset="0"/>
                <a:ea typeface="Times New Roman" panose="02020603050405020304" pitchFamily="18" charset="0"/>
                <a:cs typeface="Times New Roman" panose="02020603050405020304" pitchFamily="18" charset="0"/>
              </a:rPr>
              <a:t>Ο </a:t>
            </a:r>
            <a:r>
              <a:rPr lang="el-GR" sz="2400" b="1" dirty="0">
                <a:solidFill>
                  <a:schemeClr val="accent1"/>
                </a:solidFill>
                <a:latin typeface="Bookman Old Style" panose="02050604050505020204" pitchFamily="18" charset="0"/>
                <a:ea typeface="Times New Roman" panose="02020603050405020304" pitchFamily="18" charset="0"/>
                <a:cs typeface="Times New Roman" panose="02020603050405020304" pitchFamily="18" charset="0"/>
              </a:rPr>
              <a:t>χαρακτήρας τους είναι προσωπικός κι έτσι η γλώσσα του μπορεί να είναι συνθηματική και η γραφή τους υπαινικτική και ελλειπτική. </a:t>
            </a:r>
            <a:endParaRPr lang="el-GR" sz="2400" b="1" dirty="0" smtClean="0">
              <a:solidFill>
                <a:schemeClr val="accent1"/>
              </a:solidFill>
              <a:latin typeface="Bookman Old Style" panose="02050604050505020204" pitchFamily="18" charset="0"/>
              <a:ea typeface="Times New Roman" panose="02020603050405020304" pitchFamily="18" charset="0"/>
              <a:cs typeface="Times New Roman" panose="02020603050405020304" pitchFamily="18" charset="0"/>
            </a:endParaRPr>
          </a:p>
          <a:p>
            <a:pPr algn="ctr">
              <a:lnSpc>
                <a:spcPct val="107000"/>
              </a:lnSpc>
              <a:spcAft>
                <a:spcPts val="0"/>
              </a:spcAft>
            </a:pPr>
            <a:r>
              <a:rPr lang="el-GR" sz="2400" b="1" dirty="0" smtClean="0">
                <a:solidFill>
                  <a:schemeClr val="accent1"/>
                </a:solidFill>
                <a:latin typeface="Bookman Old Style" panose="02050604050505020204" pitchFamily="18" charset="0"/>
                <a:ea typeface="Times New Roman" panose="02020603050405020304" pitchFamily="18" charset="0"/>
                <a:cs typeface="Times New Roman" panose="02020603050405020304" pitchFamily="18" charset="0"/>
              </a:rPr>
              <a:t>Χαρακτηριστικό </a:t>
            </a:r>
            <a:r>
              <a:rPr lang="el-GR" sz="2400" b="1" dirty="0">
                <a:solidFill>
                  <a:schemeClr val="accent1"/>
                </a:solidFill>
                <a:latin typeface="Bookman Old Style" panose="02050604050505020204" pitchFamily="18" charset="0"/>
                <a:ea typeface="Times New Roman" panose="02020603050405020304" pitchFamily="18" charset="0"/>
                <a:cs typeface="Times New Roman" panose="02020603050405020304" pitchFamily="18" charset="0"/>
              </a:rPr>
              <a:t>των ημερολογίων είναι ο εξομολογητικός τόνος, η υποκειμενική ματιά, η αποσπασματικότητα και η κυριαρχία του α' προσώπου. </a:t>
            </a:r>
            <a:endParaRPr lang="el-GR" sz="2400" b="1" dirty="0" smtClean="0">
              <a:solidFill>
                <a:schemeClr val="accent1"/>
              </a:solidFill>
              <a:latin typeface="Bookman Old Style" panose="02050604050505020204" pitchFamily="18" charset="0"/>
              <a:ea typeface="Times New Roman" panose="02020603050405020304" pitchFamily="18" charset="0"/>
              <a:cs typeface="Times New Roman" panose="02020603050405020304" pitchFamily="18" charset="0"/>
            </a:endParaRPr>
          </a:p>
          <a:p>
            <a:pPr algn="ctr">
              <a:lnSpc>
                <a:spcPct val="107000"/>
              </a:lnSpc>
              <a:spcAft>
                <a:spcPts val="0"/>
              </a:spcAft>
            </a:pPr>
            <a:r>
              <a:rPr lang="el-GR" sz="2400" b="1" dirty="0" smtClean="0">
                <a:solidFill>
                  <a:schemeClr val="accent1"/>
                </a:solidFill>
                <a:latin typeface="Bookman Old Style" panose="02050604050505020204" pitchFamily="18" charset="0"/>
                <a:ea typeface="Times New Roman" panose="02020603050405020304" pitchFamily="18" charset="0"/>
                <a:cs typeface="Times New Roman" panose="02020603050405020304" pitchFamily="18" charset="0"/>
              </a:rPr>
              <a:t>Τέλος</a:t>
            </a:r>
            <a:r>
              <a:rPr lang="el-GR" sz="2400" b="1" dirty="0">
                <a:solidFill>
                  <a:schemeClr val="accent1"/>
                </a:solidFill>
                <a:latin typeface="Bookman Old Style" panose="02050604050505020204" pitchFamily="18" charset="0"/>
                <a:ea typeface="Times New Roman" panose="02020603050405020304" pitchFamily="18" charset="0"/>
                <a:cs typeface="Times New Roman" panose="02020603050405020304" pitchFamily="18" charset="0"/>
              </a:rPr>
              <a:t>, ένα άλλο χαρακτηριστικό στοιχείο των ημερολογίων είναι ο ακριβής προσδιορισμός του χρόνου συγγραφής κάθε καταχώρησης</a:t>
            </a:r>
            <a:r>
              <a:rPr lang="el-GR" sz="2400" b="1" dirty="0" smtClean="0">
                <a:solidFill>
                  <a:schemeClr val="accent1"/>
                </a:solidFill>
                <a:latin typeface="Bookman Old Style" panose="02050604050505020204" pitchFamily="18" charset="0"/>
                <a:ea typeface="Times New Roman" panose="02020603050405020304" pitchFamily="18" charset="0"/>
                <a:cs typeface="Times New Roman" panose="02020603050405020304" pitchFamily="18" charset="0"/>
              </a:rPr>
              <a:t>.</a:t>
            </a:r>
          </a:p>
          <a:p>
            <a:pPr algn="ctr">
              <a:lnSpc>
                <a:spcPct val="107000"/>
              </a:lnSpc>
              <a:spcAft>
                <a:spcPts val="0"/>
              </a:spcAft>
            </a:pPr>
            <a:r>
              <a:rPr lang="el-GR" sz="2400" b="1" dirty="0" smtClean="0">
                <a:solidFill>
                  <a:schemeClr val="accent1"/>
                </a:solidFill>
                <a:latin typeface="Bookman Old Style" panose="02050604050505020204" pitchFamily="18" charset="0"/>
                <a:ea typeface="Times New Roman" panose="02020603050405020304" pitchFamily="18" charset="0"/>
                <a:cs typeface="Times New Roman" panose="02020603050405020304" pitchFamily="18" charset="0"/>
              </a:rPr>
              <a:t> </a:t>
            </a:r>
            <a:r>
              <a:rPr lang="el-GR" sz="2400" b="1" dirty="0">
                <a:solidFill>
                  <a:schemeClr val="accent1"/>
                </a:solidFill>
                <a:latin typeface="Bookman Old Style" panose="02050604050505020204" pitchFamily="18" charset="0"/>
                <a:ea typeface="Times New Roman" panose="02020603050405020304" pitchFamily="18" charset="0"/>
                <a:cs typeface="Times New Roman" panose="02020603050405020304" pitchFamily="18" charset="0"/>
              </a:rPr>
              <a:t>"Το ημερολόγιο της Άννας Φρανκ" είναι το πιο γνωστό ημερολογιακό κείμενο της παγκόσμιας λογοτεχνίας. </a:t>
            </a:r>
            <a:endParaRPr lang="el-GR" sz="2400" b="1" dirty="0">
              <a:solidFill>
                <a:schemeClr val="accent1"/>
              </a:solidFill>
              <a:effectLst/>
              <a:latin typeface="Bookman Old Style" panose="0205060405050502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314740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879677" y="0"/>
            <a:ext cx="11042248" cy="6810262"/>
          </a:xfrm>
          <a:prstGeom prst="rect">
            <a:avLst/>
          </a:prstGeom>
        </p:spPr>
        <p:txBody>
          <a:bodyPr wrap="square">
            <a:spAutoFit/>
          </a:bodyPr>
          <a:lstStyle/>
          <a:p>
            <a:pPr algn="ctr">
              <a:lnSpc>
                <a:spcPct val="107000"/>
              </a:lnSpc>
              <a:spcAft>
                <a:spcPts val="0"/>
              </a:spcAft>
            </a:pPr>
            <a:r>
              <a:rPr lang="el-GR" sz="2400" b="1" dirty="0" smtClean="0">
                <a:solidFill>
                  <a:schemeClr val="accent1"/>
                </a:solidFill>
                <a:latin typeface="Bookman Old Style" panose="02050604050505020204" pitchFamily="18" charset="0"/>
                <a:ea typeface="Times New Roman" panose="02020603050405020304" pitchFamily="18" charset="0"/>
                <a:cs typeface="Times New Roman" panose="02020603050405020304" pitchFamily="18" charset="0"/>
                <a:hlinkClick r:id="rId2"/>
              </a:rPr>
              <a:t>ΘΕΜΑ  -  ΠΕΡΙΕΧΟΜΕΝΟ</a:t>
            </a:r>
          </a:p>
          <a:p>
            <a:pPr algn="ctr">
              <a:lnSpc>
                <a:spcPct val="107000"/>
              </a:lnSpc>
              <a:spcAft>
                <a:spcPts val="0"/>
              </a:spcAft>
            </a:pPr>
            <a:endParaRPr lang="el-GR" sz="2400" b="1" dirty="0">
              <a:solidFill>
                <a:schemeClr val="accent1"/>
              </a:solidFill>
              <a:latin typeface="Bookman Old Style" panose="02050604050505020204" pitchFamily="18" charset="0"/>
              <a:ea typeface="Times New Roman" panose="02020603050405020304" pitchFamily="18" charset="0"/>
              <a:cs typeface="Times New Roman" panose="02020603050405020304" pitchFamily="18" charset="0"/>
              <a:hlinkClick r:id="rId2"/>
            </a:endParaRPr>
          </a:p>
          <a:p>
            <a:pPr algn="ctr">
              <a:lnSpc>
                <a:spcPct val="107000"/>
              </a:lnSpc>
              <a:spcAft>
                <a:spcPts val="0"/>
              </a:spcAft>
            </a:pPr>
            <a:r>
              <a:rPr lang="el-GR" sz="2400" b="1" dirty="0" smtClean="0">
                <a:solidFill>
                  <a:schemeClr val="accent1"/>
                </a:solidFill>
                <a:latin typeface="Bookman Old Style" panose="02050604050505020204" pitchFamily="18" charset="0"/>
                <a:ea typeface="Times New Roman" panose="02020603050405020304" pitchFamily="18" charset="0"/>
                <a:cs typeface="Times New Roman" panose="02020603050405020304" pitchFamily="18" charset="0"/>
                <a:hlinkClick r:id="rId2"/>
              </a:rPr>
              <a:t>Τα </a:t>
            </a:r>
            <a:r>
              <a:rPr lang="el-GR" sz="2400" b="1" dirty="0">
                <a:solidFill>
                  <a:schemeClr val="accent1"/>
                </a:solidFill>
                <a:latin typeface="Bookman Old Style" panose="02050604050505020204" pitchFamily="18" charset="0"/>
                <a:ea typeface="Times New Roman" panose="02020603050405020304" pitchFamily="18" charset="0"/>
                <a:cs typeface="Times New Roman" panose="02020603050405020304" pitchFamily="18" charset="0"/>
                <a:hlinkClick r:id="rId2"/>
              </a:rPr>
              <a:t>παράπονα της </a:t>
            </a:r>
            <a:r>
              <a:rPr lang="el-GR" sz="2400" b="1" dirty="0">
                <a:solidFill>
                  <a:schemeClr val="accent1"/>
                </a:solidFill>
                <a:latin typeface="Bookman Old Style" panose="02050604050505020204" pitchFamily="18" charset="0"/>
                <a:ea typeface="Times New Roman" panose="02020603050405020304" pitchFamily="18" charset="0"/>
                <a:cs typeface="Times New Roman" panose="02020603050405020304" pitchFamily="18" charset="0"/>
              </a:rPr>
              <a:t>Άννας στο ημερολόγιό της για τη μεροληπτική, όπως νομίζει, στάση των γονιών της υπέρ της αδερφής της και οι γενικότερες σκέψεις και κρίσεις της για τους γονείς και τον εαυτό της. Η ψυχολογία των εφήβων και οι σχέσεις τους με την οικογένεια. </a:t>
            </a:r>
            <a:endParaRPr lang="el-GR" sz="2400" b="1" dirty="0">
              <a:solidFill>
                <a:schemeClr val="accent1"/>
              </a:solidFill>
              <a:latin typeface="Bookman Old Style" panose="020506040505050202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l-GR" sz="2400" b="1" dirty="0" smtClean="0">
                <a:solidFill>
                  <a:schemeClr val="accent1"/>
                </a:solidFill>
                <a:latin typeface="Bookman Old Style" panose="02050604050505020204" pitchFamily="18" charset="0"/>
                <a:ea typeface="Times New Roman" panose="02020603050405020304" pitchFamily="18" charset="0"/>
                <a:cs typeface="Times New Roman" panose="02020603050405020304" pitchFamily="18" charset="0"/>
                <a:hlinkClick r:id="rId3"/>
              </a:rPr>
              <a:t>ΔΟΜΗ ΚΕΙΜΕΝΟΥ -  </a:t>
            </a:r>
            <a:r>
              <a:rPr lang="el-GR" sz="2400" b="1" dirty="0">
                <a:solidFill>
                  <a:schemeClr val="accent1"/>
                </a:solidFill>
                <a:latin typeface="Bookman Old Style" panose="02050604050505020204" pitchFamily="18" charset="0"/>
                <a:ea typeface="Times New Roman" panose="02020603050405020304" pitchFamily="18" charset="0"/>
                <a:cs typeface="Times New Roman" panose="02020603050405020304" pitchFamily="18" charset="0"/>
                <a:hlinkClick r:id="rId3"/>
              </a:rPr>
              <a:t>ΘΕΜΑΤΙΚΟΙ ΑΞΟΝΕΣ </a:t>
            </a:r>
            <a:endParaRPr lang="el-GR" sz="2400" b="1" dirty="0" smtClean="0">
              <a:solidFill>
                <a:schemeClr val="accent1"/>
              </a:solidFill>
              <a:latin typeface="Bookman Old Style" panose="02050604050505020204" pitchFamily="18" charset="0"/>
              <a:ea typeface="Times New Roman" panose="02020603050405020304" pitchFamily="18" charset="0"/>
              <a:cs typeface="Times New Roman" panose="02020603050405020304" pitchFamily="18" charset="0"/>
              <a:hlinkClick r:id="rId3"/>
            </a:endParaRPr>
          </a:p>
          <a:p>
            <a:pPr algn="ctr">
              <a:lnSpc>
                <a:spcPct val="107000"/>
              </a:lnSpc>
              <a:spcAft>
                <a:spcPts val="0"/>
              </a:spcAft>
            </a:pPr>
            <a:r>
              <a:rPr lang="el-GR" sz="2400" b="1" dirty="0" smtClean="0">
                <a:solidFill>
                  <a:schemeClr val="accent1"/>
                </a:solidFill>
                <a:latin typeface="Bookman Old Style" panose="02050604050505020204" pitchFamily="18" charset="0"/>
                <a:ea typeface="Times New Roman" panose="02020603050405020304" pitchFamily="18" charset="0"/>
                <a:cs typeface="Times New Roman" panose="02020603050405020304" pitchFamily="18" charset="0"/>
              </a:rPr>
              <a:t>1η</a:t>
            </a:r>
            <a:r>
              <a:rPr lang="el-GR" sz="2400" b="1" dirty="0">
                <a:solidFill>
                  <a:schemeClr val="accent1"/>
                </a:solidFill>
                <a:latin typeface="Bookman Old Style" panose="02050604050505020204" pitchFamily="18" charset="0"/>
                <a:ea typeface="Times New Roman" panose="02020603050405020304" pitchFamily="18" charset="0"/>
                <a:cs typeface="Times New Roman" panose="02020603050405020304" pitchFamily="18" charset="0"/>
              </a:rPr>
              <a:t> ΕΝΟΤΗΤΑ: «Αγαπητή </a:t>
            </a:r>
            <a:r>
              <a:rPr lang="el-GR" sz="2400" b="1" dirty="0" err="1">
                <a:solidFill>
                  <a:schemeClr val="accent1"/>
                </a:solidFill>
                <a:latin typeface="Bookman Old Style" panose="02050604050505020204" pitchFamily="18" charset="0"/>
                <a:ea typeface="Times New Roman" panose="02020603050405020304" pitchFamily="18" charset="0"/>
                <a:cs typeface="Times New Roman" panose="02020603050405020304" pitchFamily="18" charset="0"/>
              </a:rPr>
              <a:t>Κίτυ</a:t>
            </a:r>
            <a:r>
              <a:rPr lang="el-GR" sz="2400" b="1" dirty="0">
                <a:solidFill>
                  <a:schemeClr val="accent1"/>
                </a:solidFill>
                <a:latin typeface="Bookman Old Style" panose="02050604050505020204" pitchFamily="18" charset="0"/>
                <a:ea typeface="Times New Roman" panose="02020603050405020304" pitchFamily="18" charset="0"/>
                <a:cs typeface="Times New Roman" panose="02020603050405020304" pitchFamily="18" charset="0"/>
              </a:rPr>
              <a:t>… διάθεση της </a:t>
            </a:r>
            <a:r>
              <a:rPr lang="el-GR" sz="2400" b="1" dirty="0" err="1">
                <a:solidFill>
                  <a:schemeClr val="accent1"/>
                </a:solidFill>
                <a:latin typeface="Bookman Old Style" panose="02050604050505020204" pitchFamily="18" charset="0"/>
                <a:ea typeface="Times New Roman" panose="02020603050405020304" pitchFamily="18" charset="0"/>
                <a:cs typeface="Times New Roman" panose="02020603050405020304" pitchFamily="18" charset="0"/>
              </a:rPr>
              <a:t>Μαργκότ</a:t>
            </a:r>
            <a:r>
              <a:rPr lang="el-GR" sz="2400" b="1" dirty="0">
                <a:solidFill>
                  <a:schemeClr val="accent1"/>
                </a:solidFill>
                <a:latin typeface="Bookman Old Style" panose="02050604050505020204" pitchFamily="18" charset="0"/>
                <a:ea typeface="Times New Roman" panose="02020603050405020304" pitchFamily="18" charset="0"/>
                <a:cs typeface="Times New Roman" panose="02020603050405020304" pitchFamily="18" charset="0"/>
              </a:rPr>
              <a:t>». Πλαγιότιτλος :Τα παράπονα της Άννας με αφορμή το επεισόδιο με τη </a:t>
            </a:r>
            <a:r>
              <a:rPr lang="el-GR" sz="2400" b="1" dirty="0" err="1">
                <a:solidFill>
                  <a:schemeClr val="accent1"/>
                </a:solidFill>
                <a:latin typeface="Bookman Old Style" panose="02050604050505020204" pitchFamily="18" charset="0"/>
                <a:ea typeface="Times New Roman" panose="02020603050405020304" pitchFamily="18" charset="0"/>
                <a:cs typeface="Times New Roman" panose="02020603050405020304" pitchFamily="18" charset="0"/>
              </a:rPr>
              <a:t>Μαργκότ</a:t>
            </a:r>
            <a:r>
              <a:rPr lang="el-GR" sz="2400" b="1" dirty="0">
                <a:solidFill>
                  <a:schemeClr val="accent1"/>
                </a:solidFill>
                <a:latin typeface="Bookman Old Style" panose="02050604050505020204" pitchFamily="18" charset="0"/>
                <a:ea typeface="Times New Roman" panose="02020603050405020304" pitchFamily="18" charset="0"/>
                <a:cs typeface="Times New Roman" panose="02020603050405020304" pitchFamily="18" charset="0"/>
              </a:rPr>
              <a:t>. </a:t>
            </a:r>
            <a:endParaRPr lang="el-GR" sz="2400" b="1" dirty="0" smtClean="0">
              <a:solidFill>
                <a:schemeClr val="accent1"/>
              </a:solidFill>
              <a:latin typeface="Bookman Old Style" panose="02050604050505020204" pitchFamily="18" charset="0"/>
              <a:ea typeface="Times New Roman" panose="02020603050405020304" pitchFamily="18" charset="0"/>
              <a:cs typeface="Times New Roman" panose="02020603050405020304" pitchFamily="18" charset="0"/>
            </a:endParaRPr>
          </a:p>
          <a:p>
            <a:pPr algn="ctr">
              <a:lnSpc>
                <a:spcPct val="107000"/>
              </a:lnSpc>
              <a:spcAft>
                <a:spcPts val="0"/>
              </a:spcAft>
            </a:pPr>
            <a:r>
              <a:rPr lang="el-GR" sz="2400" b="1" dirty="0" smtClean="0">
                <a:solidFill>
                  <a:schemeClr val="accent1"/>
                </a:solidFill>
                <a:latin typeface="Bookman Old Style" panose="02050604050505020204" pitchFamily="18" charset="0"/>
                <a:ea typeface="Times New Roman" panose="02020603050405020304" pitchFamily="18" charset="0"/>
                <a:cs typeface="Times New Roman" panose="02020603050405020304" pitchFamily="18" charset="0"/>
              </a:rPr>
              <a:t>2η</a:t>
            </a:r>
            <a:r>
              <a:rPr lang="el-GR" sz="2400" b="1" dirty="0">
                <a:solidFill>
                  <a:schemeClr val="accent1"/>
                </a:solidFill>
                <a:latin typeface="Bookman Old Style" panose="02050604050505020204" pitchFamily="18" charset="0"/>
                <a:ea typeface="Times New Roman" panose="02020603050405020304" pitchFamily="18" charset="0"/>
                <a:cs typeface="Times New Roman" panose="02020603050405020304" pitchFamily="18" charset="0"/>
              </a:rPr>
              <a:t> ΕΝΟΤΗΤΑ: «Δεν τις αγαπώ… με τα ελαττώματά της». Πλαγιότιτλος : Η σχέση της Άννας με τον πατέρα της. </a:t>
            </a:r>
            <a:r>
              <a:rPr lang="el-GR" sz="2400" b="1" dirty="0">
                <a:solidFill>
                  <a:schemeClr val="accent1"/>
                </a:solidFill>
                <a:latin typeface="Bookman Old Style" panose="02050604050505020204" pitchFamily="18" charset="0"/>
                <a:ea typeface="Times New Roman" panose="02020603050405020304" pitchFamily="18" charset="0"/>
                <a:cs typeface="Times New Roman" panose="02020603050405020304" pitchFamily="18" charset="0"/>
                <a:sym typeface="Symbol" panose="05050102010706020507" pitchFamily="18" charset="2"/>
              </a:rPr>
              <a:t></a:t>
            </a:r>
            <a:r>
              <a:rPr lang="el-GR" sz="2400" b="1" dirty="0">
                <a:solidFill>
                  <a:schemeClr val="accent1"/>
                </a:solidFill>
                <a:latin typeface="Bookman Old Style" panose="02050604050505020204" pitchFamily="18" charset="0"/>
                <a:ea typeface="Times New Roman" panose="02020603050405020304" pitchFamily="18" charset="0"/>
                <a:cs typeface="Times New Roman" panose="02020603050405020304" pitchFamily="18" charset="0"/>
              </a:rPr>
              <a:t> </a:t>
            </a:r>
            <a:r>
              <a:rPr lang="el-GR" sz="2400" b="1" dirty="0" smtClean="0">
                <a:solidFill>
                  <a:schemeClr val="accent1"/>
                </a:solidFill>
                <a:latin typeface="Bookman Old Style" panose="02050604050505020204" pitchFamily="18" charset="0"/>
                <a:ea typeface="Times New Roman" panose="02020603050405020304" pitchFamily="18" charset="0"/>
                <a:cs typeface="Times New Roman" panose="02020603050405020304" pitchFamily="18" charset="0"/>
              </a:rPr>
              <a:t>3η</a:t>
            </a:r>
            <a:r>
              <a:rPr lang="el-GR" sz="2400" b="1" dirty="0">
                <a:solidFill>
                  <a:schemeClr val="accent1"/>
                </a:solidFill>
                <a:latin typeface="Bookman Old Style" panose="02050604050505020204" pitchFamily="18" charset="0"/>
                <a:ea typeface="Times New Roman" panose="02020603050405020304" pitchFamily="18" charset="0"/>
                <a:cs typeface="Times New Roman" panose="02020603050405020304" pitchFamily="18" charset="0"/>
              </a:rPr>
              <a:t> ΕΝΟΤΗΤΑ: «Περισσότερο απ’ όλους… στα παιδιά τους». Πλαγιότιτλος : Η άποψη της Άννας για τη μητέρα της. </a:t>
            </a:r>
            <a:r>
              <a:rPr lang="el-GR" sz="2400" b="1" dirty="0">
                <a:solidFill>
                  <a:schemeClr val="accent1"/>
                </a:solidFill>
                <a:latin typeface="Bookman Old Style" panose="02050604050505020204" pitchFamily="18" charset="0"/>
                <a:ea typeface="Times New Roman" panose="02020603050405020304" pitchFamily="18" charset="0"/>
                <a:cs typeface="Times New Roman" panose="02020603050405020304" pitchFamily="18" charset="0"/>
                <a:sym typeface="Symbol" panose="05050102010706020507" pitchFamily="18" charset="2"/>
              </a:rPr>
              <a:t></a:t>
            </a:r>
            <a:r>
              <a:rPr lang="el-GR" sz="2400" b="1" dirty="0">
                <a:solidFill>
                  <a:schemeClr val="accent1"/>
                </a:solidFill>
                <a:latin typeface="Bookman Old Style" panose="02050604050505020204" pitchFamily="18" charset="0"/>
                <a:ea typeface="Times New Roman" panose="02020603050405020304" pitchFamily="18" charset="0"/>
                <a:cs typeface="Times New Roman" panose="02020603050405020304" pitchFamily="18" charset="0"/>
              </a:rPr>
              <a:t> </a:t>
            </a:r>
            <a:r>
              <a:rPr lang="el-GR" sz="2400" b="1" dirty="0" smtClean="0">
                <a:solidFill>
                  <a:schemeClr val="accent1"/>
                </a:solidFill>
                <a:latin typeface="Bookman Old Style" panose="02050604050505020204" pitchFamily="18" charset="0"/>
                <a:ea typeface="Times New Roman" panose="02020603050405020304" pitchFamily="18" charset="0"/>
                <a:cs typeface="Times New Roman" panose="02020603050405020304" pitchFamily="18" charset="0"/>
              </a:rPr>
              <a:t>4η</a:t>
            </a:r>
            <a:r>
              <a:rPr lang="el-GR" sz="2400" b="1" dirty="0">
                <a:solidFill>
                  <a:schemeClr val="accent1"/>
                </a:solidFill>
                <a:latin typeface="Bookman Old Style" panose="02050604050505020204" pitchFamily="18" charset="0"/>
                <a:ea typeface="Times New Roman" panose="02020603050405020304" pitchFamily="18" charset="0"/>
                <a:cs typeface="Times New Roman" panose="02020603050405020304" pitchFamily="18" charset="0"/>
              </a:rPr>
              <a:t> ΕΝΟΤΗΤΑ: «Μερικές φορές… Δική σου, Άννα». Πλαγιότιτλος : Οι συναισθηματικές ανάγκες της Άννας και η διάθεση αυτοκριτικής. </a:t>
            </a:r>
            <a:endParaRPr lang="el-GR" sz="2400" b="1" dirty="0">
              <a:solidFill>
                <a:schemeClr val="accent1"/>
              </a:solidFill>
              <a:effectLst/>
              <a:latin typeface="Bookman Old Style" panose="0205060405050502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24340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180618" y="428264"/>
            <a:ext cx="10880203" cy="5163593"/>
          </a:xfrm>
          <a:prstGeom prst="rect">
            <a:avLst/>
          </a:prstGeom>
        </p:spPr>
        <p:txBody>
          <a:bodyPr wrap="square">
            <a:spAutoFit/>
          </a:bodyPr>
          <a:lstStyle/>
          <a:p>
            <a:pPr algn="ctr">
              <a:lnSpc>
                <a:spcPct val="107000"/>
              </a:lnSpc>
              <a:spcAft>
                <a:spcPts val="0"/>
              </a:spcAft>
            </a:pPr>
            <a:r>
              <a:rPr lang="el-GR" sz="2800" b="1" dirty="0">
                <a:solidFill>
                  <a:schemeClr val="accent1"/>
                </a:solidFill>
                <a:latin typeface="Bookman Old Style" panose="02050604050505020204" pitchFamily="18" charset="0"/>
                <a:ea typeface="Times New Roman" panose="02020603050405020304" pitchFamily="18" charset="0"/>
                <a:cs typeface="Times New Roman" panose="02020603050405020304" pitchFamily="18" charset="0"/>
                <a:hlinkClick r:id="rId2"/>
              </a:rPr>
              <a:t>Η </a:t>
            </a:r>
            <a:r>
              <a:rPr lang="el-GR" sz="2800" b="1" dirty="0" err="1">
                <a:solidFill>
                  <a:schemeClr val="accent1"/>
                </a:solidFill>
                <a:latin typeface="Bookman Old Style" panose="02050604050505020204" pitchFamily="18" charset="0"/>
                <a:ea typeface="Times New Roman" panose="02020603050405020304" pitchFamily="18" charset="0"/>
                <a:cs typeface="Times New Roman" panose="02020603050405020304" pitchFamily="18" charset="0"/>
                <a:hlinkClick r:id="rId2"/>
              </a:rPr>
              <a:t>ηρωίδα</a:t>
            </a:r>
            <a:r>
              <a:rPr lang="el-GR" sz="2800" b="1" dirty="0">
                <a:solidFill>
                  <a:schemeClr val="accent1"/>
                </a:solidFill>
                <a:latin typeface="Bookman Old Style" panose="02050604050505020204" pitchFamily="18" charset="0"/>
                <a:ea typeface="Times New Roman" panose="02020603050405020304" pitchFamily="18" charset="0"/>
                <a:cs typeface="Times New Roman" panose="02020603050405020304" pitchFamily="18" charset="0"/>
                <a:hlinkClick r:id="rId2"/>
              </a:rPr>
              <a:t> του </a:t>
            </a:r>
            <a:r>
              <a:rPr lang="el-GR" sz="2800" b="1" dirty="0">
                <a:solidFill>
                  <a:schemeClr val="accent1"/>
                </a:solidFill>
                <a:latin typeface="Bookman Old Style" panose="02050604050505020204" pitchFamily="18" charset="0"/>
                <a:ea typeface="Times New Roman" panose="02020603050405020304" pitchFamily="18" charset="0"/>
                <a:cs typeface="Times New Roman" panose="02020603050405020304" pitchFamily="18" charset="0"/>
              </a:rPr>
              <a:t>ημερολογίου Άννα Φρανκ: η δεκατριάχρονη </a:t>
            </a:r>
            <a:r>
              <a:rPr lang="el-GR" sz="2800" b="1" dirty="0" err="1">
                <a:solidFill>
                  <a:schemeClr val="accent1"/>
                </a:solidFill>
                <a:latin typeface="Bookman Old Style" panose="02050604050505020204" pitchFamily="18" charset="0"/>
                <a:ea typeface="Times New Roman" panose="02020603050405020304" pitchFamily="18" charset="0"/>
                <a:cs typeface="Times New Roman" panose="02020603050405020304" pitchFamily="18" charset="0"/>
              </a:rPr>
              <a:t>προέφηβη</a:t>
            </a:r>
            <a:r>
              <a:rPr lang="el-GR" sz="2800" b="1" dirty="0">
                <a:solidFill>
                  <a:schemeClr val="accent1"/>
                </a:solidFill>
                <a:latin typeface="Bookman Old Style" panose="02050604050505020204" pitchFamily="18" charset="0"/>
                <a:ea typeface="Times New Roman" panose="02020603050405020304" pitchFamily="18" charset="0"/>
                <a:cs typeface="Times New Roman" panose="02020603050405020304" pitchFamily="18" charset="0"/>
              </a:rPr>
              <a:t> επινοεί μια φίλη που την ονομάζει </a:t>
            </a:r>
            <a:r>
              <a:rPr lang="el-GR" sz="2800" b="1" dirty="0" err="1">
                <a:solidFill>
                  <a:schemeClr val="accent1"/>
                </a:solidFill>
                <a:latin typeface="Bookman Old Style" panose="02050604050505020204" pitchFamily="18" charset="0"/>
                <a:ea typeface="Times New Roman" panose="02020603050405020304" pitchFamily="18" charset="0"/>
                <a:cs typeface="Times New Roman" panose="02020603050405020304" pitchFamily="18" charset="0"/>
              </a:rPr>
              <a:t>Κίτυ</a:t>
            </a:r>
            <a:r>
              <a:rPr lang="el-GR" sz="2800" b="1" dirty="0">
                <a:solidFill>
                  <a:schemeClr val="accent1"/>
                </a:solidFill>
                <a:latin typeface="Bookman Old Style" panose="02050604050505020204" pitchFamily="18" charset="0"/>
                <a:ea typeface="Times New Roman" panose="02020603050405020304" pitchFamily="18" charset="0"/>
                <a:cs typeface="Times New Roman" panose="02020603050405020304" pitchFamily="18" charset="0"/>
              </a:rPr>
              <a:t>. Νιώθει πληγωμένη από τη στάση των γονιών της, μόνη , ανυπεράσπιστη και αποξενωμένη. Βρίσκει διέξοδο στη μοναξιά της και ανακουφίζει την ψυχή της γράφοντας τις σκέψεις της στο ημερολόγιο. Έχει αναπτυγμένη κριτική σκέψη και ωριμότητα για τις απόψεις της για το μητρικό ρόλο, ωριμότητα που φανερώνει η αυτοκριτική της, με διάθεση που χαρακτηρίζεται από αστάθεια. Είναι ζηλιάρα, πεισματάρα, έξυπνη, ειλικρινής, εγωίστρια. </a:t>
            </a:r>
            <a:endParaRPr lang="el-GR" sz="2800" b="1" dirty="0">
              <a:solidFill>
                <a:schemeClr val="accent1"/>
              </a:solidFill>
              <a:effectLst/>
              <a:latin typeface="Bookman Old Style" panose="0205060405050502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24538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925975" y="173620"/>
            <a:ext cx="10926501" cy="6085640"/>
          </a:xfrm>
          <a:prstGeom prst="rect">
            <a:avLst/>
          </a:prstGeom>
        </p:spPr>
        <p:txBody>
          <a:bodyPr wrap="square">
            <a:spAutoFit/>
          </a:bodyPr>
          <a:lstStyle/>
          <a:p>
            <a:pPr algn="ctr">
              <a:lnSpc>
                <a:spcPct val="107000"/>
              </a:lnSpc>
              <a:spcAft>
                <a:spcPts val="0"/>
              </a:spcAft>
            </a:pPr>
            <a:endParaRPr lang="el-GR" sz="2800" b="1" dirty="0" smtClean="0">
              <a:solidFill>
                <a:schemeClr val="accent1"/>
              </a:solidFill>
              <a:latin typeface="Bookman Old Style" panose="02050604050505020204" pitchFamily="18" charset="0"/>
              <a:ea typeface="Times New Roman" panose="02020603050405020304" pitchFamily="18" charset="0"/>
              <a:cs typeface="Times New Roman" panose="02020603050405020304" pitchFamily="18" charset="0"/>
              <a:hlinkClick r:id="rId2"/>
            </a:endParaRPr>
          </a:p>
          <a:p>
            <a:pPr algn="ctr">
              <a:lnSpc>
                <a:spcPct val="107000"/>
              </a:lnSpc>
              <a:spcAft>
                <a:spcPts val="0"/>
              </a:spcAft>
            </a:pPr>
            <a:r>
              <a:rPr lang="el-GR" sz="2800" b="1" dirty="0" smtClean="0">
                <a:solidFill>
                  <a:schemeClr val="accent1"/>
                </a:solidFill>
                <a:latin typeface="Bookman Old Style" panose="02050604050505020204" pitchFamily="18" charset="0"/>
                <a:ea typeface="Times New Roman" panose="02020603050405020304" pitchFamily="18" charset="0"/>
                <a:cs typeface="Times New Roman" panose="02020603050405020304" pitchFamily="18" charset="0"/>
                <a:hlinkClick r:id="rId2"/>
              </a:rPr>
              <a:t>Οι </a:t>
            </a:r>
            <a:r>
              <a:rPr lang="el-GR" sz="2800" b="1" dirty="0">
                <a:solidFill>
                  <a:schemeClr val="accent1"/>
                </a:solidFill>
                <a:latin typeface="Bookman Old Style" panose="02050604050505020204" pitchFamily="18" charset="0"/>
                <a:ea typeface="Times New Roman" panose="02020603050405020304" pitchFamily="18" charset="0"/>
                <a:cs typeface="Times New Roman" panose="02020603050405020304" pitchFamily="18" charset="0"/>
                <a:hlinkClick r:id="rId2"/>
              </a:rPr>
              <a:t>σχέσεις της </a:t>
            </a:r>
            <a:r>
              <a:rPr lang="el-GR" sz="2800" b="1" dirty="0">
                <a:solidFill>
                  <a:schemeClr val="accent1"/>
                </a:solidFill>
                <a:latin typeface="Bookman Old Style" panose="02050604050505020204" pitchFamily="18" charset="0"/>
                <a:ea typeface="Times New Roman" panose="02020603050405020304" pitchFamily="18" charset="0"/>
                <a:cs typeface="Times New Roman" panose="02020603050405020304" pitchFamily="18" charset="0"/>
              </a:rPr>
              <a:t>με τα άλλα μέλη της οικογένειας</a:t>
            </a:r>
            <a:r>
              <a:rPr lang="el-GR" sz="2800" b="1" dirty="0" smtClean="0">
                <a:solidFill>
                  <a:schemeClr val="accent1"/>
                </a:solidFill>
                <a:latin typeface="Bookman Old Style" panose="02050604050505020204" pitchFamily="18" charset="0"/>
                <a:ea typeface="Times New Roman" panose="02020603050405020304" pitchFamily="18" charset="0"/>
                <a:cs typeface="Times New Roman" panose="02020603050405020304" pitchFamily="18" charset="0"/>
              </a:rPr>
              <a:t>.</a:t>
            </a:r>
          </a:p>
          <a:p>
            <a:pPr algn="ctr">
              <a:lnSpc>
                <a:spcPct val="107000"/>
              </a:lnSpc>
              <a:spcAft>
                <a:spcPts val="0"/>
              </a:spcAft>
            </a:pPr>
            <a:endParaRPr lang="el-GR" sz="2800" b="1" dirty="0" smtClean="0">
              <a:solidFill>
                <a:schemeClr val="accent1"/>
              </a:solidFill>
              <a:latin typeface="Bookman Old Style" panose="02050604050505020204" pitchFamily="18" charset="0"/>
              <a:ea typeface="Times New Roman" panose="02020603050405020304" pitchFamily="18" charset="0"/>
              <a:cs typeface="Times New Roman" panose="02020603050405020304" pitchFamily="18" charset="0"/>
            </a:endParaRPr>
          </a:p>
          <a:p>
            <a:pPr algn="ctr">
              <a:lnSpc>
                <a:spcPct val="107000"/>
              </a:lnSpc>
              <a:spcAft>
                <a:spcPts val="0"/>
              </a:spcAft>
            </a:pPr>
            <a:r>
              <a:rPr lang="el-GR" sz="2800" b="1" dirty="0" smtClean="0">
                <a:solidFill>
                  <a:schemeClr val="accent1"/>
                </a:solidFill>
                <a:latin typeface="Bookman Old Style" panose="02050604050505020204" pitchFamily="18" charset="0"/>
                <a:ea typeface="Times New Roman" panose="02020603050405020304" pitchFamily="18" charset="0"/>
                <a:cs typeface="Times New Roman" panose="02020603050405020304" pitchFamily="18" charset="0"/>
              </a:rPr>
              <a:t> Ι.  Με </a:t>
            </a:r>
            <a:r>
              <a:rPr lang="el-GR" sz="2800" b="1" dirty="0">
                <a:solidFill>
                  <a:schemeClr val="accent1"/>
                </a:solidFill>
                <a:latin typeface="Bookman Old Style" panose="02050604050505020204" pitchFamily="18" charset="0"/>
                <a:ea typeface="Times New Roman" panose="02020603050405020304" pitchFamily="18" charset="0"/>
                <a:cs typeface="Times New Roman" panose="02020603050405020304" pitchFamily="18" charset="0"/>
              </a:rPr>
              <a:t>τη μητέρα της: </a:t>
            </a:r>
            <a:endParaRPr lang="el-GR" sz="2800" b="1" dirty="0" smtClean="0">
              <a:solidFill>
                <a:schemeClr val="accent1"/>
              </a:solidFill>
              <a:latin typeface="Bookman Old Style" panose="02050604050505020204" pitchFamily="18" charset="0"/>
              <a:ea typeface="Times New Roman" panose="02020603050405020304" pitchFamily="18" charset="0"/>
              <a:cs typeface="Times New Roman" panose="02020603050405020304" pitchFamily="18" charset="0"/>
            </a:endParaRPr>
          </a:p>
          <a:p>
            <a:pPr algn="ctr">
              <a:lnSpc>
                <a:spcPct val="107000"/>
              </a:lnSpc>
              <a:spcAft>
                <a:spcPts val="0"/>
              </a:spcAft>
            </a:pPr>
            <a:r>
              <a:rPr lang="el-GR" sz="2800" b="1" dirty="0" smtClean="0">
                <a:solidFill>
                  <a:schemeClr val="accent1"/>
                </a:solidFill>
                <a:latin typeface="Bookman Old Style" panose="02050604050505020204" pitchFamily="18" charset="0"/>
                <a:ea typeface="Times New Roman" panose="02020603050405020304" pitchFamily="18" charset="0"/>
                <a:cs typeface="Times New Roman" panose="02020603050405020304" pitchFamily="18" charset="0"/>
              </a:rPr>
              <a:t>Δεν </a:t>
            </a:r>
            <a:r>
              <a:rPr lang="el-GR" sz="2800" b="1" dirty="0">
                <a:solidFill>
                  <a:schemeClr val="accent1"/>
                </a:solidFill>
                <a:latin typeface="Bookman Old Style" panose="02050604050505020204" pitchFamily="18" charset="0"/>
                <a:ea typeface="Times New Roman" panose="02020603050405020304" pitchFamily="18" charset="0"/>
                <a:cs typeface="Times New Roman" panose="02020603050405020304" pitchFamily="18" charset="0"/>
              </a:rPr>
              <a:t>έχει καλή σχέση, αλλά προβληματική. Πιστεύει πως δείχνει προτίμηση στην άλλη κόρη της, ότι δεν ανταποκρίνεται στην εικόνα της μητέρας που έχει πλάσει η ίδια στο μυαλό της. Νιώθει ότι είναι απούσα από τη ζωή της και ότι τη μεταχειρίζεται με τον πιο αναπάντεχο τρόπο. Δηλώνει ότι η μητέρα της με τον χαρακτήρα της και τα ελαττώματά της </a:t>
            </a:r>
            <a:r>
              <a:rPr lang="el-GR" sz="2800" b="1" dirty="0" err="1" smtClean="0">
                <a:solidFill>
                  <a:schemeClr val="accent1"/>
                </a:solidFill>
                <a:latin typeface="Bookman Old Style" panose="02050604050505020204" pitchFamily="18" charset="0"/>
                <a:ea typeface="Times New Roman" panose="02020603050405020304" pitchFamily="18" charset="0"/>
                <a:cs typeface="Times New Roman" panose="02020603050405020304" pitchFamily="18" charset="0"/>
              </a:rPr>
              <a:t>τΉς</a:t>
            </a:r>
            <a:r>
              <a:rPr lang="el-GR" sz="2800" b="1" dirty="0" smtClean="0">
                <a:solidFill>
                  <a:schemeClr val="accent1"/>
                </a:solidFill>
                <a:latin typeface="Bookman Old Style" panose="02050604050505020204" pitchFamily="18" charset="0"/>
                <a:ea typeface="Times New Roman" panose="02020603050405020304" pitchFamily="18" charset="0"/>
                <a:cs typeface="Times New Roman" panose="02020603050405020304" pitchFamily="18" charset="0"/>
              </a:rPr>
              <a:t> </a:t>
            </a:r>
            <a:r>
              <a:rPr lang="el-GR" sz="2800" b="1" dirty="0">
                <a:solidFill>
                  <a:schemeClr val="accent1"/>
                </a:solidFill>
                <a:latin typeface="Bookman Old Style" panose="02050604050505020204" pitchFamily="18" charset="0"/>
                <a:ea typeface="Times New Roman" panose="02020603050405020304" pitchFamily="18" charset="0"/>
                <a:cs typeface="Times New Roman" panose="02020603050405020304" pitchFamily="18" charset="0"/>
              </a:rPr>
              <a:t>πλακώνει την καρδιά. Είναι αντίθετοι χαρακτήρες και αυτή η ασυμφωνία δυσχεραίνει την επικοινωνία μεταξύ τους. </a:t>
            </a:r>
            <a:endParaRPr lang="el-GR" sz="2800" b="1" dirty="0">
              <a:solidFill>
                <a:schemeClr val="accent1"/>
              </a:solidFill>
              <a:effectLst/>
              <a:latin typeface="Bookman Old Style" panose="0205060405050502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291955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937549" y="0"/>
            <a:ext cx="10984375" cy="6977359"/>
          </a:xfrm>
          <a:prstGeom prst="rect">
            <a:avLst/>
          </a:prstGeom>
        </p:spPr>
        <p:txBody>
          <a:bodyPr wrap="square">
            <a:spAutoFit/>
          </a:bodyPr>
          <a:lstStyle/>
          <a:p>
            <a:pPr algn="ctr">
              <a:lnSpc>
                <a:spcPct val="107000"/>
              </a:lnSpc>
              <a:spcAft>
                <a:spcPts val="0"/>
              </a:spcAft>
            </a:pPr>
            <a:r>
              <a:rPr lang="el-GR" sz="2800" b="1" dirty="0" smtClean="0">
                <a:solidFill>
                  <a:schemeClr val="accent1"/>
                </a:solidFill>
                <a:latin typeface="Bookman Old Style" panose="02050604050505020204" pitchFamily="18" charset="0"/>
                <a:ea typeface="Times New Roman" panose="02020603050405020304" pitchFamily="18" charset="0"/>
                <a:cs typeface="Times New Roman" panose="02020603050405020304" pitchFamily="18" charset="0"/>
                <a:hlinkClick r:id="rId2"/>
              </a:rPr>
              <a:t>ΙΙ.  Με </a:t>
            </a:r>
            <a:r>
              <a:rPr lang="el-GR" sz="2800" b="1" dirty="0">
                <a:solidFill>
                  <a:schemeClr val="accent1"/>
                </a:solidFill>
                <a:latin typeface="Bookman Old Style" panose="02050604050505020204" pitchFamily="18" charset="0"/>
                <a:ea typeface="Times New Roman" panose="02020603050405020304" pitchFamily="18" charset="0"/>
                <a:cs typeface="Times New Roman" panose="02020603050405020304" pitchFamily="18" charset="0"/>
                <a:hlinkClick r:id="rId2"/>
              </a:rPr>
              <a:t>τον πατέρα </a:t>
            </a:r>
            <a:r>
              <a:rPr lang="el-GR" sz="2800" b="1" dirty="0">
                <a:solidFill>
                  <a:schemeClr val="accent1"/>
                </a:solidFill>
                <a:latin typeface="Bookman Old Style" panose="02050604050505020204" pitchFamily="18" charset="0"/>
                <a:ea typeface="Times New Roman" panose="02020603050405020304" pitchFamily="18" charset="0"/>
                <a:cs typeface="Times New Roman" panose="02020603050405020304" pitchFamily="18" charset="0"/>
              </a:rPr>
              <a:t>της: </a:t>
            </a:r>
            <a:endParaRPr lang="el-GR" sz="2800" b="1" dirty="0" smtClean="0">
              <a:solidFill>
                <a:schemeClr val="accent1"/>
              </a:solidFill>
              <a:latin typeface="Bookman Old Style" panose="02050604050505020204" pitchFamily="18" charset="0"/>
              <a:ea typeface="Times New Roman" panose="02020603050405020304" pitchFamily="18" charset="0"/>
              <a:cs typeface="Times New Roman" panose="02020603050405020304" pitchFamily="18" charset="0"/>
            </a:endParaRPr>
          </a:p>
          <a:p>
            <a:pPr algn="ctr">
              <a:lnSpc>
                <a:spcPct val="107000"/>
              </a:lnSpc>
              <a:spcAft>
                <a:spcPts val="0"/>
              </a:spcAft>
            </a:pPr>
            <a:r>
              <a:rPr lang="el-GR" sz="2800" b="1" dirty="0" smtClean="0">
                <a:solidFill>
                  <a:schemeClr val="accent1"/>
                </a:solidFill>
                <a:latin typeface="Bookman Old Style" panose="02050604050505020204" pitchFamily="18" charset="0"/>
                <a:ea typeface="Times New Roman" panose="02020603050405020304" pitchFamily="18" charset="0"/>
                <a:cs typeface="Times New Roman" panose="02020603050405020304" pitchFamily="18" charset="0"/>
              </a:rPr>
              <a:t>αγαπάει </a:t>
            </a:r>
            <a:r>
              <a:rPr lang="el-GR" sz="2800" b="1" dirty="0">
                <a:solidFill>
                  <a:schemeClr val="accent1"/>
                </a:solidFill>
                <a:latin typeface="Bookman Old Style" panose="02050604050505020204" pitchFamily="18" charset="0"/>
                <a:ea typeface="Times New Roman" panose="02020603050405020304" pitchFamily="18" charset="0"/>
                <a:cs typeface="Times New Roman" panose="02020603050405020304" pitchFamily="18" charset="0"/>
              </a:rPr>
              <a:t>τον πατέρα της, νιώθει απεριόριστο θαυμασμό, αλλά δεν εισπράττει από μέρους του τη συναισθηματική στήριξη που λαχταράει. Πληγώνεται όταν ο πατέρας της δείχνει την προτίμησή του στη </a:t>
            </a:r>
            <a:r>
              <a:rPr lang="el-GR" sz="2800" b="1" dirty="0" err="1">
                <a:solidFill>
                  <a:schemeClr val="accent1"/>
                </a:solidFill>
                <a:latin typeface="Bookman Old Style" panose="02050604050505020204" pitchFamily="18" charset="0"/>
                <a:ea typeface="Times New Roman" panose="02020603050405020304" pitchFamily="18" charset="0"/>
                <a:cs typeface="Times New Roman" panose="02020603050405020304" pitchFamily="18" charset="0"/>
              </a:rPr>
              <a:t>Μαργκότ</a:t>
            </a:r>
            <a:r>
              <a:rPr lang="el-GR" sz="2800" b="1" dirty="0">
                <a:solidFill>
                  <a:schemeClr val="accent1"/>
                </a:solidFill>
                <a:latin typeface="Bookman Old Style" panose="02050604050505020204" pitchFamily="18" charset="0"/>
                <a:ea typeface="Times New Roman" panose="02020603050405020304" pitchFamily="18" charset="0"/>
                <a:cs typeface="Times New Roman" panose="02020603050405020304" pitchFamily="18" charset="0"/>
              </a:rPr>
              <a:t> και επιδοκιμάζει τις πράξεις της. Ενοχλείται και απογοητεύεται , όταν ο πατέρας της την αγάπη του και την αληθινή στοργή του. Πικραίνεται , γιατί ο πατέρας της αρνείται να ακούσει τα παράπονα που έχει η ίδια από την μητέρα της. Νιώθει ότι λείπει από τη ζωή της. Με την αδερφή της: έχει ανταγωνιστική σχέση και εκδηλώνει ζήλια. Θεωρεί ότι καταφέρνει να έχει τους γονείς με το μέρος της εξαιτίας του μισοκακόμοιρου ύφους και της γκρινιάρικης διάθεσής της. Αγανακτεί πολλές φορές με την αδερφή της. </a:t>
            </a:r>
            <a:endParaRPr lang="el-GR" sz="2800" b="1" dirty="0">
              <a:solidFill>
                <a:schemeClr val="accent1"/>
              </a:solidFill>
              <a:effectLst/>
              <a:latin typeface="Bookman Old Style" panose="0205060405050502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252417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331089" y="162045"/>
            <a:ext cx="10532962" cy="6085640"/>
          </a:xfrm>
          <a:prstGeom prst="rect">
            <a:avLst/>
          </a:prstGeom>
        </p:spPr>
        <p:txBody>
          <a:bodyPr wrap="square">
            <a:spAutoFit/>
          </a:bodyPr>
          <a:lstStyle/>
          <a:p>
            <a:pPr algn="ctr">
              <a:lnSpc>
                <a:spcPct val="107000"/>
              </a:lnSpc>
              <a:spcAft>
                <a:spcPts val="0"/>
              </a:spcAft>
            </a:pPr>
            <a:r>
              <a:rPr lang="el-GR" sz="2800" b="1" dirty="0">
                <a:solidFill>
                  <a:schemeClr val="accent1"/>
                </a:solidFill>
                <a:latin typeface="Bookman Old Style" panose="02050604050505020204" pitchFamily="18" charset="0"/>
                <a:ea typeface="Times New Roman" panose="02020603050405020304" pitchFamily="18" charset="0"/>
                <a:cs typeface="Times New Roman" panose="02020603050405020304" pitchFamily="18" charset="0"/>
                <a:hlinkClick r:id="rId2"/>
              </a:rPr>
              <a:t>ΑΦΗΓΗΜΑΤΙΚΑ ΣΤΟΙΧΕΙΑ </a:t>
            </a:r>
            <a:endParaRPr lang="el-GR" sz="2800" b="1" dirty="0" smtClean="0">
              <a:solidFill>
                <a:schemeClr val="accent1"/>
              </a:solidFill>
              <a:latin typeface="Bookman Old Style" panose="02050604050505020204" pitchFamily="18" charset="0"/>
              <a:ea typeface="Times New Roman" panose="02020603050405020304" pitchFamily="18" charset="0"/>
              <a:cs typeface="Times New Roman" panose="02020603050405020304" pitchFamily="18" charset="0"/>
              <a:hlinkClick r:id="rId2"/>
            </a:endParaRPr>
          </a:p>
          <a:p>
            <a:pPr marL="514350" indent="-514350" algn="ctr">
              <a:lnSpc>
                <a:spcPct val="107000"/>
              </a:lnSpc>
              <a:spcAft>
                <a:spcPts val="0"/>
              </a:spcAft>
              <a:buAutoNum type="arabicPeriod"/>
            </a:pPr>
            <a:r>
              <a:rPr lang="el-GR" sz="2800" b="1" dirty="0" smtClean="0">
                <a:solidFill>
                  <a:schemeClr val="accent1"/>
                </a:solidFill>
                <a:latin typeface="Bookman Old Style" panose="02050604050505020204" pitchFamily="18" charset="0"/>
                <a:ea typeface="Times New Roman" panose="02020603050405020304" pitchFamily="18" charset="0"/>
                <a:cs typeface="Times New Roman" panose="02020603050405020304" pitchFamily="18" charset="0"/>
                <a:hlinkClick r:id="rId2"/>
              </a:rPr>
              <a:t>Θέση </a:t>
            </a:r>
            <a:r>
              <a:rPr lang="el-GR" sz="2800" b="1" dirty="0">
                <a:solidFill>
                  <a:schemeClr val="accent1"/>
                </a:solidFill>
                <a:latin typeface="Bookman Old Style" panose="02050604050505020204" pitchFamily="18" charset="0"/>
                <a:ea typeface="Times New Roman" panose="02020603050405020304" pitchFamily="18" charset="0"/>
                <a:cs typeface="Times New Roman" panose="02020603050405020304" pitchFamily="18" charset="0"/>
              </a:rPr>
              <a:t>αφηγητή: ο αφηγητής και ο συντάκτης του ημερολογίου ταυτίζονται. Το ημερολόγιο αποτελεί για την Άννα ένα σιωπηλό συνομιλητή. Εξομολογείται με ειλικρίνεια τις σκέψεις και τα συναισθήματά της. </a:t>
            </a:r>
            <a:r>
              <a:rPr lang="el-GR" sz="2800" b="1" dirty="0" smtClean="0">
                <a:solidFill>
                  <a:schemeClr val="accent1"/>
                </a:solidFill>
                <a:latin typeface="Bookman Old Style" panose="02050604050505020204" pitchFamily="18" charset="0"/>
                <a:ea typeface="Times New Roman" panose="02020603050405020304" pitchFamily="18" charset="0"/>
                <a:cs typeface="Times New Roman" panose="02020603050405020304" pitchFamily="18" charset="0"/>
              </a:rPr>
              <a:t> </a:t>
            </a:r>
          </a:p>
          <a:p>
            <a:pPr marL="514350" indent="-514350" algn="ctr">
              <a:lnSpc>
                <a:spcPct val="107000"/>
              </a:lnSpc>
              <a:spcAft>
                <a:spcPts val="0"/>
              </a:spcAft>
              <a:buAutoNum type="arabicPeriod"/>
            </a:pPr>
            <a:r>
              <a:rPr lang="el-GR" sz="2800" b="1" dirty="0" smtClean="0">
                <a:solidFill>
                  <a:schemeClr val="accent1"/>
                </a:solidFill>
                <a:latin typeface="Bookman Old Style" panose="02050604050505020204" pitchFamily="18" charset="0"/>
                <a:ea typeface="Times New Roman" panose="02020603050405020304" pitchFamily="18" charset="0"/>
                <a:cs typeface="Times New Roman" panose="02020603050405020304" pitchFamily="18" charset="0"/>
              </a:rPr>
              <a:t>Είδος </a:t>
            </a:r>
            <a:r>
              <a:rPr lang="el-GR" sz="2800" b="1" dirty="0">
                <a:solidFill>
                  <a:schemeClr val="accent1"/>
                </a:solidFill>
                <a:latin typeface="Bookman Old Style" panose="02050604050505020204" pitchFamily="18" charset="0"/>
                <a:ea typeface="Times New Roman" panose="02020603050405020304" pitchFamily="18" charset="0"/>
                <a:cs typeface="Times New Roman" panose="02020603050405020304" pitchFamily="18" charset="0"/>
              </a:rPr>
              <a:t>αφήγησης: Μορφή αλληλογραφίας με την οποία απευθύνεται στην φανταστική της φίλη, </a:t>
            </a:r>
            <a:r>
              <a:rPr lang="el-GR" sz="2800" b="1" dirty="0" err="1">
                <a:solidFill>
                  <a:schemeClr val="accent1"/>
                </a:solidFill>
                <a:latin typeface="Bookman Old Style" panose="02050604050505020204" pitchFamily="18" charset="0"/>
                <a:ea typeface="Times New Roman" panose="02020603050405020304" pitchFamily="18" charset="0"/>
                <a:cs typeface="Times New Roman" panose="02020603050405020304" pitchFamily="18" charset="0"/>
              </a:rPr>
              <a:t>Κίτυ</a:t>
            </a:r>
            <a:r>
              <a:rPr lang="el-GR" sz="2800" b="1" dirty="0">
                <a:solidFill>
                  <a:schemeClr val="accent1"/>
                </a:solidFill>
                <a:latin typeface="Bookman Old Style" panose="02050604050505020204" pitchFamily="18" charset="0"/>
                <a:ea typeface="Times New Roman" panose="02020603050405020304" pitchFamily="18" charset="0"/>
                <a:cs typeface="Times New Roman" panose="02020603050405020304" pitchFamily="18" charset="0"/>
              </a:rPr>
              <a:t>. </a:t>
            </a:r>
            <a:r>
              <a:rPr lang="el-GR" sz="2800" b="1" dirty="0" smtClean="0">
                <a:solidFill>
                  <a:schemeClr val="accent1"/>
                </a:solidFill>
                <a:latin typeface="Bookman Old Style" panose="02050604050505020204" pitchFamily="18" charset="0"/>
                <a:ea typeface="Times New Roman" panose="02020603050405020304" pitchFamily="18" charset="0"/>
                <a:cs typeface="Times New Roman" panose="02020603050405020304" pitchFamily="18" charset="0"/>
              </a:rPr>
              <a:t>3.  Τόνος </a:t>
            </a:r>
            <a:r>
              <a:rPr lang="el-GR" sz="2800" b="1" dirty="0">
                <a:solidFill>
                  <a:schemeClr val="accent1"/>
                </a:solidFill>
                <a:latin typeface="Bookman Old Style" panose="02050604050505020204" pitchFamily="18" charset="0"/>
                <a:ea typeface="Times New Roman" panose="02020603050405020304" pitchFamily="18" charset="0"/>
                <a:cs typeface="Times New Roman" panose="02020603050405020304" pitchFamily="18" charset="0"/>
              </a:rPr>
              <a:t>αφήγησης: εξομολογητικός, επικριτικός και σε κάποια σημεία ειρωνικός. </a:t>
            </a:r>
            <a:endParaRPr lang="el-GR" sz="2800" b="1" dirty="0" smtClean="0">
              <a:solidFill>
                <a:schemeClr val="accent1"/>
              </a:solidFill>
              <a:latin typeface="Bookman Old Style" panose="02050604050505020204" pitchFamily="18" charset="0"/>
              <a:ea typeface="Times New Roman" panose="02020603050405020304" pitchFamily="18" charset="0"/>
              <a:cs typeface="Times New Roman" panose="02020603050405020304" pitchFamily="18" charset="0"/>
            </a:endParaRPr>
          </a:p>
          <a:p>
            <a:pPr marL="514350" indent="-514350" algn="ctr">
              <a:lnSpc>
                <a:spcPct val="107000"/>
              </a:lnSpc>
              <a:spcAft>
                <a:spcPts val="0"/>
              </a:spcAft>
              <a:buAutoNum type="arabicPeriod"/>
            </a:pPr>
            <a:endParaRPr lang="el-GR" sz="2800" b="1" dirty="0">
              <a:solidFill>
                <a:schemeClr val="accent1"/>
              </a:solidFill>
              <a:latin typeface="Bookman Old Style" panose="02050604050505020204" pitchFamily="18" charset="0"/>
              <a:ea typeface="Times New Roman" panose="02020603050405020304" pitchFamily="18" charset="0"/>
              <a:cs typeface="Times New Roman" panose="02020603050405020304" pitchFamily="18" charset="0"/>
            </a:endParaRPr>
          </a:p>
          <a:p>
            <a:pPr algn="ctr">
              <a:lnSpc>
                <a:spcPct val="107000"/>
              </a:lnSpc>
              <a:spcAft>
                <a:spcPts val="0"/>
              </a:spcAft>
            </a:pPr>
            <a:endParaRPr lang="el-GR" sz="2800" b="1" dirty="0" smtClean="0">
              <a:solidFill>
                <a:schemeClr val="accent1"/>
              </a:solidFill>
              <a:latin typeface="Bookman Old Style" panose="02050604050505020204" pitchFamily="18" charset="0"/>
              <a:ea typeface="Times New Roman" panose="02020603050405020304" pitchFamily="18" charset="0"/>
              <a:cs typeface="Times New Roman" panose="02020603050405020304" pitchFamily="18" charset="0"/>
            </a:endParaRPr>
          </a:p>
          <a:p>
            <a:pPr algn="ctr">
              <a:lnSpc>
                <a:spcPct val="107000"/>
              </a:lnSpc>
              <a:spcAft>
                <a:spcPts val="0"/>
              </a:spcAft>
            </a:pPr>
            <a:r>
              <a:rPr lang="el-GR" sz="2800" b="1" dirty="0" smtClean="0">
                <a:solidFill>
                  <a:schemeClr val="accent1"/>
                </a:solidFill>
                <a:latin typeface="Bookman Old Style" panose="02050604050505020204" pitchFamily="18" charset="0"/>
                <a:ea typeface="Times New Roman" panose="02020603050405020304" pitchFamily="18" charset="0"/>
                <a:cs typeface="Times New Roman" panose="02020603050405020304" pitchFamily="18" charset="0"/>
              </a:rPr>
              <a:t>Βρείτε </a:t>
            </a:r>
            <a:r>
              <a:rPr lang="el-GR" sz="2800" b="1" dirty="0">
                <a:solidFill>
                  <a:schemeClr val="accent1"/>
                </a:solidFill>
                <a:latin typeface="Bookman Old Style" panose="02050604050505020204" pitchFamily="18" charset="0"/>
                <a:ea typeface="Times New Roman" panose="02020603050405020304" pitchFamily="18" charset="0"/>
                <a:cs typeface="Times New Roman" panose="02020603050405020304" pitchFamily="18" charset="0"/>
              </a:rPr>
              <a:t>τα σχετικά χωρία στο κείμενο</a:t>
            </a:r>
            <a:r>
              <a:rPr lang="el-GR" dirty="0">
                <a:latin typeface="Times New Roman" panose="02020603050405020304" pitchFamily="18" charset="0"/>
                <a:ea typeface="Times New Roman" panose="02020603050405020304" pitchFamily="18" charset="0"/>
                <a:cs typeface="Times New Roman" panose="02020603050405020304" pitchFamily="18" charset="0"/>
              </a:rPr>
              <a:t>. </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870670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446835" y="0"/>
            <a:ext cx="10313043" cy="3780522"/>
          </a:xfrm>
          <a:prstGeom prst="rect">
            <a:avLst/>
          </a:prstGeom>
        </p:spPr>
        <p:txBody>
          <a:bodyPr wrap="square">
            <a:spAutoFit/>
          </a:bodyPr>
          <a:lstStyle/>
          <a:p>
            <a:pPr algn="ctr">
              <a:lnSpc>
                <a:spcPct val="107000"/>
              </a:lnSpc>
              <a:spcAft>
                <a:spcPts val="0"/>
              </a:spcAft>
            </a:pPr>
            <a:endParaRPr lang="el-GR" sz="2800" b="1" dirty="0" smtClean="0">
              <a:solidFill>
                <a:schemeClr val="accent1"/>
              </a:solidFill>
              <a:latin typeface="Bookman Old Style" panose="02050604050505020204" pitchFamily="18" charset="0"/>
              <a:ea typeface="Times New Roman" panose="02020603050405020304" pitchFamily="18" charset="0"/>
              <a:cs typeface="Times New Roman" panose="02020603050405020304" pitchFamily="18" charset="0"/>
              <a:hlinkClick r:id="rId2"/>
            </a:endParaRPr>
          </a:p>
          <a:p>
            <a:pPr algn="ctr">
              <a:lnSpc>
                <a:spcPct val="107000"/>
              </a:lnSpc>
              <a:spcAft>
                <a:spcPts val="0"/>
              </a:spcAft>
            </a:pPr>
            <a:endParaRPr lang="el-GR" sz="2800" b="1" dirty="0">
              <a:solidFill>
                <a:schemeClr val="accent1"/>
              </a:solidFill>
              <a:latin typeface="Bookman Old Style" panose="02050604050505020204" pitchFamily="18" charset="0"/>
              <a:ea typeface="Times New Roman" panose="02020603050405020304" pitchFamily="18" charset="0"/>
              <a:cs typeface="Times New Roman" panose="02020603050405020304" pitchFamily="18" charset="0"/>
              <a:hlinkClick r:id="rId2"/>
            </a:endParaRPr>
          </a:p>
          <a:p>
            <a:pPr algn="ctr">
              <a:lnSpc>
                <a:spcPct val="107000"/>
              </a:lnSpc>
              <a:spcAft>
                <a:spcPts val="0"/>
              </a:spcAft>
            </a:pPr>
            <a:r>
              <a:rPr lang="el-GR" sz="2800" b="1" dirty="0" smtClean="0">
                <a:solidFill>
                  <a:schemeClr val="accent1"/>
                </a:solidFill>
                <a:latin typeface="Bookman Old Style" panose="02050604050505020204" pitchFamily="18" charset="0"/>
                <a:ea typeface="Times New Roman" panose="02020603050405020304" pitchFamily="18" charset="0"/>
                <a:cs typeface="Times New Roman" panose="02020603050405020304" pitchFamily="18" charset="0"/>
                <a:hlinkClick r:id="rId2"/>
              </a:rPr>
              <a:t>Γλώσσα :</a:t>
            </a:r>
          </a:p>
          <a:p>
            <a:pPr algn="ctr">
              <a:lnSpc>
                <a:spcPct val="107000"/>
              </a:lnSpc>
              <a:spcAft>
                <a:spcPts val="0"/>
              </a:spcAft>
            </a:pPr>
            <a:r>
              <a:rPr lang="el-GR" sz="2800" b="1" dirty="0" smtClean="0">
                <a:solidFill>
                  <a:schemeClr val="accent1"/>
                </a:solidFill>
                <a:latin typeface="Bookman Old Style" panose="02050604050505020204" pitchFamily="18" charset="0"/>
                <a:ea typeface="Times New Roman" panose="02020603050405020304" pitchFamily="18" charset="0"/>
                <a:cs typeface="Times New Roman" panose="02020603050405020304" pitchFamily="18" charset="0"/>
                <a:hlinkClick r:id="rId2"/>
              </a:rPr>
              <a:t>είναι </a:t>
            </a:r>
            <a:r>
              <a:rPr lang="el-GR" sz="2800" b="1" dirty="0">
                <a:solidFill>
                  <a:schemeClr val="accent1"/>
                </a:solidFill>
                <a:latin typeface="Bookman Old Style" panose="02050604050505020204" pitchFamily="18" charset="0"/>
                <a:ea typeface="Times New Roman" panose="02020603050405020304" pitchFamily="18" charset="0"/>
                <a:cs typeface="Times New Roman" panose="02020603050405020304" pitchFamily="18" charset="0"/>
              </a:rPr>
              <a:t>απλή δημοτική (από μετάφραση </a:t>
            </a:r>
            <a:r>
              <a:rPr lang="el-GR" sz="2800" b="1" dirty="0" smtClean="0">
                <a:solidFill>
                  <a:schemeClr val="accent1"/>
                </a:solidFill>
                <a:latin typeface="Bookman Old Style" panose="02050604050505020204" pitchFamily="18" charset="0"/>
                <a:ea typeface="Times New Roman" panose="02020603050405020304" pitchFamily="18" charset="0"/>
                <a:cs typeface="Times New Roman" panose="02020603050405020304" pitchFamily="18" charset="0"/>
              </a:rPr>
              <a:t>). Η </a:t>
            </a:r>
            <a:r>
              <a:rPr lang="el-GR" sz="2800" b="1" dirty="0">
                <a:solidFill>
                  <a:schemeClr val="accent1"/>
                </a:solidFill>
                <a:latin typeface="Bookman Old Style" panose="02050604050505020204" pitchFamily="18" charset="0"/>
                <a:ea typeface="Times New Roman" panose="02020603050405020304" pitchFamily="18" charset="0"/>
                <a:cs typeface="Times New Roman" panose="02020603050405020304" pitchFamily="18" charset="0"/>
              </a:rPr>
              <a:t>γραφή αποκαλύπτει άνεση και αφηγηματική ικανότητα. </a:t>
            </a:r>
            <a:endParaRPr lang="el-GR" sz="2800" b="1" dirty="0" smtClean="0">
              <a:solidFill>
                <a:schemeClr val="accent1"/>
              </a:solidFill>
              <a:latin typeface="Bookman Old Style" panose="02050604050505020204" pitchFamily="18" charset="0"/>
              <a:ea typeface="Times New Roman" panose="02020603050405020304" pitchFamily="18" charset="0"/>
              <a:cs typeface="Times New Roman" panose="02020603050405020304" pitchFamily="18" charset="0"/>
            </a:endParaRPr>
          </a:p>
          <a:p>
            <a:pPr algn="ctr">
              <a:lnSpc>
                <a:spcPct val="107000"/>
              </a:lnSpc>
              <a:spcAft>
                <a:spcPts val="0"/>
              </a:spcAft>
            </a:pPr>
            <a:r>
              <a:rPr lang="el-GR" sz="2800" b="1" dirty="0" smtClean="0">
                <a:solidFill>
                  <a:schemeClr val="accent1"/>
                </a:solidFill>
                <a:latin typeface="Bookman Old Style" panose="02050604050505020204" pitchFamily="18" charset="0"/>
                <a:ea typeface="Times New Roman" panose="02020603050405020304" pitchFamily="18" charset="0"/>
                <a:cs typeface="Times New Roman" panose="02020603050405020304" pitchFamily="18" charset="0"/>
              </a:rPr>
              <a:t>Ύφος</a:t>
            </a:r>
            <a:r>
              <a:rPr lang="el-GR" sz="2800" b="1" dirty="0">
                <a:solidFill>
                  <a:schemeClr val="accent1"/>
                </a:solidFill>
                <a:latin typeface="Bookman Old Style" panose="02050604050505020204" pitchFamily="18" charset="0"/>
                <a:ea typeface="Times New Roman" panose="02020603050405020304" pitchFamily="18" charset="0"/>
                <a:cs typeface="Times New Roman" panose="02020603050405020304" pitchFamily="18" charset="0"/>
              </a:rPr>
              <a:t>: Εξομολογητικό. </a:t>
            </a:r>
            <a:endParaRPr lang="el-GR" sz="2800" b="1" dirty="0" smtClean="0">
              <a:solidFill>
                <a:schemeClr val="accent1"/>
              </a:solidFill>
              <a:latin typeface="Bookman Old Style" panose="02050604050505020204" pitchFamily="18" charset="0"/>
              <a:ea typeface="Times New Roman" panose="02020603050405020304" pitchFamily="18" charset="0"/>
              <a:cs typeface="Times New Roman" panose="02020603050405020304" pitchFamily="18" charset="0"/>
            </a:endParaRPr>
          </a:p>
          <a:p>
            <a:pPr algn="ctr">
              <a:lnSpc>
                <a:spcPct val="107000"/>
              </a:lnSpc>
              <a:spcAft>
                <a:spcPts val="0"/>
              </a:spcAft>
            </a:pPr>
            <a:r>
              <a:rPr lang="el-GR" sz="2800" b="1" dirty="0" smtClean="0">
                <a:solidFill>
                  <a:schemeClr val="accent1"/>
                </a:solidFill>
                <a:latin typeface="Bookman Old Style" panose="02050604050505020204" pitchFamily="18" charset="0"/>
                <a:ea typeface="Times New Roman" panose="02020603050405020304" pitchFamily="18" charset="0"/>
                <a:cs typeface="Times New Roman" panose="02020603050405020304" pitchFamily="18" charset="0"/>
              </a:rPr>
              <a:t>Σχήματα </a:t>
            </a:r>
            <a:r>
              <a:rPr lang="el-GR" sz="2800" b="1" dirty="0">
                <a:solidFill>
                  <a:schemeClr val="accent1"/>
                </a:solidFill>
                <a:latin typeface="Bookman Old Style" panose="02050604050505020204" pitchFamily="18" charset="0"/>
                <a:ea typeface="Times New Roman" panose="02020603050405020304" pitchFamily="18" charset="0"/>
                <a:cs typeface="Times New Roman" panose="02020603050405020304" pitchFamily="18" charset="0"/>
              </a:rPr>
              <a:t>λόγου: Τα εκφραστικά μέσα είναι </a:t>
            </a:r>
            <a:r>
              <a:rPr lang="el-GR" sz="2800" b="1" dirty="0" smtClean="0">
                <a:solidFill>
                  <a:schemeClr val="accent1"/>
                </a:solidFill>
                <a:latin typeface="Bookman Old Style" panose="02050604050505020204" pitchFamily="18" charset="0"/>
                <a:ea typeface="Times New Roman" panose="02020603050405020304" pitchFamily="18" charset="0"/>
                <a:cs typeface="Times New Roman" panose="02020603050405020304" pitchFamily="18" charset="0"/>
              </a:rPr>
              <a:t>μεταφορές, </a:t>
            </a:r>
            <a:r>
              <a:rPr lang="el-GR" sz="2800" b="1" dirty="0">
                <a:solidFill>
                  <a:schemeClr val="accent1"/>
                </a:solidFill>
                <a:latin typeface="Bookman Old Style" panose="02050604050505020204" pitchFamily="18" charset="0"/>
                <a:ea typeface="Times New Roman" panose="02020603050405020304" pitchFamily="18" charset="0"/>
                <a:cs typeface="Times New Roman" panose="02020603050405020304" pitchFamily="18" charset="0"/>
              </a:rPr>
              <a:t>παρομοιώσεις και πολλά επίθετα. </a:t>
            </a:r>
            <a:endParaRPr lang="el-GR" sz="2800" b="1" dirty="0">
              <a:solidFill>
                <a:schemeClr val="accent1"/>
              </a:solidFill>
              <a:effectLst/>
              <a:latin typeface="Bookman Old Style" panose="0205060405050502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91478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914400" y="732103"/>
            <a:ext cx="10995949" cy="5215530"/>
          </a:xfrm>
          <a:prstGeom prst="rect">
            <a:avLst/>
          </a:prstGeom>
        </p:spPr>
        <p:txBody>
          <a:bodyPr wrap="square">
            <a:spAutoFit/>
          </a:bodyPr>
          <a:lstStyle/>
          <a:p>
            <a:pPr algn="ctr">
              <a:lnSpc>
                <a:spcPct val="107000"/>
              </a:lnSpc>
              <a:spcAft>
                <a:spcPts val="800"/>
              </a:spcAft>
            </a:pPr>
            <a:r>
              <a:rPr lang="el-GR"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l-GR" sz="2800" b="1" dirty="0" smtClean="0">
                <a:solidFill>
                  <a:schemeClr val="accent1"/>
                </a:solidFill>
                <a:latin typeface="Bookman Old Style" panose="02050604050505020204" pitchFamily="18" charset="0"/>
                <a:ea typeface="Times New Roman" panose="02020603050405020304" pitchFamily="18" charset="0"/>
                <a:cs typeface="Times New Roman" panose="02020603050405020304" pitchFamily="18" charset="0"/>
              </a:rPr>
              <a:t>ΕΡΓΑΣΙΕΣ</a:t>
            </a:r>
            <a:r>
              <a:rPr lang="el-GR" sz="2800" b="1" dirty="0" smtClean="0">
                <a:solidFill>
                  <a:schemeClr val="accent1"/>
                </a:solidFill>
                <a:latin typeface="Bookman Old Style" panose="02050604050505020204" pitchFamily="18" charset="0"/>
                <a:ea typeface="Times New Roman" panose="02020603050405020304" pitchFamily="18" charset="0"/>
                <a:cs typeface="Times New Roman" panose="02020603050405020304" pitchFamily="18" charset="0"/>
                <a:hlinkClick r:id="rId2"/>
              </a:rPr>
              <a:t> </a:t>
            </a:r>
          </a:p>
          <a:p>
            <a:pPr algn="ctr">
              <a:lnSpc>
                <a:spcPct val="107000"/>
              </a:lnSpc>
              <a:spcAft>
                <a:spcPts val="800"/>
              </a:spcAft>
            </a:pPr>
            <a:r>
              <a:rPr lang="el-GR" sz="2800" b="1" dirty="0" smtClean="0">
                <a:solidFill>
                  <a:schemeClr val="accent1"/>
                </a:solidFill>
                <a:latin typeface="Bookman Old Style" panose="02050604050505020204" pitchFamily="18" charset="0"/>
                <a:ea typeface="Times New Roman" panose="02020603050405020304" pitchFamily="18" charset="0"/>
                <a:cs typeface="Times New Roman" panose="02020603050405020304" pitchFamily="18" charset="0"/>
              </a:rPr>
              <a:t>Πώς αντιλαμβάνεστε το </a:t>
            </a:r>
            <a:r>
              <a:rPr lang="el-GR" sz="2800" b="1" dirty="0">
                <a:solidFill>
                  <a:schemeClr val="accent1"/>
                </a:solidFill>
                <a:latin typeface="Bookman Old Style" panose="02050604050505020204" pitchFamily="18" charset="0"/>
                <a:ea typeface="Times New Roman" panose="02020603050405020304" pitchFamily="18" charset="0"/>
                <a:cs typeface="Times New Roman" panose="02020603050405020304" pitchFamily="18" charset="0"/>
              </a:rPr>
              <a:t>νόημα της φράσης « Για μένα η μητέρα μου δεν είναι πάντα η μητέρα κι έτσι αναγκάζομαι να εκπληρώσω αυτό τον ρόλο μόνη </a:t>
            </a:r>
            <a:r>
              <a:rPr lang="el-GR" sz="2800" b="1" dirty="0" smtClean="0">
                <a:solidFill>
                  <a:schemeClr val="accent1"/>
                </a:solidFill>
                <a:latin typeface="Bookman Old Style" panose="02050604050505020204" pitchFamily="18" charset="0"/>
                <a:ea typeface="Times New Roman" panose="02020603050405020304" pitchFamily="18" charset="0"/>
                <a:cs typeface="Times New Roman" panose="02020603050405020304" pitchFamily="18" charset="0"/>
              </a:rPr>
              <a:t>μου». </a:t>
            </a:r>
          </a:p>
          <a:p>
            <a:pPr algn="ctr">
              <a:lnSpc>
                <a:spcPct val="107000"/>
              </a:lnSpc>
              <a:spcAft>
                <a:spcPts val="800"/>
              </a:spcAft>
            </a:pPr>
            <a:endParaRPr lang="el-GR" sz="2800" b="1" dirty="0" smtClean="0">
              <a:solidFill>
                <a:schemeClr val="accent1"/>
              </a:solidFill>
              <a:latin typeface="Bookman Old Style" panose="02050604050505020204" pitchFamily="18" charset="0"/>
              <a:ea typeface="Times New Roman" panose="02020603050405020304" pitchFamily="18" charset="0"/>
              <a:cs typeface="Times New Roman" panose="02020603050405020304" pitchFamily="18" charset="0"/>
            </a:endParaRPr>
          </a:p>
          <a:p>
            <a:pPr algn="ctr">
              <a:lnSpc>
                <a:spcPct val="107000"/>
              </a:lnSpc>
              <a:spcAft>
                <a:spcPts val="800"/>
              </a:spcAft>
            </a:pPr>
            <a:r>
              <a:rPr lang="el-GR" sz="2800" b="1" dirty="0" smtClean="0">
                <a:solidFill>
                  <a:schemeClr val="accent1"/>
                </a:solidFill>
                <a:latin typeface="Bookman Old Style" panose="02050604050505020204" pitchFamily="18" charset="0"/>
                <a:ea typeface="Times New Roman" panose="02020603050405020304" pitchFamily="18" charset="0"/>
                <a:cs typeface="Times New Roman" panose="02020603050405020304" pitchFamily="18" charset="0"/>
              </a:rPr>
              <a:t>Γράψτε </a:t>
            </a:r>
            <a:r>
              <a:rPr lang="el-GR" sz="2800" b="1" dirty="0">
                <a:solidFill>
                  <a:schemeClr val="accent1"/>
                </a:solidFill>
                <a:latin typeface="Bookman Old Style" panose="02050604050505020204" pitchFamily="18" charset="0"/>
                <a:ea typeface="Times New Roman" panose="02020603050405020304" pitchFamily="18" charset="0"/>
                <a:cs typeface="Times New Roman" panose="02020603050405020304" pitchFamily="18" charset="0"/>
              </a:rPr>
              <a:t>σε μορφή ημερολογίου τα παράπονα που έχετε ως έφηβοι από τη στάση των γονιών σας απέναντί σας</a:t>
            </a:r>
            <a:r>
              <a:rPr lang="el-GR" sz="2800" b="1" dirty="0" smtClean="0">
                <a:solidFill>
                  <a:schemeClr val="accent1"/>
                </a:solidFill>
                <a:latin typeface="Bookman Old Style" panose="02050604050505020204" pitchFamily="18" charset="0"/>
                <a:ea typeface="Times New Roman" panose="02020603050405020304" pitchFamily="18" charset="0"/>
                <a:cs typeface="Times New Roman" panose="02020603050405020304" pitchFamily="18" charset="0"/>
              </a:rPr>
              <a:t>.</a:t>
            </a:r>
          </a:p>
          <a:p>
            <a:pPr algn="ctr">
              <a:lnSpc>
                <a:spcPct val="107000"/>
              </a:lnSpc>
              <a:spcAft>
                <a:spcPts val="800"/>
              </a:spcAft>
            </a:pPr>
            <a:endParaRPr lang="el-GR" sz="2800" b="1" dirty="0">
              <a:solidFill>
                <a:schemeClr val="accent1"/>
              </a:solidFill>
              <a:effectLst/>
              <a:latin typeface="Bookman Old Style" panose="020506040505050202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l-GR" sz="2800" b="1" dirty="0" smtClean="0">
                <a:solidFill>
                  <a:schemeClr val="accent1"/>
                </a:solidFill>
                <a:latin typeface="Bookman Old Style" panose="02050604050505020204" pitchFamily="18" charset="0"/>
                <a:ea typeface="Calibri" panose="020F0502020204030204" pitchFamily="34" charset="0"/>
                <a:cs typeface="Times New Roman" panose="02020603050405020304" pitchFamily="18" charset="0"/>
              </a:rPr>
              <a:t>Δώστε ένα διαφορετικό τέλος στην ιστορία της Άννας Φρανκ</a:t>
            </a:r>
            <a:endParaRPr lang="el-GR" sz="2800" b="1" dirty="0">
              <a:solidFill>
                <a:schemeClr val="accent1"/>
              </a:solidFill>
              <a:effectLst/>
              <a:latin typeface="Bookman Old Style" panose="0205060405050502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25597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40103" y="1146314"/>
            <a:ext cx="10178322" cy="1492132"/>
          </a:xfrm>
        </p:spPr>
        <p:txBody>
          <a:bodyPr>
            <a:normAutofit fontScale="90000"/>
          </a:bodyPr>
          <a:lstStyle/>
          <a:p>
            <a:pPr algn="ctr"/>
            <a:r>
              <a:rPr lang="el-GR" dirty="0" smtClean="0"/>
              <a:t> </a:t>
            </a:r>
            <a:r>
              <a:rPr lang="el-GR" b="1" dirty="0" smtClean="0">
                <a:solidFill>
                  <a:schemeClr val="accent1"/>
                </a:solidFill>
                <a:latin typeface="Bookman Old Style" panose="02050604050505020204" pitchFamily="18" charset="0"/>
              </a:rPr>
              <a:t>ΕΡΩΤΗΣΕΙΣ </a:t>
            </a:r>
            <a:br>
              <a:rPr lang="el-GR" b="1" dirty="0" smtClean="0">
                <a:solidFill>
                  <a:schemeClr val="accent1"/>
                </a:solidFill>
                <a:latin typeface="Bookman Old Style" panose="02050604050505020204" pitchFamily="18" charset="0"/>
              </a:rPr>
            </a:br>
            <a:r>
              <a:rPr lang="el-GR" b="1" dirty="0" smtClean="0">
                <a:solidFill>
                  <a:schemeClr val="accent1"/>
                </a:solidFill>
                <a:latin typeface="Bookman Old Style" panose="02050604050505020204" pitchFamily="18" charset="0"/>
              </a:rPr>
              <a:t>ΣΧΟΛΙΚΟΥ ΒΙΒΛΙΟΥ</a:t>
            </a:r>
            <a:br>
              <a:rPr lang="el-GR" b="1" dirty="0" smtClean="0">
                <a:solidFill>
                  <a:schemeClr val="accent1"/>
                </a:solidFill>
                <a:latin typeface="Bookman Old Style" panose="02050604050505020204" pitchFamily="18" charset="0"/>
              </a:rPr>
            </a:br>
            <a:r>
              <a:rPr lang="el-GR" b="1" dirty="0">
                <a:solidFill>
                  <a:schemeClr val="accent1"/>
                </a:solidFill>
                <a:latin typeface="Bookman Old Style" panose="02050604050505020204" pitchFamily="18" charset="0"/>
              </a:rPr>
              <a:t/>
            </a:r>
            <a:br>
              <a:rPr lang="el-GR" b="1" dirty="0">
                <a:solidFill>
                  <a:schemeClr val="accent1"/>
                </a:solidFill>
                <a:latin typeface="Bookman Old Style" panose="02050604050505020204" pitchFamily="18" charset="0"/>
              </a:rPr>
            </a:br>
            <a:r>
              <a:rPr lang="el-GR" dirty="0" smtClean="0"/>
              <a:t/>
            </a:r>
            <a:br>
              <a:rPr lang="el-GR" dirty="0" smtClean="0"/>
            </a:br>
            <a:r>
              <a:rPr lang="el-GR" dirty="0"/>
              <a:t/>
            </a:r>
            <a:br>
              <a:rPr lang="el-GR" dirty="0"/>
            </a:br>
            <a:endParaRPr lang="el-GR" dirty="0"/>
          </a:p>
        </p:txBody>
      </p:sp>
    </p:spTree>
    <p:extLst>
      <p:ext uri="{BB962C8B-B14F-4D97-AF65-F5344CB8AC3E}">
        <p14:creationId xmlns:p14="http://schemas.microsoft.com/office/powerpoint/2010/main" val="1487329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ullstein bild Dtl./ullstein bild via Getty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3855" y="920116"/>
            <a:ext cx="3267364" cy="4497012"/>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p:cNvSpPr/>
          <p:nvPr/>
        </p:nvSpPr>
        <p:spPr>
          <a:xfrm>
            <a:off x="5077692" y="157020"/>
            <a:ext cx="6440053" cy="7386638"/>
          </a:xfrm>
          <a:prstGeom prst="rect">
            <a:avLst/>
          </a:prstGeom>
        </p:spPr>
        <p:txBody>
          <a:bodyPr wrap="square">
            <a:spAutoFit/>
          </a:bodyPr>
          <a:lstStyle/>
          <a:p>
            <a:r>
              <a:rPr lang="el-GR" sz="2800" b="1" dirty="0">
                <a:solidFill>
                  <a:schemeClr val="accent1"/>
                </a:solidFill>
                <a:latin typeface="Bookman Old Style" panose="02050604050505020204" pitchFamily="18" charset="0"/>
              </a:rPr>
              <a:t>Ο πατέρας της, </a:t>
            </a:r>
            <a:r>
              <a:rPr lang="el-GR" sz="2800" b="1" dirty="0" smtClean="0">
                <a:solidFill>
                  <a:schemeClr val="accent1"/>
                </a:solidFill>
                <a:latin typeface="Bookman Old Style" panose="02050604050505020204" pitchFamily="18" charset="0"/>
              </a:rPr>
              <a:t>Ότο </a:t>
            </a:r>
            <a:r>
              <a:rPr lang="el-GR" sz="2800" b="1" dirty="0">
                <a:solidFill>
                  <a:schemeClr val="accent1"/>
                </a:solidFill>
                <a:latin typeface="Bookman Old Style" panose="02050604050505020204" pitchFamily="18" charset="0"/>
              </a:rPr>
              <a:t>Φρανκ, σ</a:t>
            </a:r>
            <a:r>
              <a:rPr lang="el-GR" sz="2800" b="1" dirty="0" smtClean="0">
                <a:solidFill>
                  <a:schemeClr val="accent1"/>
                </a:solidFill>
                <a:latin typeface="Bookman Old Style" panose="02050604050505020204" pitchFamily="18" charset="0"/>
              </a:rPr>
              <a:t>τον </a:t>
            </a:r>
            <a:r>
              <a:rPr lang="el-GR" sz="2800" b="1" dirty="0">
                <a:solidFill>
                  <a:schemeClr val="accent1"/>
                </a:solidFill>
                <a:latin typeface="Bookman Old Style" panose="02050604050505020204" pitchFamily="18" charset="0"/>
              </a:rPr>
              <a:t>Α’ Παγκόσμιο Πόλεμο είχε πολεμήσει με το πλευρό της Γερμανίας και στα 36 του χρόνια παντρεύτηκε την 25χρονη </a:t>
            </a:r>
            <a:r>
              <a:rPr lang="el-GR" sz="2800" b="1" dirty="0" err="1">
                <a:solidFill>
                  <a:schemeClr val="accent1"/>
                </a:solidFill>
                <a:latin typeface="Bookman Old Style" panose="02050604050505020204" pitchFamily="18" charset="0"/>
              </a:rPr>
              <a:t>Εντίθ</a:t>
            </a:r>
            <a:r>
              <a:rPr lang="el-GR" sz="2800" b="1" dirty="0">
                <a:solidFill>
                  <a:schemeClr val="accent1"/>
                </a:solidFill>
                <a:latin typeface="Bookman Old Style" panose="02050604050505020204" pitchFamily="18" charset="0"/>
              </a:rPr>
              <a:t>. Το 1926 απέκτησαν την πρώτη τους κόρη τη </a:t>
            </a:r>
            <a:r>
              <a:rPr lang="el-GR" sz="2800" b="1" dirty="0" err="1">
                <a:solidFill>
                  <a:schemeClr val="accent1"/>
                </a:solidFill>
                <a:latin typeface="Bookman Old Style" panose="02050604050505020204" pitchFamily="18" charset="0"/>
              </a:rPr>
              <a:t>Μαργκό</a:t>
            </a:r>
            <a:r>
              <a:rPr lang="el-GR" sz="2800" b="1" dirty="0">
                <a:solidFill>
                  <a:schemeClr val="accent1"/>
                </a:solidFill>
                <a:latin typeface="Bookman Old Style" panose="02050604050505020204" pitchFamily="18" charset="0"/>
              </a:rPr>
              <a:t> και το 1929 γεννήθηκε η Άννα </a:t>
            </a:r>
            <a:r>
              <a:rPr lang="el-GR" sz="2800" b="1" dirty="0" err="1" smtClean="0">
                <a:solidFill>
                  <a:schemeClr val="accent1"/>
                </a:solidFill>
                <a:latin typeface="Bookman Old Style" panose="02050604050505020204" pitchFamily="18" charset="0"/>
              </a:rPr>
              <a:t>Φράνκ</a:t>
            </a:r>
            <a:r>
              <a:rPr lang="el-GR" sz="2800" b="1" dirty="0" smtClean="0">
                <a:solidFill>
                  <a:schemeClr val="accent1"/>
                </a:solidFill>
                <a:latin typeface="Bookman Old Style" panose="02050604050505020204" pitchFamily="18" charset="0"/>
              </a:rPr>
              <a:t>. </a:t>
            </a:r>
            <a:r>
              <a:rPr lang="el-GR" sz="2800" b="1" dirty="0">
                <a:solidFill>
                  <a:schemeClr val="accent1"/>
                </a:solidFill>
                <a:latin typeface="Bookman Old Style" panose="02050604050505020204" pitchFamily="18" charset="0"/>
              </a:rPr>
              <a:t/>
            </a:r>
            <a:br>
              <a:rPr lang="el-GR" sz="2800" b="1" dirty="0">
                <a:solidFill>
                  <a:schemeClr val="accent1"/>
                </a:solidFill>
                <a:latin typeface="Bookman Old Style" panose="02050604050505020204" pitchFamily="18" charset="0"/>
              </a:rPr>
            </a:br>
            <a:r>
              <a:rPr lang="el-GR" sz="2800" b="1" dirty="0" smtClean="0">
                <a:solidFill>
                  <a:schemeClr val="accent1"/>
                </a:solidFill>
                <a:latin typeface="Bookman Old Style" panose="02050604050505020204" pitchFamily="18" charset="0"/>
              </a:rPr>
              <a:t>Η </a:t>
            </a:r>
            <a:r>
              <a:rPr lang="el-GR" sz="2800" b="1" dirty="0">
                <a:solidFill>
                  <a:schemeClr val="accent1"/>
                </a:solidFill>
                <a:latin typeface="Bookman Old Style" panose="02050604050505020204" pitchFamily="18" charset="0"/>
              </a:rPr>
              <a:t>οικογένεια ζούσε στη Φρανκφούρτη, ώσπου αποφάσισαν να μετακομίσουν στην Ολλανδία, καθώς ο Όττο δέχτηκε πρόταση να ξεκινήσει τη δική του επιχείρηση στο Άμστερνταμ. </a:t>
            </a:r>
            <a:r>
              <a:rPr lang="el-GR" sz="2800" b="1" dirty="0">
                <a:latin typeface="Bookman Old Style" panose="02050604050505020204" pitchFamily="18" charset="0"/>
              </a:rPr>
              <a:t/>
            </a:r>
            <a:br>
              <a:rPr lang="el-GR" sz="2800" b="1" dirty="0">
                <a:latin typeface="Bookman Old Style" panose="02050604050505020204" pitchFamily="18" charset="0"/>
              </a:rPr>
            </a:br>
            <a:r>
              <a:rPr lang="el-GR" dirty="0"/>
              <a:t/>
            </a:r>
            <a:br>
              <a:rPr lang="el-GR" dirty="0"/>
            </a:br>
            <a:r>
              <a:rPr lang="el-GR" dirty="0" smtClean="0">
                <a:hlinkClick r:id="rId3"/>
              </a:rPr>
              <a:t>/</a:t>
            </a:r>
            <a:endParaRPr lang="el-GR" dirty="0"/>
          </a:p>
          <a:p>
            <a:endParaRPr lang="el-GR" dirty="0"/>
          </a:p>
        </p:txBody>
      </p:sp>
    </p:spTree>
    <p:extLst>
      <p:ext uri="{BB962C8B-B14F-4D97-AF65-F5344CB8AC3E}">
        <p14:creationId xmlns:p14="http://schemas.microsoft.com/office/powerpoint/2010/main" val="34920859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203767" y="0"/>
            <a:ext cx="10833903" cy="6657079"/>
          </a:xfrm>
          <a:prstGeom prst="rect">
            <a:avLst/>
          </a:prstGeom>
        </p:spPr>
        <p:txBody>
          <a:bodyPr wrap="square">
            <a:spAutoFit/>
          </a:bodyPr>
          <a:lstStyle/>
          <a:p>
            <a:pPr algn="just">
              <a:lnSpc>
                <a:spcPct val="107000"/>
              </a:lnSpc>
              <a:spcAft>
                <a:spcPts val="0"/>
              </a:spcAft>
            </a:pPr>
            <a:r>
              <a:rPr lang="el-GR" sz="2000" b="1" dirty="0" smtClean="0">
                <a:solidFill>
                  <a:schemeClr val="accent1"/>
                </a:solidFill>
                <a:latin typeface="Bookman Old Style" panose="02050604050505020204" pitchFamily="18" charset="0"/>
                <a:ea typeface="Times New Roman" panose="02020603050405020304" pitchFamily="18" charset="0"/>
                <a:cs typeface="Times New Roman" panose="02020603050405020304" pitchFamily="18" charset="0"/>
              </a:rPr>
              <a:t>Η Άννα είναι ένα </a:t>
            </a:r>
            <a:r>
              <a:rPr lang="el-GR" sz="2000" b="1" dirty="0">
                <a:solidFill>
                  <a:schemeClr val="accent1"/>
                </a:solidFill>
                <a:latin typeface="Bookman Old Style" panose="02050604050505020204" pitchFamily="18" charset="0"/>
                <a:ea typeface="Times New Roman" panose="02020603050405020304" pitchFamily="18" charset="0"/>
                <a:cs typeface="Times New Roman" panose="02020603050405020304" pitchFamily="18" charset="0"/>
              </a:rPr>
              <a:t>κορίτσι στην τρυφερή ηλικία της μετάβασης από την παιδικότητα στην εφηβεία και η υπέρμετρη ευαισθησία της την κάνει να βλέπει τους δικούς της ανθρώπους να την κατακρίνουν και να την απορρίπτουν σε κάθε της κίνηση, σκέψη ή πράξη. Νιώθει </a:t>
            </a:r>
            <a:r>
              <a:rPr lang="el-GR" sz="2000" b="1" dirty="0" err="1">
                <a:solidFill>
                  <a:schemeClr val="accent1"/>
                </a:solidFill>
                <a:latin typeface="Bookman Old Style" panose="02050604050505020204" pitchFamily="18" charset="0"/>
                <a:ea typeface="Times New Roman" panose="02020603050405020304" pitchFamily="18" charset="0"/>
                <a:cs typeface="Times New Roman" panose="02020603050405020304" pitchFamily="18" charset="0"/>
              </a:rPr>
              <a:t>παραμελημένη</a:t>
            </a:r>
            <a:r>
              <a:rPr lang="el-GR" sz="2000" b="1" dirty="0">
                <a:solidFill>
                  <a:schemeClr val="accent1"/>
                </a:solidFill>
                <a:latin typeface="Bookman Old Style" panose="02050604050505020204" pitchFamily="18" charset="0"/>
                <a:ea typeface="Times New Roman" panose="02020603050405020304" pitchFamily="18" charset="0"/>
                <a:cs typeface="Times New Roman" panose="02020603050405020304" pitchFamily="18" charset="0"/>
              </a:rPr>
              <a:t>, παραγκωνισμένη και δεν καταλαβαίνει το λόγο. Το περιστατικό με την αδελφή της είναι ενδεικτικό της σχέσης που έχει κυρίως με τη μητέρα της. Η άρνησή της να επιστρέψει το εικονογραφημένο βιβλίο στην αδελφή της προκάλεσε το θυμό και την παρέμβαση της μητέρας τους, η οποία πήρε αμέσως το μέρος της </a:t>
            </a:r>
            <a:r>
              <a:rPr lang="el-GR" sz="2000" b="1" dirty="0" err="1">
                <a:solidFill>
                  <a:schemeClr val="accent1"/>
                </a:solidFill>
                <a:latin typeface="Bookman Old Style" panose="02050604050505020204" pitchFamily="18" charset="0"/>
                <a:ea typeface="Times New Roman" panose="02020603050405020304" pitchFamily="18" charset="0"/>
                <a:cs typeface="Times New Roman" panose="02020603050405020304" pitchFamily="18" charset="0"/>
              </a:rPr>
              <a:t>Μαργκότ</a:t>
            </a:r>
            <a:r>
              <a:rPr lang="el-GR" sz="2000" b="1" dirty="0">
                <a:solidFill>
                  <a:schemeClr val="accent1"/>
                </a:solidFill>
                <a:latin typeface="Bookman Old Style" panose="02050604050505020204" pitchFamily="18" charset="0"/>
                <a:ea typeface="Times New Roman" panose="02020603050405020304" pitchFamily="18" charset="0"/>
                <a:cs typeface="Times New Roman" panose="02020603050405020304" pitchFamily="18" charset="0"/>
              </a:rPr>
              <a:t>. Κατά συνέπεια, αναμείχθηκε στον τσακωμό των δύο αδελφών και ο </a:t>
            </a:r>
            <a:r>
              <a:rPr lang="el-GR" sz="2000" b="1" dirty="0" err="1">
                <a:solidFill>
                  <a:schemeClr val="accent1"/>
                </a:solidFill>
                <a:latin typeface="Bookman Old Style" panose="02050604050505020204" pitchFamily="18" charset="0"/>
                <a:ea typeface="Times New Roman" panose="02020603050405020304" pitchFamily="18" charset="0"/>
                <a:cs typeface="Times New Roman" panose="02020603050405020304" pitchFamily="18" charset="0"/>
              </a:rPr>
              <a:t>πα</a:t>
            </a:r>
            <a:r>
              <a:rPr lang="el-GR" sz="2000" b="1" dirty="0">
                <a:solidFill>
                  <a:schemeClr val="accent1"/>
                </a:solidFill>
                <a:latin typeface="Bookman Old Style" panose="02050604050505020204" pitchFamily="18" charset="0"/>
                <a:ea typeface="Times New Roman" panose="02020603050405020304" pitchFamily="18" charset="0"/>
                <a:cs typeface="Times New Roman" panose="02020603050405020304" pitchFamily="18" charset="0"/>
              </a:rPr>
              <a:t>-τέρας, ο οποίος επέπληξε απευθείας και αυτός την Άννα. Η Άννα, για άλλη μια φορά, επηρεάζεται πολύ ψυχολογικά από τη φαινομενική προτίμηση των γονιών της στη </a:t>
            </a:r>
            <a:r>
              <a:rPr lang="el-GR" sz="2000" b="1" dirty="0" err="1">
                <a:solidFill>
                  <a:schemeClr val="accent1"/>
                </a:solidFill>
                <a:latin typeface="Bookman Old Style" panose="02050604050505020204" pitchFamily="18" charset="0"/>
                <a:ea typeface="Times New Roman" panose="02020603050405020304" pitchFamily="18" charset="0"/>
                <a:cs typeface="Times New Roman" panose="02020603050405020304" pitchFamily="18" charset="0"/>
              </a:rPr>
              <a:t>Μαργκότ</a:t>
            </a:r>
            <a:r>
              <a:rPr lang="el-GR" sz="2000" b="1" dirty="0">
                <a:solidFill>
                  <a:schemeClr val="accent1"/>
                </a:solidFill>
                <a:latin typeface="Bookman Old Style" panose="02050604050505020204" pitchFamily="18" charset="0"/>
                <a:ea typeface="Times New Roman" panose="02020603050405020304" pitchFamily="18" charset="0"/>
                <a:cs typeface="Times New Roman" panose="02020603050405020304" pitchFamily="18" charset="0"/>
              </a:rPr>
              <a:t> και δυσανασχετεί κυρίως με τη μητέρα της και την αδελφή της. Θεωρεί πως έχουν φτιάξει το δικό τους ‘στρατόπεδο’ και με την αλληλεγγύη τους κατορθώνουν να επηρεάζουν αρνητικά απέναντί της και τον πατέρα της. Νιώθει ότι είναι το ‘μαύρο πρόβατο’ της οικογένειας και ότι δε διαθέτει κανένα από τα χαρίσματα της αδελφής της, η οποία εκτιμάται πολύ από τους δικούς της ως ίσως η ιδανική κόρη. Έχει, από τη μητέρα της αρχικά, διαφορετική στάση απέναντί της συγκριτικά με τη </a:t>
            </a:r>
            <a:r>
              <a:rPr lang="el-GR" sz="2000" b="1" dirty="0" err="1">
                <a:solidFill>
                  <a:schemeClr val="accent1"/>
                </a:solidFill>
                <a:latin typeface="Bookman Old Style" panose="02050604050505020204" pitchFamily="18" charset="0"/>
                <a:ea typeface="Times New Roman" panose="02020603050405020304" pitchFamily="18" charset="0"/>
                <a:cs typeface="Times New Roman" panose="02020603050405020304" pitchFamily="18" charset="0"/>
              </a:rPr>
              <a:t>Μαργκότ</a:t>
            </a:r>
            <a:r>
              <a:rPr lang="el-GR" sz="2000" b="1" dirty="0">
                <a:solidFill>
                  <a:schemeClr val="accent1"/>
                </a:solidFill>
                <a:latin typeface="Bookman Old Style" panose="02050604050505020204" pitchFamily="18" charset="0"/>
                <a:ea typeface="Times New Roman" panose="02020603050405020304" pitchFamily="18" charset="0"/>
                <a:cs typeface="Times New Roman" panose="02020603050405020304" pitchFamily="18" charset="0"/>
              </a:rPr>
              <a:t> και αυτό το εκλαμβάνει ως μονόπλευρη αγάπη προς το ένα παιδί της οικογένειας και παντελή απόρριψη προς την ίδια. </a:t>
            </a:r>
            <a:endParaRPr lang="el-GR" sz="2000" b="1" dirty="0">
              <a:solidFill>
                <a:schemeClr val="accent1"/>
              </a:solidFill>
              <a:effectLst/>
              <a:latin typeface="Bookman Old Style" panose="0205060405050502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615966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972274" y="0"/>
            <a:ext cx="10903352" cy="7008072"/>
          </a:xfrm>
          <a:prstGeom prst="rect">
            <a:avLst/>
          </a:prstGeom>
        </p:spPr>
        <p:txBody>
          <a:bodyPr wrap="square">
            <a:spAutoFit/>
          </a:bodyPr>
          <a:lstStyle/>
          <a:p>
            <a:pPr algn="ctr">
              <a:lnSpc>
                <a:spcPct val="107000"/>
              </a:lnSpc>
              <a:spcAft>
                <a:spcPts val="0"/>
              </a:spcAft>
            </a:pPr>
            <a:r>
              <a:rPr lang="el-GR" sz="2000" b="1" dirty="0" smtClean="0">
                <a:solidFill>
                  <a:schemeClr val="accent1"/>
                </a:solidFill>
                <a:latin typeface="Bookman Old Style" panose="02050604050505020204" pitchFamily="18" charset="0"/>
                <a:ea typeface="Times New Roman" panose="02020603050405020304" pitchFamily="18" charset="0"/>
                <a:cs typeface="Times New Roman" panose="02020603050405020304" pitchFamily="18" charset="0"/>
              </a:rPr>
              <a:t>Οποιαδήποτε κίνηση τρυφερότητας από </a:t>
            </a:r>
            <a:r>
              <a:rPr lang="el-GR" sz="2000" b="1" dirty="0">
                <a:solidFill>
                  <a:schemeClr val="accent1"/>
                </a:solidFill>
                <a:latin typeface="Bookman Old Style" panose="02050604050505020204" pitchFamily="18" charset="0"/>
                <a:ea typeface="Times New Roman" panose="02020603050405020304" pitchFamily="18" charset="0"/>
                <a:cs typeface="Times New Roman" panose="02020603050405020304" pitchFamily="18" charset="0"/>
              </a:rPr>
              <a:t>μέρους της πλέον τη θεωρεί υποκριτική και απελπίζεται στη σκέψη ότι ο πατέρας της δεν είναι διατεθειμένος να ακούσει τα παράπονά της για τη σύζυγό του και μητέρα της παράλληλα. Πέφτει σε κατάθλιψη η νεανική της καρδιά κάθε φορά που έρχεται αντιμέτωπη με την άνιση, κατά την άποψή της, στάση της μητέρας της απέναντι στις δυο της κόρες. Τη χαρακτηρίζει «...παράλογη, σαρκαστική και σκληρή...» και έχει κουραστεί να απολογείται για τη συμπεριφορά της, που πάντα χαρακτηρίζεται κατακριτέα. Είναι πολύ διαφορετική από τη μητέρα της και, παρόλο που δεν επιθυμεί να την κρίνει κι εκείνη με τη σειρά της, βιώνει ένα απέραντο ψυχολογικό κενό, γιατί το πρότυπο της μάνας που είχε ανέκαθεν στο νου της δεν έχει την παραμικρή έστω ομοιότητα με τη γυναίκα που τη γέννησε. Έχει αποξενωθεί από τον άνθρωπο στον οποίο έπρεπε να στηρίζεται συναισθηματικά όσο σε κανέναν άλλο και έχει φτάσει στο σημείο να την αποκαλεί «μητέρα» χωρίς να το θέλει ή να το νιώθει πραγματικά. Θεωρεί πως έχει προσπαθήσει άπειρες φορές –και εξακολουθεί να το κάνει– να παραβλέπει την άσχημη πλευρά εκείνης και να επικεντρώνεται στα προτερήματά της, αλλά το αποτέλεσμα είναι πάντα το ίδιο· της είναι αδύνατο να ανακαλύψει τις αρετές της μητέρας της και ακόμη πιο ανέφικτο να νιώσει ειλικρινή στοργή και πηγαίο σεβασμό γι’ αυτήν. Το γεγονός ότι πιστεύει πως δεν είναι αποδεκτή ως κόρη την οδηγεί καθημερινά, όλο και περισσότερο, στον αποκλεισμό της στο δικό της μοναχικό, ιδανικό κόσμο, απ’ όπου έχει ‘εξορίσει’ οριστικά τη μητρική φιγούρα που της έτυχε βιολογικά. </a:t>
            </a:r>
            <a:endParaRPr lang="el-GR" sz="2000" b="1" dirty="0">
              <a:solidFill>
                <a:schemeClr val="accent1"/>
              </a:solidFill>
              <a:effectLst/>
              <a:latin typeface="Bookman Old Style" panose="0205060405050502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446780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238491" y="419202"/>
            <a:ext cx="10613985" cy="5669116"/>
          </a:xfrm>
          <a:prstGeom prst="rect">
            <a:avLst/>
          </a:prstGeom>
        </p:spPr>
        <p:txBody>
          <a:bodyPr wrap="square">
            <a:spAutoFit/>
          </a:bodyPr>
          <a:lstStyle/>
          <a:p>
            <a:pPr algn="ctr">
              <a:lnSpc>
                <a:spcPct val="107000"/>
              </a:lnSpc>
              <a:spcAft>
                <a:spcPts val="0"/>
              </a:spcAft>
            </a:pPr>
            <a:r>
              <a:rPr lang="el-GR" sz="2000" b="1" dirty="0" smtClean="0">
                <a:solidFill>
                  <a:schemeClr val="accent1"/>
                </a:solidFill>
                <a:latin typeface="Bookman Old Style" panose="02050604050505020204" pitchFamily="18" charset="0"/>
                <a:ea typeface="Times New Roman" panose="02020603050405020304" pitchFamily="18" charset="0"/>
                <a:cs typeface="Times New Roman" panose="02020603050405020304" pitchFamily="18" charset="0"/>
              </a:rPr>
              <a:t>Ο μοναδικός λόγος που </a:t>
            </a:r>
            <a:r>
              <a:rPr lang="el-GR" sz="2000" b="1" dirty="0">
                <a:solidFill>
                  <a:schemeClr val="accent1"/>
                </a:solidFill>
                <a:latin typeface="Bookman Old Style" panose="02050604050505020204" pitchFamily="18" charset="0"/>
                <a:ea typeface="Times New Roman" panose="02020603050405020304" pitchFamily="18" charset="0"/>
                <a:cs typeface="Times New Roman" panose="02020603050405020304" pitchFamily="18" charset="0"/>
              </a:rPr>
              <a:t>ζηλεύει την αδελφή της είναι η αγάπη του πατέρα τους και η αποδοχή της ξεχωριστής της προσωπικότητας και όχι η επιβεβλημένη έννοια του γι’ αυτήν ως βιολογικό παιδί του απλώς («... το μόνο που ζητώ ... αυτή που είναι»).Ο πατέρας της είναι το μόνο μέλος της οικογένειάς της που της γεννά στοργή και αγάπη απροσποίητη και αυθόρμητη. Η αποδοχή της από μέρους του είναι η τελευταία ευκαιρία της να νιώσει ότι θέλει να ανήκει στο συγκεκριμένο σπιτικό («Γαντζώνομαι στον πατέρα ... του οικογενειακού αισθήματος»). Νιώθει προδομένη όταν εκείνος αρνείται να ακούσει από την ίδια τα παράπονά της για τη μητέρα της («Ο πατέρας δε θέλει να καταλάβει ... με τα ελαττώματά της»), γιατί θεωρεί ότι ο ένας σύμμαχός της αυτομολεί προς το ‘αντίπαλο στρατόπεδο’ της μάνας με την άλλη κόρη αφήνοντάς την μόνη στην απελπιστική μοναξιά της, στην ολοκληρωτική αποξένωσή της από τους ανθρώπους που την έφεραν στη ζωή και όφειλαν να την περικλείουν με αστείρευτη θέρμη, αγάπη και κατανόηση («Είμαι ξεκομμένη από τους γονείς μου ... σε ποιο λιμάνι </a:t>
            </a:r>
            <a:r>
              <a:rPr lang="el-GR" sz="2000" b="1" dirty="0" err="1">
                <a:solidFill>
                  <a:schemeClr val="accent1"/>
                </a:solidFill>
                <a:latin typeface="Bookman Old Style" panose="02050604050505020204" pitchFamily="18" charset="0"/>
                <a:ea typeface="Times New Roman" panose="02020603050405020304" pitchFamily="18" charset="0"/>
                <a:cs typeface="Times New Roman" panose="02020603050405020304" pitchFamily="18" charset="0"/>
              </a:rPr>
              <a:t>ν’αράξω</a:t>
            </a:r>
            <a:r>
              <a:rPr lang="el-GR" sz="2000" b="1" dirty="0">
                <a:solidFill>
                  <a:schemeClr val="accent1"/>
                </a:solidFill>
                <a:latin typeface="Bookman Old Style" panose="02050604050505020204" pitchFamily="18" charset="0"/>
                <a:ea typeface="Times New Roman" panose="02020603050405020304" pitchFamily="18" charset="0"/>
                <a:cs typeface="Times New Roman" panose="02020603050405020304" pitchFamily="18" charset="0"/>
              </a:rPr>
              <a:t>», « ... και το απελπιστικό είναι πως ούτε ο πατέρας ... τους αποδοκιμάζω γι’ αυτόν τον λόγο» </a:t>
            </a:r>
            <a:endParaRPr lang="el-GR" sz="2000" b="1" dirty="0">
              <a:solidFill>
                <a:schemeClr val="accent1"/>
              </a:solidFill>
              <a:effectLst/>
              <a:latin typeface="Bookman Old Style" panose="0205060405050502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35102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729205" y="0"/>
            <a:ext cx="10984375" cy="6986400"/>
          </a:xfrm>
          <a:prstGeom prst="rect">
            <a:avLst/>
          </a:prstGeom>
        </p:spPr>
        <p:txBody>
          <a:bodyPr wrap="square">
            <a:spAutoFit/>
          </a:bodyPr>
          <a:lstStyle/>
          <a:p>
            <a:pPr algn="ctr">
              <a:lnSpc>
                <a:spcPct val="107000"/>
              </a:lnSpc>
              <a:spcAft>
                <a:spcPts val="0"/>
              </a:spcAft>
            </a:pPr>
            <a:r>
              <a:rPr lang="el-GR" sz="2000" b="1" dirty="0" smtClean="0">
                <a:solidFill>
                  <a:schemeClr val="accent1"/>
                </a:solidFill>
                <a:latin typeface="Bookman Old Style" panose="02050604050505020204" pitchFamily="18" charset="0"/>
                <a:ea typeface="Times New Roman" panose="02020603050405020304" pitchFamily="18" charset="0"/>
                <a:cs typeface="Times New Roman" panose="02020603050405020304" pitchFamily="18" charset="0"/>
              </a:rPr>
              <a:t>Ορμώμενη από το περιστατικό </a:t>
            </a:r>
            <a:r>
              <a:rPr lang="el-GR" sz="2000" b="1" dirty="0">
                <a:solidFill>
                  <a:schemeClr val="accent1"/>
                </a:solidFill>
                <a:latin typeface="Bookman Old Style" panose="02050604050505020204" pitchFamily="18" charset="0"/>
                <a:ea typeface="Times New Roman" panose="02020603050405020304" pitchFamily="18" charset="0"/>
                <a:cs typeface="Times New Roman" panose="02020603050405020304" pitchFamily="18" charset="0"/>
              </a:rPr>
              <a:t>με την αδελφή της, η Άννα κάνει βαθύτατες σκέψεις για το </a:t>
            </a:r>
            <a:r>
              <a:rPr lang="el-GR" sz="2000" b="1" dirty="0" err="1">
                <a:solidFill>
                  <a:schemeClr val="accent1"/>
                </a:solidFill>
                <a:latin typeface="Bookman Old Style" panose="02050604050505020204" pitchFamily="18" charset="0"/>
                <a:ea typeface="Times New Roman" panose="02020603050405020304" pitchFamily="18" charset="0"/>
                <a:cs typeface="Times New Roman" panose="02020603050405020304" pitchFamily="18" charset="0"/>
              </a:rPr>
              <a:t>γονεϊκό</a:t>
            </a:r>
            <a:r>
              <a:rPr lang="el-GR" sz="2000" b="1" dirty="0">
                <a:solidFill>
                  <a:schemeClr val="accent1"/>
                </a:solidFill>
                <a:latin typeface="Bookman Old Style" panose="02050604050505020204" pitchFamily="18" charset="0"/>
                <a:ea typeface="Times New Roman" panose="02020603050405020304" pitchFamily="18" charset="0"/>
                <a:cs typeface="Times New Roman" panose="02020603050405020304" pitchFamily="18" charset="0"/>
              </a:rPr>
              <a:t> ρόλο γενικότερα. Ειδικότερα για το μητρικό πρότυπο συλλογίζεται με θυμό και αγανάκτηση πως η δική της μητέρα δεν το πληροί. Η ιδανική μάνα είναι το άκρο αντίθετο απ’ ό,τι είναι η δική της βιολογική μητέρα· είναι καλόκαρδη, υπομονετική, στοργική, δίκαιη και αμερόληπτη προς όλα της τα παιδιά, τρυφερή και γλυκομίλητη. Ο πατέρας της, κατά την πληγωμένη και συγχυσμένη </a:t>
            </a:r>
            <a:r>
              <a:rPr lang="el-GR" sz="2000" b="1" dirty="0" err="1">
                <a:solidFill>
                  <a:schemeClr val="accent1"/>
                </a:solidFill>
                <a:latin typeface="Bookman Old Style" panose="02050604050505020204" pitchFamily="18" charset="0"/>
                <a:ea typeface="Times New Roman" panose="02020603050405020304" pitchFamily="18" charset="0"/>
                <a:cs typeface="Times New Roman" panose="02020603050405020304" pitchFamily="18" charset="0"/>
              </a:rPr>
              <a:t>ψυχοσύνθεσή</a:t>
            </a:r>
            <a:r>
              <a:rPr lang="el-GR" sz="2000" b="1" dirty="0">
                <a:solidFill>
                  <a:schemeClr val="accent1"/>
                </a:solidFill>
                <a:latin typeface="Bookman Old Style" panose="02050604050505020204" pitchFamily="18" charset="0"/>
                <a:ea typeface="Times New Roman" panose="02020603050405020304" pitchFamily="18" charset="0"/>
                <a:cs typeface="Times New Roman" panose="02020603050405020304" pitchFamily="18" charset="0"/>
              </a:rPr>
              <a:t> της λόγω της ημιτελούς προσοχής που της δίνει, θα μπορούσε να αποτελεί το πρότυπο του </a:t>
            </a:r>
            <a:r>
              <a:rPr lang="el-GR" sz="2000" b="1" dirty="0" err="1">
                <a:solidFill>
                  <a:schemeClr val="accent1"/>
                </a:solidFill>
                <a:latin typeface="Bookman Old Style" panose="02050604050505020204" pitchFamily="18" charset="0"/>
                <a:ea typeface="Times New Roman" panose="02020603050405020304" pitchFamily="18" charset="0"/>
                <a:cs typeface="Times New Roman" panose="02020603050405020304" pitchFamily="18" charset="0"/>
              </a:rPr>
              <a:t>γονεϊκού</a:t>
            </a:r>
            <a:r>
              <a:rPr lang="el-GR" sz="2000" b="1" dirty="0">
                <a:solidFill>
                  <a:schemeClr val="accent1"/>
                </a:solidFill>
                <a:latin typeface="Bookman Old Style" panose="02050604050505020204" pitchFamily="18" charset="0"/>
                <a:ea typeface="Times New Roman" panose="02020603050405020304" pitchFamily="18" charset="0"/>
                <a:cs typeface="Times New Roman" panose="02020603050405020304" pitchFamily="18" charset="0"/>
              </a:rPr>
              <a:t> ρόλου του, αν πληρούσε άλλη μια προϋπόθεση· την επίδειξη απόλυτης στοργής και αγάπης προς το πρόσωπό της και τη σύναψη συμμαχίας με την ίδια έναντι στη σκληρή και άδικη μητέρα της, η οποία έχει συνασπιστεί, όπως νομίζει, με την αδελφή της. Γενικότερα, όμως, καταλήγει στο πικρό για την ίδια ερώτημα αν υπάρχουν οι ιδανικοί γονείς, αυτοί που είναι σε θέση να καλύψουν στο έπακρο τις συναισθηματικές ανάγκες των τέκνων τους. Τα προσωπικά της βιώματα την οδηγούν στο συμπέρασμα ότι η ίδια η λανθασμένη στάση των γονιών ωθεί τα παιδιά στην αποξένωσή τους από εκείνους, καθώς δε βρίσκουν τα ηθικά και ψυχολογικά στηρίγματα που χρειάζονται και αναγκάζονται να βασιστούν στα δικά τους αποθέματα δύναμης και να σκληρύνουν, προκειμένου να αντιμετωπίσουν τα μετέπειτα προβλήματα στη ζωή τους. Είναι κάτι σαν θεόσταλτη δοκιμασία, για να εμπεδώσουν την αυτάρκεια που πρέπει να αποκτήσουν, ώστε να </a:t>
            </a:r>
            <a:r>
              <a:rPr lang="el-GR" sz="2000" b="1" dirty="0" err="1">
                <a:solidFill>
                  <a:schemeClr val="accent1"/>
                </a:solidFill>
                <a:latin typeface="Bookman Old Style" panose="02050604050505020204" pitchFamily="18" charset="0"/>
                <a:ea typeface="Times New Roman" panose="02020603050405020304" pitchFamily="18" charset="0"/>
                <a:cs typeface="Times New Roman" panose="02020603050405020304" pitchFamily="18" charset="0"/>
              </a:rPr>
              <a:t>αντεπεξέλθουν</a:t>
            </a:r>
            <a:r>
              <a:rPr lang="el-GR" sz="2000" b="1" dirty="0">
                <a:solidFill>
                  <a:schemeClr val="accent1"/>
                </a:solidFill>
                <a:latin typeface="Bookman Old Style" panose="02050604050505020204" pitchFamily="18" charset="0"/>
                <a:ea typeface="Times New Roman" panose="02020603050405020304" pitchFamily="18" charset="0"/>
                <a:cs typeface="Times New Roman" panose="02020603050405020304" pitchFamily="18" charset="0"/>
              </a:rPr>
              <a:t> στις δυσκολίες του μέλλοντος </a:t>
            </a:r>
            <a:endParaRPr lang="el-GR" sz="2000" b="1" dirty="0">
              <a:solidFill>
                <a:schemeClr val="accent1"/>
              </a:solidFill>
              <a:effectLst/>
              <a:latin typeface="Bookman Old Style" panose="0205060405050502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471322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914399" y="1456473"/>
            <a:ext cx="10926501" cy="3363870"/>
          </a:xfrm>
          <a:prstGeom prst="rect">
            <a:avLst/>
          </a:prstGeom>
        </p:spPr>
        <p:txBody>
          <a:bodyPr wrap="square">
            <a:spAutoFit/>
          </a:bodyPr>
          <a:lstStyle/>
          <a:p>
            <a:pPr algn="ctr">
              <a:lnSpc>
                <a:spcPct val="107000"/>
              </a:lnSpc>
              <a:spcAft>
                <a:spcPts val="0"/>
              </a:spcAft>
            </a:pPr>
            <a:r>
              <a:rPr lang="el-GR" sz="2000" b="1" dirty="0" smtClean="0">
                <a:solidFill>
                  <a:schemeClr val="accent1"/>
                </a:solidFill>
                <a:latin typeface="Bookman Old Style" panose="02050604050505020204" pitchFamily="18" charset="0"/>
                <a:ea typeface="Times New Roman" panose="02020603050405020304" pitchFamily="18" charset="0"/>
                <a:cs typeface="Times New Roman" panose="02020603050405020304" pitchFamily="18" charset="0"/>
              </a:rPr>
              <a:t>Η φυσιολογική σύγχυση </a:t>
            </a:r>
            <a:r>
              <a:rPr lang="el-GR" sz="2000" b="1" dirty="0">
                <a:solidFill>
                  <a:schemeClr val="accent1"/>
                </a:solidFill>
                <a:latin typeface="Bookman Old Style" panose="02050604050505020204" pitchFamily="18" charset="0"/>
                <a:ea typeface="Times New Roman" panose="02020603050405020304" pitchFamily="18" charset="0"/>
                <a:cs typeface="Times New Roman" panose="02020603050405020304" pitchFamily="18" charset="0"/>
              </a:rPr>
              <a:t>που αισθάνονται σχετικά με την προσωπική τους αξία και τις προοπτικές που διαθέτουν για εξέλιξη μπορεί να αντιμετωπιστεί επιτυχώς μόνο με την αφοσίωση των γονιών τους στην ανατροφή και στη γεμάτη αγάπη δια-παιδαγώγηση των τέκνων </a:t>
            </a:r>
            <a:r>
              <a:rPr lang="el-GR" sz="2000" b="1" dirty="0" smtClean="0">
                <a:solidFill>
                  <a:schemeClr val="accent1"/>
                </a:solidFill>
                <a:latin typeface="Bookman Old Style" panose="02050604050505020204" pitchFamily="18" charset="0"/>
                <a:ea typeface="Times New Roman" panose="02020603050405020304" pitchFamily="18" charset="0"/>
                <a:cs typeface="Times New Roman" panose="02020603050405020304" pitchFamily="18" charset="0"/>
              </a:rPr>
              <a:t>τους.  Η </a:t>
            </a:r>
            <a:r>
              <a:rPr lang="el-GR" sz="2000" b="1" dirty="0">
                <a:solidFill>
                  <a:schemeClr val="accent1"/>
                </a:solidFill>
                <a:latin typeface="Bookman Old Style" panose="02050604050505020204" pitchFamily="18" charset="0"/>
                <a:ea typeface="Times New Roman" panose="02020603050405020304" pitchFamily="18" charset="0"/>
                <a:cs typeface="Times New Roman" panose="02020603050405020304" pitchFamily="18" charset="0"/>
              </a:rPr>
              <a:t>σταθερότητα της </a:t>
            </a:r>
            <a:r>
              <a:rPr lang="el-GR" sz="2000" b="1" dirty="0" err="1">
                <a:solidFill>
                  <a:schemeClr val="accent1"/>
                </a:solidFill>
                <a:latin typeface="Bookman Old Style" panose="02050604050505020204" pitchFamily="18" charset="0"/>
                <a:ea typeface="Times New Roman" panose="02020603050405020304" pitchFamily="18" charset="0"/>
                <a:cs typeface="Times New Roman" panose="02020603050405020304" pitchFamily="18" charset="0"/>
              </a:rPr>
              <a:t>γονεϊκής</a:t>
            </a:r>
            <a:r>
              <a:rPr lang="el-GR" sz="2000" b="1" dirty="0">
                <a:solidFill>
                  <a:schemeClr val="accent1"/>
                </a:solidFill>
                <a:latin typeface="Bookman Old Style" panose="02050604050505020204" pitchFamily="18" charset="0"/>
                <a:ea typeface="Times New Roman" panose="02020603050405020304" pitchFamily="18" charset="0"/>
                <a:cs typeface="Times New Roman" panose="02020603050405020304" pitchFamily="18" charset="0"/>
              </a:rPr>
              <a:t> στάσης, σύμφωνα με την Άννα, είναι </a:t>
            </a:r>
            <a:r>
              <a:rPr lang="el-GR" sz="2000" b="1" dirty="0" smtClean="0">
                <a:solidFill>
                  <a:schemeClr val="accent1"/>
                </a:solidFill>
                <a:latin typeface="Bookman Old Style" panose="02050604050505020204" pitchFamily="18" charset="0"/>
                <a:ea typeface="Times New Roman" panose="02020603050405020304" pitchFamily="18" charset="0"/>
                <a:cs typeface="Times New Roman" panose="02020603050405020304" pitchFamily="18" charset="0"/>
              </a:rPr>
              <a:t>βασικότατη </a:t>
            </a:r>
            <a:r>
              <a:rPr lang="el-GR" sz="2000" b="1" dirty="0">
                <a:solidFill>
                  <a:schemeClr val="accent1"/>
                </a:solidFill>
                <a:latin typeface="Bookman Old Style" panose="02050604050505020204" pitchFamily="18" charset="0"/>
                <a:ea typeface="Times New Roman" panose="02020603050405020304" pitchFamily="18" charset="0"/>
                <a:cs typeface="Times New Roman" panose="02020603050405020304" pitchFamily="18" charset="0"/>
              </a:rPr>
              <a:t>για τη διαμόρφωση μιας ισορροπημένης και πλήρους </a:t>
            </a:r>
            <a:r>
              <a:rPr lang="el-GR" sz="2000" b="1" dirty="0" smtClean="0">
                <a:solidFill>
                  <a:schemeClr val="accent1"/>
                </a:solidFill>
                <a:latin typeface="Bookman Old Style" panose="02050604050505020204" pitchFamily="18" charset="0"/>
                <a:ea typeface="Times New Roman" panose="02020603050405020304" pitchFamily="18" charset="0"/>
                <a:cs typeface="Times New Roman" panose="02020603050405020304" pitchFamily="18" charset="0"/>
              </a:rPr>
              <a:t>αυτοπεποίθησης </a:t>
            </a:r>
            <a:r>
              <a:rPr lang="el-GR" sz="2000" b="1" dirty="0">
                <a:solidFill>
                  <a:schemeClr val="accent1"/>
                </a:solidFill>
                <a:latin typeface="Bookman Old Style" panose="02050604050505020204" pitchFamily="18" charset="0"/>
                <a:ea typeface="Times New Roman" panose="02020603050405020304" pitchFamily="18" charset="0"/>
                <a:cs typeface="Times New Roman" panose="02020603050405020304" pitchFamily="18" charset="0"/>
              </a:rPr>
              <a:t>προσωπικότητας των παιδιών. Οτιδήποτε αντίθετο επιφέρει την άσχημη ψυχολογία και την εσωστρέφεια που έχει ασπαστεί η ίδια αναζητώντας την επικοινωνία και την αποδοχή σε φανταστικούς και σιωπηρούς δέκτες –όπως το ημερολόγιό της– οι οποίοι όχι μόνο </a:t>
            </a:r>
            <a:r>
              <a:rPr lang="el-GR" sz="2000" b="1" dirty="0" smtClean="0">
                <a:solidFill>
                  <a:schemeClr val="accent1"/>
                </a:solidFill>
                <a:latin typeface="Bookman Old Style" panose="02050604050505020204" pitchFamily="18" charset="0"/>
                <a:ea typeface="Times New Roman" panose="02020603050405020304" pitchFamily="18" charset="0"/>
                <a:cs typeface="Times New Roman" panose="02020603050405020304" pitchFamily="18" charset="0"/>
              </a:rPr>
              <a:t>τρέφουν</a:t>
            </a:r>
            <a:r>
              <a:rPr lang="el-GR" sz="2000" b="1" dirty="0">
                <a:solidFill>
                  <a:schemeClr val="accent1"/>
                </a:solidFill>
                <a:latin typeface="Bookman Old Style" panose="02050604050505020204" pitchFamily="18" charset="0"/>
                <a:ea typeface="Times New Roman" panose="02020603050405020304" pitchFamily="18" charset="0"/>
                <a:cs typeface="Times New Roman" panose="02020603050405020304" pitchFamily="18" charset="0"/>
              </a:rPr>
              <a:t>, αλλά και εντείνουν τη σκληρή μοναξιά και την απελπισία της </a:t>
            </a:r>
            <a:endParaRPr lang="el-GR" sz="2000" b="1" dirty="0">
              <a:solidFill>
                <a:schemeClr val="accent1"/>
              </a:solidFill>
              <a:effectLst/>
              <a:latin typeface="Bookman Old Style" panose="0205060405050502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522027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914401" y="208344"/>
            <a:ext cx="10995948" cy="6271845"/>
          </a:xfrm>
          <a:prstGeom prst="rect">
            <a:avLst/>
          </a:prstGeom>
        </p:spPr>
        <p:txBody>
          <a:bodyPr wrap="square">
            <a:spAutoFit/>
          </a:bodyPr>
          <a:lstStyle/>
          <a:p>
            <a:pPr algn="ctr">
              <a:lnSpc>
                <a:spcPct val="107000"/>
              </a:lnSpc>
              <a:spcAft>
                <a:spcPts val="0"/>
              </a:spcAft>
            </a:pPr>
            <a:r>
              <a:rPr lang="el-GR" sz="2000" b="1" dirty="0" smtClean="0">
                <a:solidFill>
                  <a:schemeClr val="accent1"/>
                </a:solidFill>
                <a:latin typeface="Bookman Old Style" panose="02050604050505020204" pitchFamily="18" charset="0"/>
                <a:ea typeface="Times New Roman" panose="02020603050405020304" pitchFamily="18" charset="0"/>
                <a:cs typeface="Times New Roman" panose="02020603050405020304" pitchFamily="18" charset="0"/>
              </a:rPr>
              <a:t>Η Άννα βιώνει μέσα </a:t>
            </a:r>
            <a:r>
              <a:rPr lang="el-GR" sz="2000" b="1" dirty="0">
                <a:solidFill>
                  <a:schemeClr val="accent1"/>
                </a:solidFill>
                <a:latin typeface="Bookman Old Style" panose="02050604050505020204" pitchFamily="18" charset="0"/>
                <a:ea typeface="Times New Roman" panose="02020603050405020304" pitchFamily="18" charset="0"/>
                <a:cs typeface="Times New Roman" panose="02020603050405020304" pitchFamily="18" charset="0"/>
              </a:rPr>
              <a:t>στην οικογένειά της την απόρριψη και την αδικία, καθώς οι γονείς της μεροληπτούν απροκάλυπτα υπέρ της αδερφής της, ενώ η ίδια δέχεται μόνο υποτιμητικές επικρίσεις. Νοιώθει λοιπόν την ανάγκη να εκτονώσει στο ημερολόγιό της τα συναισθήματα που την καταπιέζουν, πιστεύοντας ότι έτσι θα ανακουφιστεί. Αυτά τα συναισθήματα είναι: </a:t>
            </a:r>
            <a:endParaRPr lang="el-GR" sz="2000" b="1" dirty="0" smtClean="0">
              <a:solidFill>
                <a:schemeClr val="accent1"/>
              </a:solidFill>
              <a:latin typeface="Bookman Old Style" panose="02050604050505020204" pitchFamily="18" charset="0"/>
              <a:ea typeface="Times New Roman" panose="02020603050405020304" pitchFamily="18" charset="0"/>
              <a:cs typeface="Times New Roman" panose="02020603050405020304" pitchFamily="18" charset="0"/>
            </a:endParaRPr>
          </a:p>
          <a:p>
            <a:pPr algn="ctr">
              <a:lnSpc>
                <a:spcPct val="107000"/>
              </a:lnSpc>
            </a:pPr>
            <a:r>
              <a:rPr lang="el-GR" sz="2000" b="1" dirty="0" smtClean="0">
                <a:solidFill>
                  <a:schemeClr val="accent1"/>
                </a:solidFill>
                <a:latin typeface="Bookman Old Style" panose="02050604050505020204" pitchFamily="18" charset="0"/>
              </a:rPr>
              <a:t>Παράπονο και αίσθημα μοναξιάς και </a:t>
            </a:r>
            <a:r>
              <a:rPr lang="el-GR" sz="2000" b="1" dirty="0">
                <a:solidFill>
                  <a:schemeClr val="accent1"/>
                </a:solidFill>
                <a:latin typeface="Bookman Old Style" panose="02050604050505020204" pitchFamily="18" charset="0"/>
              </a:rPr>
              <a:t>απομόνωσης μέσα στην οικογένειά της, επειδή η μητέρα της και αδερφή της αλληλοϋποστηρίζονται. •Ταπείνωση γιατί βιώνει την απόρριψη. •Όχι πραγματική αλλά τυπική αγάπη για τη μητέρα της και την αδερφή της λόγω της στάσης τους. •Συναίσθημα μειονεκτικότητας όταν πληγώνετε κάθε φορά που ο πατέρας της δείχνει την προτίμησή του στη </a:t>
            </a:r>
            <a:r>
              <a:rPr lang="el-GR" sz="2000" b="1" dirty="0" err="1">
                <a:solidFill>
                  <a:schemeClr val="accent1"/>
                </a:solidFill>
                <a:latin typeface="Bookman Old Style" panose="02050604050505020204" pitchFamily="18" charset="0"/>
              </a:rPr>
              <a:t>Μαργκότ</a:t>
            </a:r>
            <a:r>
              <a:rPr lang="el-GR" sz="2000" b="1" dirty="0">
                <a:solidFill>
                  <a:schemeClr val="accent1"/>
                </a:solidFill>
                <a:latin typeface="Bookman Old Style" panose="02050604050505020204" pitchFamily="18" charset="0"/>
              </a:rPr>
              <a:t>. •Αγανάκτηση που την αντιμετωπίζουν πάντοτε σαν τον κλόουν της οικογένειας και τη χαρακτηρίζουν ανυπόφορη, κάνοντάς την να νοιώθει σαν αποδιοπομπαίος τράγος και ακόμα που τη μεταχειρίζονται με τον πιο αναπάντεχο τρόπο. •Απελπισία και συναίσθημα αδικίας , γιατί πάντοτε αυτή πληρώνει τα σπασμένα και συνεχώς εισπράττει επιπλήξεις. •Θλίψη και πόνο για το χαρακτήρα και τα ελαττώματα της μητέρας της. •Παράπονο γιατί οι γονείς της ούτε καν υποπτεύονται ότι λείπουν από τη ζωή της. •Ανταγωνισμό προς τη μεγαλύτερη αδερφή της</a:t>
            </a:r>
          </a:p>
          <a:p>
            <a:pPr>
              <a:lnSpc>
                <a:spcPct val="107000"/>
              </a:lnSpc>
              <a:spcAft>
                <a:spcPts val="0"/>
              </a:spcAft>
            </a:pP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50935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1217" y="476315"/>
            <a:ext cx="8076285" cy="5793856"/>
          </a:xfrm>
          <a:prstGeom prst="rect">
            <a:avLst/>
          </a:prstGeom>
        </p:spPr>
      </p:pic>
    </p:spTree>
    <p:extLst>
      <p:ext uri="{BB962C8B-B14F-4D97-AF65-F5344CB8AC3E}">
        <p14:creationId xmlns:p14="http://schemas.microsoft.com/office/powerpoint/2010/main" val="3171376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ountless readers of Anne Frank's diary... - Anne Frank House | Facebo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9128" y="731825"/>
            <a:ext cx="5368056" cy="3969483"/>
          </a:xfrm>
          <a:prstGeom prst="rect">
            <a:avLst/>
          </a:prstGeom>
          <a:noFill/>
          <a:extLst>
            <a:ext uri="{909E8E84-426E-40DD-AFC4-6F175D3DCCD1}">
              <a14:hiddenFill xmlns:a14="http://schemas.microsoft.com/office/drawing/2010/main">
                <a:solidFill>
                  <a:srgbClr val="FFFFFF"/>
                </a:solidFill>
              </a14:hiddenFill>
            </a:ext>
          </a:extLst>
        </p:spPr>
      </p:pic>
      <p:sp>
        <p:nvSpPr>
          <p:cNvPr id="4" name="Θέση κειμένου 3"/>
          <p:cNvSpPr>
            <a:spLocks noGrp="1"/>
          </p:cNvSpPr>
          <p:nvPr>
            <p:ph type="body" sz="half" idx="2"/>
          </p:nvPr>
        </p:nvSpPr>
        <p:spPr>
          <a:xfrm>
            <a:off x="7730836" y="-73891"/>
            <a:ext cx="4461164" cy="4552091"/>
          </a:xfrm>
        </p:spPr>
        <p:txBody>
          <a:bodyPr>
            <a:normAutofit fontScale="25000" lnSpcReduction="20000"/>
          </a:bodyPr>
          <a:lstStyle/>
          <a:p>
            <a:pPr algn="ctr"/>
            <a:r>
              <a:rPr lang="el-GR" sz="9600" b="1" dirty="0">
                <a:solidFill>
                  <a:schemeClr val="bg1"/>
                </a:solidFill>
                <a:latin typeface="Bookman Old Style" panose="02050604050505020204" pitchFamily="18" charset="0"/>
              </a:rPr>
              <a:t>Ήταν ο ιδιοκτήτης της εταιρείας </a:t>
            </a:r>
            <a:r>
              <a:rPr lang="el-GR" sz="9600" b="1" dirty="0" err="1">
                <a:solidFill>
                  <a:schemeClr val="bg1"/>
                </a:solidFill>
                <a:latin typeface="Bookman Old Style" panose="02050604050505020204" pitchFamily="18" charset="0"/>
              </a:rPr>
              <a:t>Opekta</a:t>
            </a:r>
            <a:r>
              <a:rPr lang="el-GR" sz="9600" b="1" dirty="0">
                <a:solidFill>
                  <a:schemeClr val="bg1"/>
                </a:solidFill>
                <a:latin typeface="Bookman Old Style" panose="02050604050505020204" pitchFamily="18" charset="0"/>
              </a:rPr>
              <a:t> Works, που παρήγαγε πηκτίνη από τα φρούτα και το 1938 ίδρυσε εταιρεία που εμπορευόταν καρυκεύματα και βότανα. ... </a:t>
            </a:r>
            <a:br>
              <a:rPr lang="el-GR" sz="9600" b="1" dirty="0">
                <a:solidFill>
                  <a:schemeClr val="bg1"/>
                </a:solidFill>
                <a:latin typeface="Bookman Old Style" panose="02050604050505020204" pitchFamily="18" charset="0"/>
              </a:rPr>
            </a:br>
            <a:r>
              <a:rPr lang="el-GR" sz="9600" b="1" dirty="0" smtClean="0">
                <a:solidFill>
                  <a:schemeClr val="bg1"/>
                </a:solidFill>
                <a:latin typeface="Bookman Old Style" panose="02050604050505020204" pitchFamily="18" charset="0"/>
              </a:rPr>
              <a:t>Όταν </a:t>
            </a:r>
            <a:r>
              <a:rPr lang="el-GR" sz="9600" b="1" dirty="0">
                <a:solidFill>
                  <a:schemeClr val="bg1"/>
                </a:solidFill>
                <a:latin typeface="Bookman Old Style" panose="02050604050505020204" pitchFamily="18" charset="0"/>
              </a:rPr>
              <a:t>οι Ναζί εισέβαλαν στην Ολλανδία, μετέφερε τις μετοχές των εταιρειών του σε φίλους του από τη Δανία, προκειμένου να μην γίνει στόχος των </a:t>
            </a:r>
            <a:r>
              <a:rPr lang="el-GR" sz="11200" b="1" dirty="0">
                <a:solidFill>
                  <a:schemeClr val="bg1"/>
                </a:solidFill>
                <a:latin typeface="Bookman Old Style" panose="02050604050505020204" pitchFamily="18" charset="0"/>
              </a:rPr>
              <a:t>Γερμανών και τους ζήτησε τη βοήθεια για να κρυφτεί με την </a:t>
            </a:r>
            <a:r>
              <a:rPr lang="el-GR" sz="11200" b="1" dirty="0" smtClean="0">
                <a:solidFill>
                  <a:schemeClr val="bg1"/>
                </a:solidFill>
                <a:latin typeface="Bookman Old Style" panose="02050604050505020204" pitchFamily="18" charset="0"/>
              </a:rPr>
              <a:t>οικογένειά του από τους Ναζί. </a:t>
            </a:r>
            <a:r>
              <a:rPr lang="el-GR" sz="11200" b="1" dirty="0">
                <a:solidFill>
                  <a:schemeClr val="bg1"/>
                </a:solidFill>
                <a:latin typeface="Bookman Old Style" panose="02050604050505020204" pitchFamily="18" charset="0"/>
              </a:rPr>
              <a:t/>
            </a:r>
            <a:br>
              <a:rPr lang="el-GR" sz="11200" b="1" dirty="0">
                <a:solidFill>
                  <a:schemeClr val="bg1"/>
                </a:solidFill>
                <a:latin typeface="Bookman Old Style" panose="02050604050505020204" pitchFamily="18" charset="0"/>
              </a:rPr>
            </a:br>
            <a:r>
              <a:rPr lang="el-GR" dirty="0"/>
              <a:t/>
            </a:r>
            <a:br>
              <a:rPr lang="el-GR" dirty="0"/>
            </a:br>
            <a:endParaRPr lang="el-GR" dirty="0"/>
          </a:p>
          <a:p>
            <a:endParaRPr lang="el-GR" dirty="0"/>
          </a:p>
          <a:p>
            <a:endParaRPr lang="el-GR" dirty="0"/>
          </a:p>
        </p:txBody>
      </p:sp>
    </p:spTree>
    <p:extLst>
      <p:ext uri="{BB962C8B-B14F-4D97-AF65-F5344CB8AC3E}">
        <p14:creationId xmlns:p14="http://schemas.microsoft.com/office/powerpoint/2010/main" val="2567281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339273" y="212436"/>
            <a:ext cx="10483272" cy="4832092"/>
          </a:xfrm>
          <a:prstGeom prst="rect">
            <a:avLst/>
          </a:prstGeom>
        </p:spPr>
        <p:txBody>
          <a:bodyPr wrap="square">
            <a:spAutoFit/>
          </a:bodyPr>
          <a:lstStyle/>
          <a:p>
            <a:pPr algn="ctr"/>
            <a:endParaRPr lang="el-GR" sz="2800" b="1" dirty="0" smtClean="0">
              <a:solidFill>
                <a:schemeClr val="accent1"/>
              </a:solidFill>
              <a:latin typeface="Bookman Old Style" panose="02050604050505020204" pitchFamily="18" charset="0"/>
            </a:endParaRPr>
          </a:p>
          <a:p>
            <a:pPr algn="ctr"/>
            <a:endParaRPr lang="el-GR" sz="2800" b="1" dirty="0">
              <a:solidFill>
                <a:schemeClr val="accent1"/>
              </a:solidFill>
              <a:latin typeface="Bookman Old Style" panose="02050604050505020204" pitchFamily="18" charset="0"/>
            </a:endParaRPr>
          </a:p>
          <a:p>
            <a:pPr algn="ctr"/>
            <a:r>
              <a:rPr lang="el-GR" sz="2800" b="1" dirty="0" smtClean="0">
                <a:solidFill>
                  <a:schemeClr val="accent1"/>
                </a:solidFill>
                <a:latin typeface="Bookman Old Style" panose="02050604050505020204" pitchFamily="18" charset="0"/>
              </a:rPr>
              <a:t>Όταν ο Όττο Φρανκ δέχτηκε </a:t>
            </a:r>
            <a:r>
              <a:rPr lang="el-GR" sz="2800" b="1" dirty="0">
                <a:solidFill>
                  <a:schemeClr val="accent1"/>
                </a:solidFill>
                <a:latin typeface="Bookman Old Style" panose="02050604050505020204" pitchFamily="18" charset="0"/>
              </a:rPr>
              <a:t>τηλέφωνο από το Κεντρικό Γραφείο Εβραίων μεταναστών που ζητούσε από τη </a:t>
            </a:r>
            <a:r>
              <a:rPr lang="el-GR" sz="2800" b="1" dirty="0" err="1">
                <a:solidFill>
                  <a:schemeClr val="accent1"/>
                </a:solidFill>
                <a:latin typeface="Bookman Old Style" panose="02050604050505020204" pitchFamily="18" charset="0"/>
              </a:rPr>
              <a:t>Μαργκό</a:t>
            </a:r>
            <a:r>
              <a:rPr lang="el-GR" sz="2800" b="1" dirty="0">
                <a:solidFill>
                  <a:schemeClr val="accent1"/>
                </a:solidFill>
                <a:latin typeface="Bookman Old Style" panose="02050604050505020204" pitchFamily="18" charset="0"/>
              </a:rPr>
              <a:t> να οδηγηθεί σε στρατόπεδο </a:t>
            </a:r>
            <a:r>
              <a:rPr lang="el-GR" sz="2800" b="1" dirty="0" smtClean="0">
                <a:solidFill>
                  <a:schemeClr val="accent1"/>
                </a:solidFill>
                <a:latin typeface="Bookman Old Style" panose="02050604050505020204" pitchFamily="18" charset="0"/>
              </a:rPr>
              <a:t>συγκέντρωσης, δύο διαμερίσματα ετοιμάστηκαν πάνω από μια αποθήκη τροφίμων στο </a:t>
            </a:r>
            <a:r>
              <a:rPr lang="el-GR" sz="2800" b="1" dirty="0" err="1" smtClean="0">
                <a:solidFill>
                  <a:schemeClr val="accent1"/>
                </a:solidFill>
                <a:latin typeface="Bookman Old Style" panose="02050604050505020204" pitchFamily="18" charset="0"/>
              </a:rPr>
              <a:t>Πρίσενγκράτς</a:t>
            </a:r>
            <a:r>
              <a:rPr lang="el-GR" sz="2800" b="1" dirty="0" smtClean="0">
                <a:solidFill>
                  <a:schemeClr val="accent1"/>
                </a:solidFill>
                <a:latin typeface="Bookman Old Style" panose="02050604050505020204" pitchFamily="18" charset="0"/>
              </a:rPr>
              <a:t> για την οικογένεια των Φρανκ και των Βαν </a:t>
            </a:r>
            <a:r>
              <a:rPr lang="el-GR" sz="2800" b="1" dirty="0" err="1">
                <a:solidFill>
                  <a:schemeClr val="accent1"/>
                </a:solidFill>
                <a:latin typeface="Bookman Old Style" panose="02050604050505020204" pitchFamily="18" charset="0"/>
              </a:rPr>
              <a:t>Πελ</a:t>
            </a:r>
            <a:r>
              <a:rPr lang="el-GR" sz="2800" b="1" dirty="0">
                <a:solidFill>
                  <a:schemeClr val="accent1"/>
                </a:solidFill>
                <a:latin typeface="Bookman Old Style" panose="02050604050505020204" pitchFamily="18" charset="0"/>
              </a:rPr>
              <a:t> – την τριμελή οικογένεια του συνεργάτη του </a:t>
            </a:r>
            <a:r>
              <a:rPr lang="el-GR" sz="2800" b="1" dirty="0" err="1">
                <a:solidFill>
                  <a:schemeClr val="accent1"/>
                </a:solidFill>
                <a:latin typeface="Bookman Old Style" panose="02050604050505020204" pitchFamily="18" charset="0"/>
              </a:rPr>
              <a:t>Οτο</a:t>
            </a:r>
            <a:r>
              <a:rPr lang="el-GR" sz="2800" b="1" dirty="0">
                <a:solidFill>
                  <a:schemeClr val="accent1"/>
                </a:solidFill>
                <a:latin typeface="Bookman Old Style" panose="02050604050505020204" pitchFamily="18" charset="0"/>
              </a:rPr>
              <a:t> Φρανκ. Τις δύο οικογένειες ακολούθησε στο καταφύγιό </a:t>
            </a:r>
            <a:r>
              <a:rPr lang="el-GR" sz="2800" b="1" dirty="0" smtClean="0">
                <a:solidFill>
                  <a:schemeClr val="accent1"/>
                </a:solidFill>
                <a:latin typeface="Bookman Old Style" panose="02050604050505020204" pitchFamily="18" charset="0"/>
              </a:rPr>
              <a:t>τους και ο </a:t>
            </a:r>
            <a:r>
              <a:rPr lang="el-GR" sz="2800" b="1" dirty="0" err="1" smtClean="0">
                <a:solidFill>
                  <a:schemeClr val="accent1"/>
                </a:solidFill>
                <a:latin typeface="Bookman Old Style" panose="02050604050505020204" pitchFamily="18" charset="0"/>
              </a:rPr>
              <a:t>Ντάσελ</a:t>
            </a:r>
            <a:r>
              <a:rPr lang="el-GR" sz="2800" b="1" dirty="0" smtClean="0">
                <a:solidFill>
                  <a:schemeClr val="accent1"/>
                </a:solidFill>
                <a:latin typeface="Bookman Old Style" panose="02050604050505020204" pitchFamily="18" charset="0"/>
              </a:rPr>
              <a:t> – ένας ηλικιωμένος εβραίος οδοντίατρος.</a:t>
            </a:r>
            <a:endParaRPr lang="el-GR" sz="2800" b="1" dirty="0">
              <a:solidFill>
                <a:schemeClr val="accent1"/>
              </a:solidFill>
              <a:latin typeface="Bookman Old Style" panose="02050604050505020204" pitchFamily="18" charset="0"/>
            </a:endParaRPr>
          </a:p>
        </p:txBody>
      </p:sp>
    </p:spTree>
    <p:extLst>
      <p:ext uri="{BB962C8B-B14F-4D97-AF65-F5344CB8AC3E}">
        <p14:creationId xmlns:p14="http://schemas.microsoft.com/office/powerpoint/2010/main" val="4208472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076447" y="493923"/>
            <a:ext cx="10382490" cy="5693866"/>
          </a:xfrm>
          <a:prstGeom prst="rect">
            <a:avLst/>
          </a:prstGeom>
        </p:spPr>
        <p:txBody>
          <a:bodyPr wrap="square">
            <a:spAutoFit/>
          </a:bodyPr>
          <a:lstStyle/>
          <a:p>
            <a:pPr algn="ctr"/>
            <a:r>
              <a:rPr lang="el-GR" sz="2800" dirty="0">
                <a:solidFill>
                  <a:schemeClr val="accent1"/>
                </a:solidFill>
                <a:latin typeface="Bookman Old Style" panose="02050604050505020204" pitchFamily="18" charset="0"/>
              </a:rPr>
              <a:t>«</a:t>
            </a:r>
            <a:r>
              <a:rPr lang="el-GR" sz="2800" b="1" i="1" dirty="0">
                <a:solidFill>
                  <a:schemeClr val="accent1"/>
                </a:solidFill>
                <a:latin typeface="Bookman Old Style" panose="02050604050505020204" pitchFamily="18" charset="0"/>
              </a:rPr>
              <a:t>Η </a:t>
            </a:r>
            <a:r>
              <a:rPr lang="el-GR" sz="2800" b="1" i="1" dirty="0" err="1">
                <a:solidFill>
                  <a:schemeClr val="accent1"/>
                </a:solidFill>
                <a:latin typeface="Bookman Old Style" panose="02050604050505020204" pitchFamily="18" charset="0"/>
              </a:rPr>
              <a:t>Μάργκοτ</a:t>
            </a:r>
            <a:r>
              <a:rPr lang="el-GR" sz="2800" b="1" i="1" dirty="0">
                <a:solidFill>
                  <a:schemeClr val="accent1"/>
                </a:solidFill>
                <a:latin typeface="Bookman Old Style" panose="02050604050505020204" pitchFamily="18" charset="0"/>
              </a:rPr>
              <a:t> ήταν δεκάξι χρονών. Άρχισαν λοιπόν τώρα να μαζεύουν νέα κορίτσια της ηλικίας της; Αλλά δεν θα την αφήσουμε να πάει, είναι η μητέρα που το είπε, ευτυχώς… Αρχίσαμε να μαζεύουμε, η </a:t>
            </a:r>
            <a:r>
              <a:rPr lang="el-GR" sz="2800" b="1" i="1" dirty="0" err="1">
                <a:solidFill>
                  <a:schemeClr val="accent1"/>
                </a:solidFill>
                <a:latin typeface="Bookman Old Style" panose="02050604050505020204" pitchFamily="18" charset="0"/>
              </a:rPr>
              <a:t>Μάργκοτ</a:t>
            </a:r>
            <a:r>
              <a:rPr lang="el-GR" sz="2800" b="1" i="1" dirty="0">
                <a:solidFill>
                  <a:schemeClr val="accent1"/>
                </a:solidFill>
                <a:latin typeface="Bookman Old Style" panose="02050604050505020204" pitchFamily="18" charset="0"/>
              </a:rPr>
              <a:t> κι εγώ, </a:t>
            </a:r>
            <a:r>
              <a:rPr lang="el-GR" sz="2800" b="1" i="1" dirty="0" err="1">
                <a:solidFill>
                  <a:schemeClr val="accent1"/>
                </a:solidFill>
                <a:latin typeface="Bookman Old Style" panose="02050604050505020204" pitchFamily="18" charset="0"/>
              </a:rPr>
              <a:t>τα’</a:t>
            </a:r>
            <a:r>
              <a:rPr lang="el-GR" sz="2800" b="1" i="1" dirty="0">
                <a:solidFill>
                  <a:schemeClr val="accent1"/>
                </a:solidFill>
                <a:latin typeface="Bookman Old Style" panose="02050604050505020204" pitchFamily="18" charset="0"/>
              </a:rPr>
              <a:t> απαραίτητα πράγματά μας, μέσα στις βαλίτσες μας. Εγώ έχωσα κάπου, πρώτο –πρώτο αυτό το τετράδιο , ύστερα τα ‘’μπικουτί’’ μου, τα μαντήλια μου, τα σχολικά μου βιβλία, τις χτένες μου, παλιά γράμματα. Η ιδέα της κρυψώνας με ξετρέλαινε και μάζευα τα πιο απίθανα πράγματα… Έπρεπε να φύγουμε με κάθε θυσία, κι είχαμε ανάγκη από ένα απάνεμο λιμάνι. Τίποτα άλλο δεν μετρούσε για μας». (Τετάρτη 8 Ιουλίου 1942)</a:t>
            </a:r>
            <a:endParaRPr lang="el-GR" sz="2800" dirty="0">
              <a:solidFill>
                <a:schemeClr val="accent1"/>
              </a:solidFill>
              <a:latin typeface="Bookman Old Style" panose="02050604050505020204" pitchFamily="18" charset="0"/>
            </a:endParaRPr>
          </a:p>
        </p:txBody>
      </p:sp>
    </p:spTree>
    <p:extLst>
      <p:ext uri="{BB962C8B-B14F-4D97-AF65-F5344CB8AC3E}">
        <p14:creationId xmlns:p14="http://schemas.microsoft.com/office/powerpoint/2010/main" val="2610618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lightbox placehol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4775" y="470885"/>
            <a:ext cx="6528121" cy="6091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85290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1355801" y="542203"/>
            <a:ext cx="3190077" cy="2745943"/>
          </a:xfrm>
          <a:prstGeom prst="rect">
            <a:avLst/>
          </a:prstGeom>
        </p:spPr>
      </p:pic>
      <p:sp>
        <p:nvSpPr>
          <p:cNvPr id="3" name="Ορθογώνιο 2"/>
          <p:cNvSpPr/>
          <p:nvPr/>
        </p:nvSpPr>
        <p:spPr>
          <a:xfrm>
            <a:off x="5163126" y="203201"/>
            <a:ext cx="6640947" cy="6093976"/>
          </a:xfrm>
          <a:prstGeom prst="rect">
            <a:avLst/>
          </a:prstGeom>
        </p:spPr>
        <p:txBody>
          <a:bodyPr wrap="square">
            <a:spAutoFit/>
          </a:bodyPr>
          <a:lstStyle/>
          <a:p>
            <a:pPr algn="ctr"/>
            <a:endParaRPr lang="el-GR" sz="2800" b="1" dirty="0" smtClean="0">
              <a:solidFill>
                <a:schemeClr val="accent1"/>
              </a:solidFill>
              <a:latin typeface="Bookman Old Style" panose="02050604050505020204" pitchFamily="18" charset="0"/>
            </a:endParaRPr>
          </a:p>
          <a:p>
            <a:pPr algn="ctr"/>
            <a:r>
              <a:rPr lang="el-GR" sz="2800" b="1" dirty="0" smtClean="0">
                <a:solidFill>
                  <a:schemeClr val="accent1"/>
                </a:solidFill>
                <a:latin typeface="Bookman Old Style" panose="02050604050505020204" pitchFamily="18" charset="0"/>
              </a:rPr>
              <a:t>Στις </a:t>
            </a:r>
            <a:r>
              <a:rPr lang="el-GR" sz="2800" b="1" dirty="0">
                <a:solidFill>
                  <a:schemeClr val="accent1"/>
                </a:solidFill>
                <a:latin typeface="Bookman Old Style" panose="02050604050505020204" pitchFamily="18" charset="0"/>
              </a:rPr>
              <a:t>12 Ιουνίου 1942 ο Όττο αγόρασε στην κόρη του, </a:t>
            </a:r>
            <a:r>
              <a:rPr lang="el-GR" sz="2800" b="1" dirty="0" smtClean="0">
                <a:solidFill>
                  <a:schemeClr val="accent1"/>
                </a:solidFill>
                <a:latin typeface="Bookman Old Style" panose="02050604050505020204" pitchFamily="18" charset="0"/>
              </a:rPr>
              <a:t>Άννα, </a:t>
            </a:r>
            <a:r>
              <a:rPr lang="el-GR" sz="2800" b="1" dirty="0">
                <a:solidFill>
                  <a:schemeClr val="accent1"/>
                </a:solidFill>
                <a:latin typeface="Bookman Old Style" panose="02050604050505020204" pitchFamily="18" charset="0"/>
              </a:rPr>
              <a:t>ένα κόκκινο ημερολόγιο με μια μικρή </a:t>
            </a:r>
            <a:r>
              <a:rPr lang="el-GR" sz="2800" b="1" dirty="0" smtClean="0">
                <a:solidFill>
                  <a:schemeClr val="accent1"/>
                </a:solidFill>
                <a:latin typeface="Bookman Old Style" panose="02050604050505020204" pitchFamily="18" charset="0"/>
              </a:rPr>
              <a:t>κλειδαριά για τα </a:t>
            </a:r>
            <a:r>
              <a:rPr lang="el-GR" sz="2800" b="1" dirty="0">
                <a:solidFill>
                  <a:schemeClr val="accent1"/>
                </a:solidFill>
                <a:latin typeface="Bookman Old Style" panose="02050604050505020204" pitchFamily="18" charset="0"/>
              </a:rPr>
              <a:t>δέκατα τρίτα της </a:t>
            </a:r>
            <a:r>
              <a:rPr lang="el-GR" sz="2800" b="1" dirty="0" smtClean="0">
                <a:solidFill>
                  <a:schemeClr val="accent1"/>
                </a:solidFill>
                <a:latin typeface="Bookman Old Style" panose="02050604050505020204" pitchFamily="18" charset="0"/>
              </a:rPr>
              <a:t>γενέθλια. </a:t>
            </a:r>
            <a:r>
              <a:rPr lang="el-GR" sz="2800" b="1" dirty="0">
                <a:solidFill>
                  <a:schemeClr val="accent1"/>
                </a:solidFill>
                <a:latin typeface="Bookman Old Style" panose="02050604050505020204" pitchFamily="18" charset="0"/>
              </a:rPr>
              <a:t>Οκτώ ημέρες αργότερα η Άννα ξεκίνησε να καταγράφει την καθημερινότητά της. </a:t>
            </a:r>
            <a:endParaRPr lang="el-GR" sz="2800" b="1" dirty="0" smtClean="0">
              <a:solidFill>
                <a:schemeClr val="accent1"/>
              </a:solidFill>
              <a:latin typeface="Bookman Old Style" panose="02050604050505020204" pitchFamily="18" charset="0"/>
            </a:endParaRPr>
          </a:p>
          <a:p>
            <a:pPr algn="ctr"/>
            <a:r>
              <a:rPr lang="el-GR" sz="2800" b="1" dirty="0">
                <a:solidFill>
                  <a:schemeClr val="accent1"/>
                </a:solidFill>
                <a:latin typeface="Bookman Old Style" panose="02050604050505020204" pitchFamily="18" charset="0"/>
              </a:rPr>
              <a:t>“</a:t>
            </a:r>
            <a:r>
              <a:rPr lang="el-GR" sz="2800" b="1" i="1" dirty="0">
                <a:solidFill>
                  <a:schemeClr val="accent1"/>
                </a:solidFill>
                <a:latin typeface="Bookman Old Style" panose="02050604050505020204" pitchFamily="18" charset="0"/>
              </a:rPr>
              <a:t>Αγαπητή </a:t>
            </a:r>
            <a:r>
              <a:rPr lang="el-GR" sz="2800" b="1" i="1" dirty="0" err="1">
                <a:solidFill>
                  <a:schemeClr val="accent1"/>
                </a:solidFill>
                <a:latin typeface="Bookman Old Style" panose="02050604050505020204" pitchFamily="18" charset="0"/>
              </a:rPr>
              <a:t>Κίτυ</a:t>
            </a:r>
            <a:r>
              <a:rPr lang="el-GR" sz="2800" b="1" i="1" dirty="0">
                <a:solidFill>
                  <a:schemeClr val="accent1"/>
                </a:solidFill>
                <a:latin typeface="Bookman Old Style" panose="02050604050505020204" pitchFamily="18" charset="0"/>
              </a:rPr>
              <a:t>”</a:t>
            </a:r>
            <a:r>
              <a:rPr lang="el-GR" sz="2800" b="1" dirty="0">
                <a:solidFill>
                  <a:schemeClr val="accent1"/>
                </a:solidFill>
                <a:latin typeface="Bookman Old Style" panose="02050604050505020204" pitchFamily="18" charset="0"/>
              </a:rPr>
              <a:t>, γράφει στις πρώτες σελίδες </a:t>
            </a:r>
            <a:r>
              <a:rPr lang="el-GR" sz="2800" b="1" dirty="0" smtClean="0">
                <a:solidFill>
                  <a:schemeClr val="accent1"/>
                </a:solidFill>
                <a:latin typeface="Bookman Old Style" panose="02050604050505020204" pitchFamily="18" charset="0"/>
              </a:rPr>
              <a:t>“</a:t>
            </a:r>
            <a:r>
              <a:rPr lang="el-GR" sz="2800" b="1" i="1" dirty="0">
                <a:solidFill>
                  <a:schemeClr val="accent1"/>
                </a:solidFill>
                <a:latin typeface="Bookman Old Style" panose="02050604050505020204" pitchFamily="18" charset="0"/>
              </a:rPr>
              <a:t>ελπίζω ότι θα είσαι η παρηγοριά μου και το στήριγμά μου”</a:t>
            </a:r>
            <a:r>
              <a:rPr lang="el-GR" sz="2800" b="1" dirty="0">
                <a:solidFill>
                  <a:schemeClr val="accent1"/>
                </a:solidFill>
                <a:latin typeface="Bookman Old Style" panose="02050604050505020204" pitchFamily="18" charset="0"/>
              </a:rPr>
              <a:t>.</a:t>
            </a:r>
            <a:endParaRPr lang="el-GR" sz="2800" b="1" dirty="0" smtClean="0">
              <a:solidFill>
                <a:schemeClr val="accent1"/>
              </a:solidFill>
              <a:latin typeface="Bookman Old Style" panose="02050604050505020204" pitchFamily="18" charset="0"/>
            </a:endParaRPr>
          </a:p>
          <a:p>
            <a:r>
              <a:rPr lang="el-GR" dirty="0"/>
              <a:t/>
            </a:r>
            <a:br>
              <a:rPr lang="el-GR" dirty="0"/>
            </a:br>
            <a:r>
              <a:rPr lang="el-GR" dirty="0"/>
              <a:t/>
            </a:r>
            <a:br>
              <a:rPr lang="el-GR" dirty="0"/>
            </a:br>
            <a:r>
              <a:rPr lang="el-GR" dirty="0" smtClean="0">
                <a:hlinkClick r:id="rId3"/>
              </a:rPr>
              <a:t>/</a:t>
            </a:r>
            <a:endParaRPr lang="el-GR" dirty="0">
              <a:effectLst/>
            </a:endParaRPr>
          </a:p>
        </p:txBody>
      </p:sp>
    </p:spTree>
    <p:extLst>
      <p:ext uri="{BB962C8B-B14F-4D97-AF65-F5344CB8AC3E}">
        <p14:creationId xmlns:p14="http://schemas.microsoft.com/office/powerpoint/2010/main" val="4181147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117599" y="120073"/>
            <a:ext cx="10640291" cy="5539978"/>
          </a:xfrm>
          <a:prstGeom prst="rect">
            <a:avLst/>
          </a:prstGeom>
        </p:spPr>
        <p:txBody>
          <a:bodyPr wrap="square">
            <a:spAutoFit/>
          </a:bodyPr>
          <a:lstStyle/>
          <a:p>
            <a:pPr algn="ctr"/>
            <a:endParaRPr lang="el-GR" sz="2800" b="1" dirty="0" smtClean="0">
              <a:solidFill>
                <a:schemeClr val="accent1"/>
              </a:solidFill>
              <a:latin typeface="Bookman Old Style" panose="02050604050505020204" pitchFamily="18" charset="0"/>
            </a:endParaRPr>
          </a:p>
          <a:p>
            <a:pPr algn="ctr"/>
            <a:endParaRPr lang="el-GR" sz="2800" b="1" dirty="0" smtClean="0">
              <a:solidFill>
                <a:schemeClr val="accent1"/>
              </a:solidFill>
              <a:latin typeface="Bookman Old Style" panose="02050604050505020204" pitchFamily="18" charset="0"/>
            </a:endParaRPr>
          </a:p>
          <a:p>
            <a:pPr algn="ctr"/>
            <a:r>
              <a:rPr lang="el-GR" sz="2800" b="1" dirty="0" smtClean="0">
                <a:solidFill>
                  <a:schemeClr val="accent1"/>
                </a:solidFill>
                <a:latin typeface="Bookman Old Style" panose="02050604050505020204" pitchFamily="18" charset="0"/>
              </a:rPr>
              <a:t>Η </a:t>
            </a:r>
            <a:r>
              <a:rPr lang="el-GR" sz="2800" b="1" dirty="0">
                <a:solidFill>
                  <a:schemeClr val="accent1"/>
                </a:solidFill>
                <a:latin typeface="Bookman Old Style" panose="02050604050505020204" pitchFamily="18" charset="0"/>
              </a:rPr>
              <a:t>οικογένεια κρυβόταν επί δύο χρόνια, ώσπου στις 4 Αυγούστου 1944 κάποιος τους κατέδωσε και η γερμανική αστυνομία τους οδήγησε στο στρατόπεδο συγκέντρωσης. Επειδή, είχαν συλληφθεί να κρύβονται, </a:t>
            </a:r>
            <a:r>
              <a:rPr lang="el-GR" sz="2800" b="1" dirty="0" smtClean="0">
                <a:solidFill>
                  <a:schemeClr val="accent1"/>
                </a:solidFill>
                <a:latin typeface="Bookman Old Style" panose="02050604050505020204" pitchFamily="18" charset="0"/>
              </a:rPr>
              <a:t>θεωρήθηκαν εγκληματίες και </a:t>
            </a:r>
            <a:r>
              <a:rPr lang="el-GR" sz="2800" b="1" dirty="0" err="1" smtClean="0">
                <a:solidFill>
                  <a:schemeClr val="accent1"/>
                </a:solidFill>
                <a:latin typeface="Bookman Old Style" panose="02050604050505020204" pitchFamily="18" charset="0"/>
              </a:rPr>
              <a:t>γι</a:t>
            </a:r>
            <a:r>
              <a:rPr lang="el-GR" sz="2800" b="1" dirty="0" smtClean="0">
                <a:solidFill>
                  <a:schemeClr val="accent1"/>
                </a:solidFill>
                <a:latin typeface="Bookman Old Style" panose="02050604050505020204" pitchFamily="18" charset="0"/>
              </a:rPr>
              <a:t>΄ αυτό τους αντιμετώπισαν ακόμη πιο σκληρά. </a:t>
            </a:r>
            <a:r>
              <a:rPr lang="el-GR" sz="2800" b="1" dirty="0">
                <a:solidFill>
                  <a:schemeClr val="accent1"/>
                </a:solidFill>
                <a:latin typeface="Bookman Old Style" panose="02050604050505020204" pitchFamily="18" charset="0"/>
              </a:rPr>
              <a:t/>
            </a:r>
            <a:br>
              <a:rPr lang="el-GR" sz="2800" b="1" dirty="0">
                <a:solidFill>
                  <a:schemeClr val="accent1"/>
                </a:solidFill>
                <a:latin typeface="Bookman Old Style" panose="02050604050505020204" pitchFamily="18" charset="0"/>
              </a:rPr>
            </a:br>
            <a:r>
              <a:rPr lang="el-GR" sz="2800" b="1" dirty="0" smtClean="0">
                <a:solidFill>
                  <a:schemeClr val="accent1"/>
                </a:solidFill>
                <a:latin typeface="Bookman Old Style" panose="02050604050505020204" pitchFamily="18" charset="0"/>
              </a:rPr>
              <a:t>Η </a:t>
            </a:r>
            <a:r>
              <a:rPr lang="el-GR" sz="2800" b="1" dirty="0">
                <a:solidFill>
                  <a:schemeClr val="accent1"/>
                </a:solidFill>
                <a:latin typeface="Bookman Old Style" panose="02050604050505020204" pitchFamily="18" charset="0"/>
              </a:rPr>
              <a:t>μητέρα τους πέθανε από ασιτία στο Άουσβιτς. Οι μικρές μεταφέρθηκαν στο γερμανικό στρατόπεδο </a:t>
            </a:r>
            <a:r>
              <a:rPr lang="el-GR" sz="2800" b="1" dirty="0" err="1">
                <a:solidFill>
                  <a:schemeClr val="accent1"/>
                </a:solidFill>
                <a:latin typeface="Bookman Old Style" panose="02050604050505020204" pitchFamily="18" charset="0"/>
              </a:rPr>
              <a:t>Μπέργκεν</a:t>
            </a:r>
            <a:r>
              <a:rPr lang="el-GR" sz="2800" b="1" dirty="0">
                <a:solidFill>
                  <a:schemeClr val="accent1"/>
                </a:solidFill>
                <a:latin typeface="Bookman Old Style" panose="02050604050505020204" pitchFamily="18" charset="0"/>
              </a:rPr>
              <a:t> – </a:t>
            </a:r>
            <a:r>
              <a:rPr lang="el-GR" sz="2800" b="1" dirty="0" err="1">
                <a:solidFill>
                  <a:schemeClr val="accent1"/>
                </a:solidFill>
                <a:latin typeface="Bookman Old Style" panose="02050604050505020204" pitchFamily="18" charset="0"/>
              </a:rPr>
              <a:t>Μπέλσεν</a:t>
            </a:r>
            <a:r>
              <a:rPr lang="el-GR" sz="2800" b="1" dirty="0">
                <a:solidFill>
                  <a:schemeClr val="accent1"/>
                </a:solidFill>
                <a:latin typeface="Bookman Old Style" panose="02050604050505020204" pitchFamily="18" charset="0"/>
              </a:rPr>
              <a:t>, όπου μετά από κακουχίες άφησαν την τελευταία τους πνοή το 1945 από τύφο. </a:t>
            </a:r>
          </a:p>
          <a:p>
            <a:endParaRPr lang="el-GR" dirty="0">
              <a:effectLst/>
            </a:endParaRPr>
          </a:p>
        </p:txBody>
      </p:sp>
    </p:spTree>
    <p:extLst>
      <p:ext uri="{BB962C8B-B14F-4D97-AF65-F5344CB8AC3E}">
        <p14:creationId xmlns:p14="http://schemas.microsoft.com/office/powerpoint/2010/main" val="4047945531"/>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171312"/>
      </a:dk2>
      <a:lt2>
        <a:srgbClr val="F7F0DF"/>
      </a:lt2>
      <a:accent1>
        <a:srgbClr val="53AE6E"/>
      </a:accent1>
      <a:accent2>
        <a:srgbClr val="326267"/>
      </a:accent2>
      <a:accent3>
        <a:srgbClr val="C5C34A"/>
      </a:accent3>
      <a:accent4>
        <a:srgbClr val="BF6546"/>
      </a:accent4>
      <a:accent5>
        <a:srgbClr val="81B5A8"/>
      </a:accent5>
      <a:accent6>
        <a:srgbClr val="636455"/>
      </a:accent6>
      <a:hlink>
        <a:srgbClr val="81B5A8"/>
      </a:hlink>
      <a:folHlink>
        <a:srgbClr val="936888"/>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A1A3E1F0-B5EF-49C5-810A-B1B32AEDDC80}"/>
    </a:ext>
  </a:extLst>
</a:theme>
</file>

<file path=docProps/app.xml><?xml version="1.0" encoding="utf-8"?>
<Properties xmlns="http://schemas.openxmlformats.org/officeDocument/2006/extended-properties" xmlns:vt="http://schemas.openxmlformats.org/officeDocument/2006/docPropsVTypes">
  <Template>TM10001106[[fn=Κάρτα]]</Template>
  <TotalTime>133</TotalTime>
  <Words>2924</Words>
  <Application>Microsoft Office PowerPoint</Application>
  <PresentationFormat>Ευρεία οθόνη</PresentationFormat>
  <Paragraphs>82</Paragraphs>
  <Slides>36</Slides>
  <Notes>0</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1</vt:i4>
      </vt:variant>
      <vt:variant>
        <vt:lpstr>Τίτλοι διαφανειών</vt:lpstr>
      </vt:variant>
      <vt:variant>
        <vt:i4>36</vt:i4>
      </vt:variant>
    </vt:vector>
  </HeadingPairs>
  <TitlesOfParts>
    <vt:vector size="45" baseType="lpstr">
      <vt:lpstr>Arial</vt:lpstr>
      <vt:lpstr>Bookman Old Style</vt:lpstr>
      <vt:lpstr>Calibri</vt:lpstr>
      <vt:lpstr>Corbel</vt:lpstr>
      <vt:lpstr>Gill Sans MT</vt:lpstr>
      <vt:lpstr>Impact</vt:lpstr>
      <vt:lpstr>Symbol</vt:lpstr>
      <vt:lpstr>Times New Roman</vt:lpstr>
      <vt:lpstr>Badge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 ΕΡΩΤΗΣΕΙΣ  ΣΧΟΛΙΚΟΥ ΒΙΒΛΙΟΥ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Sevastoula</dc:creator>
  <cp:lastModifiedBy>Sevastoula</cp:lastModifiedBy>
  <cp:revision>13</cp:revision>
  <dcterms:created xsi:type="dcterms:W3CDTF">2024-11-23T21:09:47Z</dcterms:created>
  <dcterms:modified xsi:type="dcterms:W3CDTF">2024-11-23T23:23:14Z</dcterms:modified>
</cp:coreProperties>
</file>