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14C4348-55A3-4612-8164-78F0C2537AE0}" type="datetimeFigureOut">
              <a:rPr lang="el-GR" smtClean="0"/>
              <a:pPr/>
              <a:t>6/11/2022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388B2B9-F702-4ACF-B0E0-7FD753799BB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4C4348-55A3-4612-8164-78F0C2537AE0}" type="datetimeFigureOut">
              <a:rPr lang="el-GR" smtClean="0"/>
              <a:pPr/>
              <a:t>6/11/2022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88B2B9-F702-4ACF-B0E0-7FD753799BB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Εργαστ</a:t>
            </a:r>
            <a:r>
              <a:rPr lang="el-GR" dirty="0" smtClean="0"/>
              <a:t>ή</a:t>
            </a:r>
            <a:r>
              <a:rPr lang="el-GR" dirty="0" smtClean="0"/>
              <a:t>ριο Δεξιοτήτων </a:t>
            </a:r>
            <a:r>
              <a:rPr lang="el-GR" dirty="0" smtClean="0"/>
              <a:t>1</a:t>
            </a:r>
            <a:endParaRPr lang="el-GR" dirty="0"/>
          </a:p>
        </p:txBody>
      </p:sp>
      <p:sp>
        <p:nvSpPr>
          <p:cNvPr id="3" name="2 - Υπότιτλος"/>
          <p:cNvSpPr>
            <a:spLocks noGrp="1"/>
          </p:cNvSpPr>
          <p:nvPr>
            <p:ph type="subTitle" idx="1"/>
          </p:nvPr>
        </p:nvSpPr>
        <p:spPr/>
        <p:txBody>
          <a:bodyPr/>
          <a:lstStyle/>
          <a:p>
            <a:r>
              <a:rPr lang="el-GR" dirty="0" smtClean="0"/>
              <a:t>Εξοικονόμηση </a:t>
            </a:r>
            <a:r>
              <a:rPr lang="el-GR" dirty="0" smtClean="0"/>
              <a:t>Ενέργειας</a:t>
            </a:r>
            <a:r>
              <a:rPr lang="el-GR" dirty="0"/>
              <a:t>.</a:t>
            </a:r>
            <a:r>
              <a:rPr lang="el-GR" dirty="0" smtClean="0"/>
              <a:t> </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Φωτοβολταϊκά</a:t>
            </a:r>
            <a:endParaRPr lang="el-GR" dirty="0"/>
          </a:p>
        </p:txBody>
      </p:sp>
      <p:sp>
        <p:nvSpPr>
          <p:cNvPr id="3" name="2 - Θέση περιεχομένου"/>
          <p:cNvSpPr>
            <a:spLocks noGrp="1"/>
          </p:cNvSpPr>
          <p:nvPr>
            <p:ph idx="1"/>
          </p:nvPr>
        </p:nvSpPr>
        <p:spPr>
          <a:xfrm>
            <a:off x="0" y="1340768"/>
            <a:ext cx="9144000" cy="5517232"/>
          </a:xfrm>
        </p:spPr>
        <p:txBody>
          <a:bodyPr>
            <a:normAutofit fontScale="92500" lnSpcReduction="20000"/>
          </a:bodyPr>
          <a:lstStyle/>
          <a:p>
            <a:pPr>
              <a:buNone/>
            </a:pPr>
            <a:r>
              <a:rPr lang="el-GR" dirty="0" smtClean="0"/>
              <a:t>Μιας και είπαμε για τα </a:t>
            </a:r>
            <a:r>
              <a:rPr lang="el-GR" dirty="0" err="1" smtClean="0"/>
              <a:t>φωτοβολταϊκά</a:t>
            </a:r>
            <a:r>
              <a:rPr lang="el-GR" dirty="0" smtClean="0"/>
              <a:t>…</a:t>
            </a:r>
          </a:p>
          <a:p>
            <a:pPr>
              <a:buNone/>
            </a:pPr>
            <a:r>
              <a:rPr lang="el-GR" dirty="0"/>
              <a:t>Με τον γενικό όρο </a:t>
            </a:r>
            <a:r>
              <a:rPr lang="el-GR" b="1" dirty="0" err="1"/>
              <a:t>Φωτοβολταϊκά</a:t>
            </a:r>
            <a:r>
              <a:rPr lang="el-GR" dirty="0"/>
              <a:t> ονομάζεται η βιομηχανική διάταξη πολλών </a:t>
            </a:r>
            <a:r>
              <a:rPr lang="el-GR" dirty="0" err="1"/>
              <a:t>φωτοβολταϊκών</a:t>
            </a:r>
            <a:r>
              <a:rPr lang="el-GR" dirty="0"/>
              <a:t> κυττάρων σε μία σειρά. Στην ουσία πρόκειται για τεχνητούς ημιαγωγούς (συνήθως από Πυρίτιο) οι οποίοι ενώνονται με σκοπό να δημιουργήσουν ένα ηλεκτρικό κύκλωμα σε σειρά. Οι ημιαγωγοί αυτοί απορροφούν φωτόνια από την ηλιακή ακτινοβολία και παράγουν μια Ηλεκτρική τάση. Αυτή η διαδικασία </a:t>
            </a:r>
            <a:r>
              <a:rPr lang="el-GR" dirty="0" smtClean="0"/>
              <a:t>ονομάζεται "</a:t>
            </a:r>
            <a:r>
              <a:rPr lang="el-GR" dirty="0" err="1"/>
              <a:t>Φωτοβολταϊκό</a:t>
            </a:r>
            <a:r>
              <a:rPr lang="el-GR" dirty="0"/>
              <a:t> φαινόμενο".</a:t>
            </a:r>
          </a:p>
          <a:p>
            <a:pPr>
              <a:buNone/>
            </a:pPr>
            <a:r>
              <a:rPr lang="el-GR" dirty="0"/>
              <a:t>Τα </a:t>
            </a:r>
            <a:r>
              <a:rPr lang="el-GR" dirty="0" err="1"/>
              <a:t>φωτοβολταϊκά</a:t>
            </a:r>
            <a:r>
              <a:rPr lang="el-GR" dirty="0"/>
              <a:t> ανήκουν στη κατηγορία των </a:t>
            </a:r>
            <a:r>
              <a:rPr lang="el-GR" b="1" dirty="0"/>
              <a:t>Α</a:t>
            </a:r>
            <a:r>
              <a:rPr lang="el-GR" dirty="0"/>
              <a:t>νανεώσιμων </a:t>
            </a:r>
            <a:r>
              <a:rPr lang="el-GR" b="1" dirty="0"/>
              <a:t>Π</a:t>
            </a:r>
            <a:r>
              <a:rPr lang="el-GR" dirty="0"/>
              <a:t>ηγών </a:t>
            </a:r>
            <a:r>
              <a:rPr lang="el-GR" b="1" dirty="0"/>
              <a:t>Ε</a:t>
            </a:r>
            <a:r>
              <a:rPr lang="el-GR" dirty="0"/>
              <a:t>νέργειας (ΑΠΕ</a:t>
            </a:r>
            <a:r>
              <a:rPr lang="el-GR" dirty="0" smtClean="0"/>
              <a:t>).</a:t>
            </a:r>
            <a:br>
              <a:rPr lang="el-GR" dirty="0" smtClean="0"/>
            </a:br>
            <a:endParaRPr lang="el-GR" dirty="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φωτοβολταικα.jpg"/>
          <p:cNvPicPr>
            <a:picLocks noGrp="1" noChangeAspect="1"/>
          </p:cNvPicPr>
          <p:nvPr>
            <p:ph idx="1"/>
          </p:nvPr>
        </p:nvPicPr>
        <p:blipFill>
          <a:blip r:embed="rId2" cstate="print"/>
          <a:stretch>
            <a:fillRect/>
          </a:stretch>
        </p:blipFill>
        <p:spPr>
          <a:xfrm>
            <a:off x="-356037" y="1"/>
            <a:ext cx="9500037" cy="68580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Ενέργεια από τη θάλασσα.</a:t>
            </a:r>
            <a:endParaRPr lang="el-GR" dirty="0"/>
          </a:p>
        </p:txBody>
      </p:sp>
      <p:sp>
        <p:nvSpPr>
          <p:cNvPr id="3" name="2 - Θέση περιεχομένου"/>
          <p:cNvSpPr>
            <a:spLocks noGrp="1"/>
          </p:cNvSpPr>
          <p:nvPr>
            <p:ph idx="1"/>
          </p:nvPr>
        </p:nvSpPr>
        <p:spPr>
          <a:xfrm>
            <a:off x="0" y="1196752"/>
            <a:ext cx="9144000" cy="5661248"/>
          </a:xfrm>
        </p:spPr>
        <p:txBody>
          <a:bodyPr>
            <a:normAutofit fontScale="85000" lnSpcReduction="20000"/>
          </a:bodyPr>
          <a:lstStyle/>
          <a:p>
            <a:pPr>
              <a:buNone/>
            </a:pPr>
            <a:r>
              <a:rPr lang="el-GR" dirty="0" smtClean="0"/>
              <a:t>Η θάλασσα καλύπτει ένα μεγάλο μέρος της επιφάνειας του πλανήτη μας. Εκτός αυτού, “περιέχει” και μεγάλα ποσά ενέργειας τα οποία παραμένουν ανεκμετάλλευτα.</a:t>
            </a:r>
            <a:br>
              <a:rPr lang="el-GR" dirty="0" smtClean="0"/>
            </a:br>
            <a:r>
              <a:rPr lang="el-GR" dirty="0" smtClean="0"/>
              <a:t>Η ενέργεια αυτή μπορεί να </a:t>
            </a:r>
            <a:r>
              <a:rPr lang="el-GR" dirty="0" err="1" smtClean="0"/>
              <a:t>αποδωθεί</a:t>
            </a:r>
            <a:r>
              <a:rPr lang="el-GR" dirty="0" smtClean="0"/>
              <a:t> είτε μέσω της κινητικής ενέργειας των κυμάτων ή των υποθαλάσσιων ρευμάτων είτε μέσω της διαφοράς θερμοκρασίας</a:t>
            </a:r>
            <a:br>
              <a:rPr lang="el-GR" dirty="0" smtClean="0"/>
            </a:br>
            <a:r>
              <a:rPr lang="el-GR" dirty="0" smtClean="0"/>
              <a:t>που επικρατεί σε διαφορετικά βάθη.</a:t>
            </a:r>
            <a:br>
              <a:rPr lang="el-GR" dirty="0" smtClean="0"/>
            </a:br>
            <a:r>
              <a:rPr lang="el-GR" b="1" dirty="0" smtClean="0"/>
              <a:t>Η ενέργεια από τη θάλασσα</a:t>
            </a:r>
            <a:r>
              <a:rPr lang="el-GR" dirty="0" smtClean="0"/>
              <a:t> είναι προφανώς αξιοπρόσεκτη, αλλά είναι αρκετά διασκορπισμένη </a:t>
            </a:r>
            <a:r>
              <a:rPr lang="el-GR" dirty="0" smtClean="0"/>
              <a:t>και </a:t>
            </a:r>
            <a:r>
              <a:rPr lang="el-GR" dirty="0" smtClean="0"/>
              <a:t>επομένως πολύ δύσκολη ως προς τη συλλογή της.</a:t>
            </a:r>
            <a:br>
              <a:rPr lang="el-GR" dirty="0" smtClean="0"/>
            </a:br>
            <a:r>
              <a:rPr lang="el-GR" dirty="0" smtClean="0"/>
              <a:t>Επίσης βρίσκεται συνήθως μακριά από τους τόπους κατανάλωσης. Η μόνη μορφή που έχει ως τώρα αποτελέσματα και είναι συγκεντρωμένη σε</a:t>
            </a:r>
            <a:br>
              <a:rPr lang="el-GR" dirty="0" smtClean="0"/>
            </a:br>
            <a:r>
              <a:rPr lang="el-GR" dirty="0" smtClean="0"/>
              <a:t>ορισμένες περιοχές της γης, είναι η ενέργεια των παλιρροιών.</a:t>
            </a:r>
            <a:br>
              <a:rPr lang="el-GR" dirty="0" smtClean="0"/>
            </a:br>
            <a:endParaRPr lang="el-GR"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θαλασσα.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Βιομάζα</a:t>
            </a:r>
            <a:endParaRPr lang="el-GR" dirty="0"/>
          </a:p>
        </p:txBody>
      </p:sp>
      <p:sp>
        <p:nvSpPr>
          <p:cNvPr id="3" name="2 - Θέση περιεχομένου"/>
          <p:cNvSpPr>
            <a:spLocks noGrp="1"/>
          </p:cNvSpPr>
          <p:nvPr>
            <p:ph idx="1"/>
          </p:nvPr>
        </p:nvSpPr>
        <p:spPr>
          <a:xfrm>
            <a:off x="323528" y="1268760"/>
            <a:ext cx="8568952" cy="5589240"/>
          </a:xfrm>
        </p:spPr>
        <p:txBody>
          <a:bodyPr>
            <a:normAutofit lnSpcReduction="10000"/>
          </a:bodyPr>
          <a:lstStyle/>
          <a:p>
            <a:r>
              <a:rPr lang="el-GR" dirty="0" smtClean="0"/>
              <a:t>Βιομάζα ορίζεται </a:t>
            </a:r>
            <a:r>
              <a:rPr lang="el-GR" dirty="0"/>
              <a:t>το </a:t>
            </a:r>
            <a:r>
              <a:rPr lang="el-GR" dirty="0" err="1"/>
              <a:t>βιοαποικοδομήσιμο</a:t>
            </a:r>
            <a:r>
              <a:rPr lang="el-GR" dirty="0"/>
              <a:t> κλάσμα προϊόντων, αποβλήτων ή υπολειμμάτων βιολογικής προέλευσης, από τη γεωργία (συμπεριλαμβανομένων των φυτικών και των ζωικών ουσιών), τη δασοπονία και τους συναφείς κλάδους, συμπεριλαμβανομένης της αλιείας και της υδατοκαλλιέργειας. Όπως επίσης και το </a:t>
            </a:r>
            <a:r>
              <a:rPr lang="el-GR" dirty="0" err="1"/>
              <a:t>βιοαποικοδομήσιμο</a:t>
            </a:r>
            <a:r>
              <a:rPr lang="el-GR" dirty="0"/>
              <a:t> κλάσμα των βιομηχανικών αποβλήτων και των οικιακών απορριμμάτων. Ουσιαστικά, η βιομάζα αποτελεί την ύλη που έχει άμεση ή έμμεση βιολογική (οργανική) προέλευση.</a:t>
            </a:r>
          </a:p>
        </p:txBody>
      </p:sp>
      <p:sp>
        <p:nvSpPr>
          <p:cNvPr id="10242" name="AutoShape 2" descr="Βιομάζα | Agroenergy.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44" name="AutoShape 4" descr="Βιομάζα | Agroenergy.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46" name="AutoShape 6" descr="Βιομάζα | Agroenergy.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Βιομαζα.jpg"/>
          <p:cNvPicPr>
            <a:picLocks noGrp="1" noChangeAspect="1"/>
          </p:cNvPicPr>
          <p:nvPr>
            <p:ph idx="1"/>
          </p:nvPr>
        </p:nvPicPr>
        <p:blipFill>
          <a:blip r:embed="rId2" cstate="print"/>
          <a:stretch>
            <a:fillRect/>
          </a:stretch>
        </p:blipFill>
        <p:spPr>
          <a:xfrm>
            <a:off x="0" y="-1"/>
            <a:ext cx="9144000" cy="6858001"/>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Γεωθερμία</a:t>
            </a:r>
            <a:endParaRPr lang="el-GR" dirty="0"/>
          </a:p>
        </p:txBody>
      </p:sp>
      <p:sp>
        <p:nvSpPr>
          <p:cNvPr id="3" name="2 - Θέση περιεχομένου"/>
          <p:cNvSpPr>
            <a:spLocks noGrp="1"/>
          </p:cNvSpPr>
          <p:nvPr>
            <p:ph idx="1"/>
          </p:nvPr>
        </p:nvSpPr>
        <p:spPr>
          <a:xfrm>
            <a:off x="251520" y="1600200"/>
            <a:ext cx="8424936" cy="5069160"/>
          </a:xfrm>
        </p:spPr>
        <p:txBody>
          <a:bodyPr>
            <a:normAutofit fontScale="85000" lnSpcReduction="20000"/>
          </a:bodyPr>
          <a:lstStyle/>
          <a:p>
            <a:r>
              <a:rPr lang="el-GR" b="1" dirty="0"/>
              <a:t>Γεωθερμία</a:t>
            </a:r>
            <a:r>
              <a:rPr lang="el-GR" dirty="0"/>
              <a:t> ή </a:t>
            </a:r>
            <a:r>
              <a:rPr lang="el-GR" b="1" dirty="0"/>
              <a:t>γεωθερμική ενέργεια</a:t>
            </a:r>
            <a:r>
              <a:rPr lang="el-GR" dirty="0"/>
              <a:t> ονομάζουμε τη φυσική θερμική ενέργεια της Γης που διαρρέει από το θερμό εσωτερικό του πλανήτη προς την επιφάνεια. Η μετάδοση </a:t>
            </a:r>
            <a:r>
              <a:rPr lang="el-GR" dirty="0" smtClean="0"/>
              <a:t>θερμότητας</a:t>
            </a:r>
            <a:r>
              <a:rPr lang="el-GR" dirty="0"/>
              <a:t> πραγματοποιείται με δύο τρόπους:</a:t>
            </a:r>
          </a:p>
          <a:p>
            <a:r>
              <a:rPr lang="el-GR" dirty="0"/>
              <a:t>α) Με αγωγή από το εσωτερικό προς την </a:t>
            </a:r>
            <a:r>
              <a:rPr lang="el-GR" dirty="0" smtClean="0"/>
              <a:t>επιφάνεια.</a:t>
            </a:r>
            <a:endParaRPr lang="el-GR" dirty="0"/>
          </a:p>
          <a:p>
            <a:r>
              <a:rPr lang="el-GR" dirty="0"/>
              <a:t>β) Με ρεύματα μεταφοράς, που περιορίζονται όμως στις ζώνες κοντά στα όρια των </a:t>
            </a:r>
            <a:r>
              <a:rPr lang="el-GR" dirty="0" err="1"/>
              <a:t>λιθοσφαιρικών</a:t>
            </a:r>
            <a:r>
              <a:rPr lang="el-GR" dirty="0"/>
              <a:t> πλακών, λόγω ηφαιστειακών και υδροθερμικών φαινομένων.</a:t>
            </a:r>
          </a:p>
          <a:p>
            <a:r>
              <a:rPr lang="el-GR" dirty="0"/>
              <a:t>Μεγάλη σημασία για τον άνθρωπο έχει η αξιοποίηση της γεωθερμικής ενέργειας για την κάλυψη αναγκών του, καθώς είναι μια πρακτικά ανεξάντλητη πηγή </a:t>
            </a:r>
            <a:r>
              <a:rPr lang="el-GR" dirty="0" err="1" smtClean="0"/>
              <a:t>ενεργειας</a:t>
            </a:r>
            <a:r>
              <a:rPr lang="el-GR" dirty="0" smtClean="0"/>
              <a:t>.</a:t>
            </a:r>
            <a:endParaRPr lang="el-GR" dirty="0"/>
          </a:p>
          <a:p>
            <a:endParaRPr lang="el-GR"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γεωθερμια1.jpg"/>
          <p:cNvPicPr>
            <a:picLocks noGrp="1" noChangeAspect="1"/>
          </p:cNvPicPr>
          <p:nvPr>
            <p:ph idx="1"/>
          </p:nvPr>
        </p:nvPicPr>
        <p:blipFill>
          <a:blip r:embed="rId2" cstate="print"/>
          <a:stretch>
            <a:fillRect/>
          </a:stretch>
        </p:blipFill>
        <p:spPr>
          <a:xfrm>
            <a:off x="24840" y="0"/>
            <a:ext cx="9119160" cy="68580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Αιολική Ενέργεια</a:t>
            </a:r>
            <a:endParaRPr lang="el-GR" dirty="0"/>
          </a:p>
        </p:txBody>
      </p:sp>
      <p:sp>
        <p:nvSpPr>
          <p:cNvPr id="3" name="2 - Θέση περιεχομένου"/>
          <p:cNvSpPr>
            <a:spLocks noGrp="1"/>
          </p:cNvSpPr>
          <p:nvPr>
            <p:ph idx="1"/>
          </p:nvPr>
        </p:nvSpPr>
        <p:spPr>
          <a:xfrm>
            <a:off x="457200" y="1412776"/>
            <a:ext cx="8229600" cy="5256584"/>
          </a:xfrm>
        </p:spPr>
        <p:txBody>
          <a:bodyPr>
            <a:normAutofit fontScale="92500" lnSpcReduction="10000"/>
          </a:bodyPr>
          <a:lstStyle/>
          <a:p>
            <a:pPr>
              <a:buNone/>
            </a:pPr>
            <a:r>
              <a:rPr lang="el-GR" b="1" dirty="0"/>
              <a:t>Αιολική ενέργεια</a:t>
            </a:r>
            <a:r>
              <a:rPr lang="el-GR" dirty="0"/>
              <a:t> ονομάζεται η </a:t>
            </a:r>
            <a:r>
              <a:rPr lang="el-GR" dirty="0" smtClean="0"/>
              <a:t>ενέργεια που </a:t>
            </a:r>
            <a:r>
              <a:rPr lang="el-GR" dirty="0"/>
              <a:t>παράγεται από την εκμετάλλευση του </a:t>
            </a:r>
            <a:r>
              <a:rPr lang="el-GR" dirty="0" smtClean="0"/>
              <a:t>ανέμου. </a:t>
            </a:r>
            <a:r>
              <a:rPr lang="el-GR" dirty="0"/>
              <a:t>Η ενέργεια αυτή χαρακτηρίζεται "ήπια μορφή ενέργειας" και περιλαμβάνεται στις "καθαρές" πηγές, όπως συνηθίζονται να λέγονται οι πηγές ενέργειας που δεν εκπέμπουν ή δεν προκαλούν ρύπους. Η αρχαιότερη μορφή εκμετάλλευσης της αιολικής ενέργειας ήταν τα </a:t>
            </a:r>
            <a:r>
              <a:rPr lang="el-GR" dirty="0" smtClean="0"/>
              <a:t>ιστία (πανιά</a:t>
            </a:r>
            <a:r>
              <a:rPr lang="el-GR" dirty="0"/>
              <a:t>) των πρώτων </a:t>
            </a:r>
            <a:r>
              <a:rPr lang="el-GR" dirty="0" smtClean="0"/>
              <a:t>ιστιοφόρων και </a:t>
            </a:r>
            <a:r>
              <a:rPr lang="el-GR" dirty="0"/>
              <a:t>πολύ αργότερα οι ανεμόμυλοι στην ξηρά. Ονομάζεται αιολική γιατί στην ελληνική </a:t>
            </a:r>
            <a:r>
              <a:rPr lang="el-GR" dirty="0" smtClean="0"/>
              <a:t>μυθολογία ο</a:t>
            </a:r>
            <a:r>
              <a:rPr lang="el-GR" dirty="0"/>
              <a:t> Αίολος ήταν ο θεός του ανέμου.</a:t>
            </a: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Αιολικη.jpg"/>
          <p:cNvPicPr>
            <a:picLocks noGrp="1" noChangeAspect="1"/>
          </p:cNvPicPr>
          <p:nvPr>
            <p:ph idx="1"/>
          </p:nvPr>
        </p:nvPicPr>
        <p:blipFill>
          <a:blip r:embed="rId2" cstate="print"/>
          <a:stretch>
            <a:fillRect/>
          </a:stretch>
        </p:blipFill>
        <p:spPr>
          <a:xfrm>
            <a:off x="-252536" y="0"/>
            <a:ext cx="9635494" cy="68580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Θερμική Ηλιακή ενέργεια</a:t>
            </a:r>
            <a:endParaRPr lang="el-GR" dirty="0"/>
          </a:p>
        </p:txBody>
      </p:sp>
      <p:sp>
        <p:nvSpPr>
          <p:cNvPr id="3" name="2 - Θέση περιεχομένου"/>
          <p:cNvSpPr>
            <a:spLocks noGrp="1"/>
          </p:cNvSpPr>
          <p:nvPr>
            <p:ph idx="1"/>
          </p:nvPr>
        </p:nvSpPr>
        <p:spPr>
          <a:xfrm>
            <a:off x="395536" y="1340768"/>
            <a:ext cx="8229600" cy="5517232"/>
          </a:xfrm>
        </p:spPr>
        <p:txBody>
          <a:bodyPr>
            <a:normAutofit fontScale="92500" lnSpcReduction="10000"/>
          </a:bodyPr>
          <a:lstStyle/>
          <a:p>
            <a:pPr>
              <a:buNone/>
            </a:pPr>
            <a:r>
              <a:rPr lang="el-GR" u="sng" dirty="0" smtClean="0"/>
              <a:t>Τα </a:t>
            </a:r>
            <a:r>
              <a:rPr lang="el-GR" u="sng" dirty="0" err="1" smtClean="0"/>
              <a:t>ηλιοθερμικα</a:t>
            </a:r>
            <a:r>
              <a:rPr lang="el-GR" u="sng" dirty="0" smtClean="0"/>
              <a:t> </a:t>
            </a:r>
            <a:r>
              <a:rPr lang="el-GR" u="sng" dirty="0" err="1" smtClean="0"/>
              <a:t>συστηματα</a:t>
            </a:r>
            <a:r>
              <a:rPr lang="el-GR" dirty="0"/>
              <a:t> συλλέγουν ηλιακή </a:t>
            </a:r>
            <a:r>
              <a:rPr lang="el-GR" dirty="0" smtClean="0"/>
              <a:t>ακτινοβολία και </a:t>
            </a:r>
            <a:r>
              <a:rPr lang="el-GR" dirty="0"/>
              <a:t>τη μετατρέπουν σε θερμική ενέργεια που μετέπειτα μπορεί να παραγάγει ηλεκτρισμό. Υπάρχουν διάφορα είδη </a:t>
            </a:r>
            <a:r>
              <a:rPr lang="el-GR" dirty="0" err="1"/>
              <a:t>ηλιοθερμικών</a:t>
            </a:r>
            <a:r>
              <a:rPr lang="el-GR" dirty="0"/>
              <a:t> συστημάτων και η διαφορά τους έγκειται στο βαθμό θερμότητας που μπορούν να παραγάγουν δηλαδή ως χαμηλής, μέσης ή υψηλής θερμοκρασίας συλλέκτες. Τα </a:t>
            </a:r>
            <a:r>
              <a:rPr lang="el-GR" dirty="0" err="1"/>
              <a:t>ηλιοθερμικά</a:t>
            </a:r>
            <a:r>
              <a:rPr lang="el-GR" dirty="0"/>
              <a:t> συστήματα υψηλής θερμοκρασίας που χρησιμοποιούνται για την παραγωγή ηλεκτρισμού, είναι πιο αποδοτικά από τα </a:t>
            </a:r>
            <a:r>
              <a:rPr lang="el-GR" dirty="0" err="1" smtClean="0"/>
              <a:t>φωτοβολταϊκά</a:t>
            </a:r>
            <a:r>
              <a:rPr lang="el-GR" dirty="0" smtClean="0"/>
              <a:t>.</a:t>
            </a:r>
            <a:endParaRPr lang="el-GR"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ηλιακη ενεργεια σ.jpg"/>
          <p:cNvPicPr>
            <a:picLocks noGrp="1" noChangeAspect="1"/>
          </p:cNvPicPr>
          <p:nvPr>
            <p:ph idx="1"/>
          </p:nvPr>
        </p:nvPicPr>
        <p:blipFill>
          <a:blip r:embed="rId2" cstate="print"/>
          <a:stretch>
            <a:fillRect/>
          </a:stretch>
        </p:blipFill>
        <p:spPr>
          <a:xfrm>
            <a:off x="1" y="-1"/>
            <a:ext cx="9144000" cy="6852493"/>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TotalTime>
  <Words>134</Words>
  <Application>Microsoft Office PowerPoint</Application>
  <PresentationFormat>Προβολή στην οθόνη (4:3)</PresentationFormat>
  <Paragraphs>19</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Εργαστήριο Δεξιοτήτων 1</vt:lpstr>
      <vt:lpstr>Βιομάζα</vt:lpstr>
      <vt:lpstr>Διαφάνεια 3</vt:lpstr>
      <vt:lpstr>Γεωθερμία</vt:lpstr>
      <vt:lpstr>Διαφάνεια 5</vt:lpstr>
      <vt:lpstr>Αιολική Ενέργεια</vt:lpstr>
      <vt:lpstr>Διαφάνεια 7</vt:lpstr>
      <vt:lpstr>Θερμική Ηλιακή ενέργεια</vt:lpstr>
      <vt:lpstr>Διαφάνεια 9</vt:lpstr>
      <vt:lpstr>Φωτοβολταϊκά</vt:lpstr>
      <vt:lpstr>Διαφάνεια 11</vt:lpstr>
      <vt:lpstr>Ενέργεια από τη θάλασσα.</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Εργαστηριο Δεξιοτητων 1</dc:title>
  <dc:creator>User</dc:creator>
  <cp:lastModifiedBy>User</cp:lastModifiedBy>
  <cp:revision>19</cp:revision>
  <dcterms:created xsi:type="dcterms:W3CDTF">2022-11-05T12:55:28Z</dcterms:created>
  <dcterms:modified xsi:type="dcterms:W3CDTF">2022-11-06T09:30:17Z</dcterms:modified>
</cp:coreProperties>
</file>