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294" r:id="rId3"/>
    <p:sldId id="295" r:id="rId4"/>
    <p:sldId id="296" r:id="rId5"/>
    <p:sldId id="297" r:id="rId6"/>
    <p:sldId id="299" r:id="rId7"/>
    <p:sldId id="298" r:id="rId8"/>
    <p:sldId id="300" r:id="rId9"/>
    <p:sldId id="301" r:id="rId10"/>
    <p:sldId id="302" r:id="rId1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294EF7-07FD-4AF7-BD69-6C70454193C8}" type="datetimeFigureOut">
              <a:rPr lang="el-GR"/>
              <a:pPr>
                <a:defRPr/>
              </a:pPr>
              <a:t>19/1/2024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742CD5-10EE-4A0B-91B9-14C29C4850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25F9-8542-443F-B738-71DC1D8BCD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8A712-51BB-4BC9-94A3-D032391ACF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D927-BD90-4238-B084-F3D9BE4EC5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8E66F-BAAF-4084-9A92-D3990042C0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D6542-BF77-4A49-94A5-2770AF084B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9979-9CFF-402A-94E6-DAF8A29FB5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B766-A3E9-4D13-8B1C-288B5B9A2F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B348-27B5-454F-96AD-B4CF923B0D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DBCE-8607-450B-A65B-B8150F37DA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FB89-6AEF-4890-B707-50C568C009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A570-37B4-4B53-8493-C3D5E1F140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F898B9-090C-445D-9FD8-DF1C26893D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ground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4168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74285" y="5241290"/>
            <a:ext cx="3663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l-GR" i="1" dirty="0">
                <a:solidFill>
                  <a:schemeClr val="tx1"/>
                </a:solidFill>
                <a:latin typeface="Times New Roman" pitchFamily="18" charset="0"/>
              </a:rPr>
              <a:t>Πλατάκης Φίλιππος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i="1" dirty="0" smtClean="0">
                <a:latin typeface="Times New Roman" pitchFamily="18" charset="0"/>
              </a:rPr>
              <a:t>fil_platakis@yahoo.gr</a:t>
            </a:r>
            <a:endParaRPr lang="el-GR" i="1" dirty="0">
              <a:latin typeface="Times New Roman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19108" y="2551837"/>
            <a:ext cx="5905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Φύλλο εργασίας 4 (Ι)</a:t>
            </a:r>
          </a:p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Μέτρηση θερμοκρασίας – </a:t>
            </a:r>
          </a:p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Βαθμονόμηση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97012" y="1493811"/>
            <a:ext cx="55123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i="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Φυσική </a:t>
            </a:r>
            <a:r>
              <a:rPr lang="el-GR" sz="44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l-GR" sz="4400" i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΄ </a:t>
            </a:r>
            <a:r>
              <a:rPr lang="el-GR" sz="4400" i="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Γυμνασίου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331913" y="646112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l-GR" sz="2000">
                <a:solidFill>
                  <a:schemeClr val="bg1"/>
                </a:solidFill>
              </a:rPr>
              <a:t>σελ 12 -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8662" y="1428736"/>
            <a:ext cx="757242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i="1" u="sng" dirty="0" smtClean="0">
                <a:solidFill>
                  <a:schemeClr val="tx1"/>
                </a:solidFill>
              </a:rPr>
              <a:t>HOMEWORK</a:t>
            </a:r>
            <a:endParaRPr lang="el-GR" sz="2800" i="1" u="sng" dirty="0" smtClean="0">
              <a:solidFill>
                <a:schemeClr val="tx1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500166" y="2357430"/>
            <a:ext cx="6280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dirty="0" smtClean="0">
                <a:solidFill>
                  <a:srgbClr val="0000FF"/>
                </a:solidFill>
              </a:rPr>
              <a:t>Ψάξτε στο διαδίκτυο («</a:t>
            </a:r>
            <a:r>
              <a:rPr lang="el-GR" sz="2400" dirty="0" err="1" smtClean="0">
                <a:solidFill>
                  <a:srgbClr val="0000FF"/>
                </a:solidFill>
              </a:rPr>
              <a:t>γκουγκλάρετε</a:t>
            </a:r>
            <a:r>
              <a:rPr lang="el-GR" sz="2400" dirty="0" smtClean="0">
                <a:solidFill>
                  <a:srgbClr val="0000FF"/>
                </a:solidFill>
              </a:rPr>
              <a:t>») και βρείτε:</a:t>
            </a:r>
          </a:p>
          <a:p>
            <a:pPr algn="l"/>
            <a:r>
              <a:rPr lang="el-GR" sz="2400" dirty="0" smtClean="0">
                <a:solidFill>
                  <a:srgbClr val="0000FF"/>
                </a:solidFill>
              </a:rPr>
              <a:t>Ποια ήταν η μεγαλύτερη και ποια η μικρότερη θερμοκρασία που </a:t>
            </a:r>
            <a:r>
              <a:rPr lang="el-GR" sz="2400" smtClean="0">
                <a:solidFill>
                  <a:srgbClr val="0000FF"/>
                </a:solidFill>
              </a:rPr>
              <a:t>έχει ποτέ καταγραφεί</a:t>
            </a:r>
            <a:endParaRPr lang="el-GR" sz="2400" dirty="0" smtClean="0">
              <a:solidFill>
                <a:srgbClr val="0000FF"/>
              </a:solidFill>
            </a:endParaRPr>
          </a:p>
          <a:p>
            <a:pPr algn="l"/>
            <a:r>
              <a:rPr lang="el-GR" sz="2400" dirty="0" smtClean="0">
                <a:solidFill>
                  <a:srgbClr val="0000FF"/>
                </a:solidFill>
              </a:rPr>
              <a:t>α) στον κόσμο</a:t>
            </a:r>
          </a:p>
          <a:p>
            <a:pPr algn="l"/>
            <a:r>
              <a:rPr lang="el-GR" sz="2400" dirty="0" smtClean="0">
                <a:solidFill>
                  <a:srgbClr val="0000FF"/>
                </a:solidFill>
              </a:rPr>
              <a:t>β) στην Ελλάδα</a:t>
            </a:r>
            <a:endParaRPr lang="el-GR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331913" y="646112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l-GR" sz="2000">
                <a:solidFill>
                  <a:schemeClr val="bg1"/>
                </a:solidFill>
              </a:rPr>
              <a:t>σελ 12 -</a:t>
            </a:r>
          </a:p>
        </p:txBody>
      </p:sp>
      <p:pic>
        <p:nvPicPr>
          <p:cNvPr id="34818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28813"/>
            <a:ext cx="357187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0034" y="857232"/>
            <a:ext cx="8358187" cy="8302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srgbClr val="0000FF"/>
                </a:solidFill>
                <a:latin typeface="+mn-lt"/>
              </a:rPr>
              <a:t>Από μικρή ηλικία μαθαίνουμε ποια σώματα θεωρούμε </a:t>
            </a:r>
            <a:r>
              <a:rPr lang="el-GR" sz="2400" b="1" i="1" dirty="0">
                <a:solidFill>
                  <a:srgbClr val="FF0000"/>
                </a:solidFill>
                <a:latin typeface="+mn-lt"/>
              </a:rPr>
              <a:t>ζεστά</a:t>
            </a:r>
            <a:r>
              <a:rPr lang="el-GR" sz="2400" dirty="0">
                <a:solidFill>
                  <a:srgbClr val="0000FF"/>
                </a:solidFill>
                <a:latin typeface="+mn-lt"/>
              </a:rPr>
              <a:t> και ποια </a:t>
            </a:r>
            <a:r>
              <a:rPr lang="el-GR" sz="2400" b="1" i="1" dirty="0">
                <a:solidFill>
                  <a:srgbClr val="FF0000"/>
                </a:solidFill>
                <a:latin typeface="+mn-lt"/>
              </a:rPr>
              <a:t>κρύα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34" y="4853965"/>
            <a:ext cx="3571875" cy="923925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solidFill>
                  <a:srgbClr val="0000FF"/>
                </a:solidFill>
                <a:latin typeface="+mn-lt"/>
              </a:rPr>
              <a:t>Ένα φλιτζάνι καφέ θα συμφωνήσουμε όλοι ότι είναι </a:t>
            </a:r>
            <a:r>
              <a:rPr lang="el-GR" b="1" i="1" dirty="0">
                <a:solidFill>
                  <a:srgbClr val="FF0000"/>
                </a:solidFill>
                <a:latin typeface="+mn-lt"/>
              </a:rPr>
              <a:t>ζεστό</a:t>
            </a:r>
          </a:p>
        </p:txBody>
      </p:sp>
      <p:pic>
        <p:nvPicPr>
          <p:cNvPr id="34820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928813"/>
            <a:ext cx="35560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72034" y="4853965"/>
            <a:ext cx="3571875" cy="923925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solidFill>
                  <a:srgbClr val="0000FF"/>
                </a:solidFill>
                <a:latin typeface="+mn-lt"/>
              </a:rPr>
              <a:t>Αντίθετα, ένα ποτήρι αναψυκτικού με παγάκια λέμε ότι είναι </a:t>
            </a:r>
            <a:r>
              <a:rPr lang="el-GR" b="1" i="1" dirty="0">
                <a:solidFill>
                  <a:srgbClr val="FF0000"/>
                </a:solidFill>
                <a:latin typeface="+mn-lt"/>
              </a:rPr>
              <a:t>κρύο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331913" y="646112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l-GR" sz="2000">
                <a:solidFill>
                  <a:schemeClr val="bg1"/>
                </a:solidFill>
              </a:rPr>
              <a:t>σελ 12 -</a:t>
            </a:r>
          </a:p>
        </p:txBody>
      </p:sp>
      <p:pic>
        <p:nvPicPr>
          <p:cNvPr id="410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159" y="953254"/>
            <a:ext cx="2590808" cy="199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14563" y="3019272"/>
            <a:ext cx="4572000" cy="647700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latin typeface="+mn-lt"/>
              </a:rPr>
              <a:t>Μπορούμε λοιπόν να πούμε ότι το δέρμα </a:t>
            </a:r>
            <a:r>
              <a:rPr lang="el-GR" dirty="0" smtClean="0">
                <a:latin typeface="+mn-lt"/>
              </a:rPr>
              <a:t>μας </a:t>
            </a:r>
            <a:r>
              <a:rPr lang="el-GR" dirty="0">
                <a:latin typeface="+mn-lt"/>
              </a:rPr>
              <a:t>λέει πότε ένα σώμα είναι..</a:t>
            </a:r>
            <a:endParaRPr lang="el-GR" b="1" dirty="0">
              <a:latin typeface="+mn-lt"/>
            </a:endParaRPr>
          </a:p>
        </p:txBody>
      </p:sp>
      <p:pic>
        <p:nvPicPr>
          <p:cNvPr id="33796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2755922" cy="212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8" name="Picture 6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857628"/>
            <a:ext cx="2762241" cy="21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1637" y="6080144"/>
            <a:ext cx="1714500" cy="369332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 smtClean="0">
                <a:latin typeface="+mn-lt"/>
              </a:rPr>
              <a:t>ζεστό</a:t>
            </a:r>
            <a:endParaRPr lang="el-GR" b="1" dirty="0"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15074" y="6072206"/>
            <a:ext cx="1714500" cy="368300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latin typeface="+mn-lt"/>
              </a:rPr>
              <a:t>ή </a:t>
            </a:r>
            <a:r>
              <a:rPr lang="el-GR" dirty="0" smtClean="0">
                <a:latin typeface="+mn-lt"/>
              </a:rPr>
              <a:t>κρύο</a:t>
            </a:r>
            <a:endParaRPr lang="el-GR" b="1" dirty="0"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31913" y="646112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l-GR" sz="2000">
                <a:solidFill>
                  <a:schemeClr val="bg1"/>
                </a:solidFill>
              </a:rPr>
              <a:t>σελ 12 -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357424" y="1000113"/>
            <a:ext cx="457200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dirty="0">
                <a:solidFill>
                  <a:srgbClr val="FF0000"/>
                </a:solidFill>
                <a:latin typeface="+mn-lt"/>
              </a:rPr>
              <a:t>Είναι όμως έτσι;;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897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5986" y="4786300"/>
            <a:ext cx="4572000" cy="1200150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solidFill>
                  <a:srgbClr val="0000FF"/>
                </a:solidFill>
                <a:latin typeface="+mn-lt"/>
              </a:rPr>
              <a:t>Αν βυθίσουμε το αριστερό μας χέρι στο ζεστό νερό και το δεξί μας χέρι στο κρύο…</a:t>
            </a:r>
            <a:endParaRPr lang="el-GR" sz="24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31913" y="646112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l-GR" sz="2000">
                <a:solidFill>
                  <a:schemeClr val="bg1"/>
                </a:solidFill>
              </a:rPr>
              <a:t>σελ 12 -</a:t>
            </a: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785938"/>
            <a:ext cx="33321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1500" y="928688"/>
            <a:ext cx="7786688" cy="830262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srgbClr val="0000FF"/>
                </a:solidFill>
                <a:latin typeface="+mn-lt"/>
              </a:rPr>
              <a:t>Αν βυθίσουμε τώρα τα χέρια μας στο μεσαίο δοχείο με το χλιαρό νερό, πως θα μας φανεί αυτό;</a:t>
            </a:r>
            <a:endParaRPr lang="el-GR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00188" y="4786313"/>
            <a:ext cx="5857875" cy="1200150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solidFill>
                  <a:srgbClr val="0000FF"/>
                </a:solidFill>
                <a:latin typeface="+mn-lt"/>
              </a:rPr>
              <a:t>Ναι. Το ένα χέρι θα μας «πει» ότι το χλιαρό νερό είναι ζεστό, ενώ το άλλο ότι είναι κρύο</a:t>
            </a:r>
            <a:endParaRPr lang="el-GR" sz="24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1643063" y="2000250"/>
            <a:ext cx="1857375" cy="857250"/>
          </a:xfrm>
          <a:prstGeom prst="wedgeRoundRectCallout">
            <a:avLst>
              <a:gd name="adj1" fmla="val 74841"/>
              <a:gd name="adj2" fmla="val 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Το χέρι ήταν βυθισμένο στο κρύο δοχείο</a:t>
            </a:r>
          </a:p>
        </p:txBody>
      </p:sp>
      <p:sp>
        <p:nvSpPr>
          <p:cNvPr id="8" name="7 - Επεξήγηση με στρογγυλεμένο παραλληλόγραμμο"/>
          <p:cNvSpPr/>
          <p:nvPr/>
        </p:nvSpPr>
        <p:spPr>
          <a:xfrm>
            <a:off x="5857875" y="2000250"/>
            <a:ext cx="1857375" cy="857250"/>
          </a:xfrm>
          <a:prstGeom prst="wedgeRoundRectCallout">
            <a:avLst>
              <a:gd name="adj1" fmla="val -75637"/>
              <a:gd name="adj2" fmla="val -230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Το χέρι ήταν βυθισμένο στο ζεστό δοχείο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331913" y="646112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l-GR" sz="2000">
                <a:solidFill>
                  <a:schemeClr val="bg1"/>
                </a:solidFill>
              </a:rPr>
              <a:t>σελ 12 -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000232" y="1071546"/>
            <a:ext cx="5143500" cy="12001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Οι αισθήσεις μας δεν μας λένε πάντα την αλήθεια. Η πληροφορία που μας δίνουν είναι </a:t>
            </a:r>
            <a:r>
              <a:rPr lang="el-GR" sz="2400" i="1" u="sng" dirty="0">
                <a:solidFill>
                  <a:srgbClr val="FFFF00"/>
                </a:solidFill>
                <a:latin typeface="+mn-lt"/>
              </a:rPr>
              <a:t>υποκειμενική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 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5842" name="Picture 2" descr="How to warm up in an igloo? - CurioK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28"/>
            <a:ext cx="31432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Avoir froid clipart 1 » Clipart 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27" y="2500328"/>
            <a:ext cx="26431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85852" y="5643578"/>
            <a:ext cx="3143250" cy="923925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latin typeface="+mn-lt"/>
              </a:rPr>
              <a:t>Ένας </a:t>
            </a:r>
            <a:r>
              <a:rPr lang="el-GR" dirty="0" err="1" smtClean="0">
                <a:latin typeface="+mn-lt"/>
              </a:rPr>
              <a:t>Εσκιμώος</a:t>
            </a:r>
            <a:r>
              <a:rPr lang="el-GR" dirty="0">
                <a:latin typeface="+mn-lt"/>
              </a:rPr>
              <a:t>, αν θα έρθει χειμώνα στην Ελλάδα, θα ζεσταίνεται… </a:t>
            </a:r>
            <a:endParaRPr lang="el-GR" b="1" dirty="0"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86352" y="5572141"/>
            <a:ext cx="3143250" cy="646112"/>
          </a:xfrm>
          <a:prstGeom prst="rect">
            <a:avLst/>
          </a:prstGeom>
          <a:solidFill>
            <a:schemeClr val="bg1">
              <a:alpha val="85097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+mn-lt"/>
              </a:rPr>
              <a:t>ενώ ένας Αιγύπτιος θα κρυώνει</a:t>
            </a:r>
            <a:endParaRPr lang="el-GR" b="1"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571604" y="1000108"/>
            <a:ext cx="6286500" cy="12001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Το πόσο </a:t>
            </a:r>
            <a:r>
              <a:rPr lang="el-GR" sz="2400">
                <a:solidFill>
                  <a:schemeClr val="bg1"/>
                </a:solidFill>
                <a:latin typeface="+mn-lt"/>
              </a:rPr>
              <a:t>ζεστό </a:t>
            </a:r>
            <a:r>
              <a:rPr lang="el-GR" sz="2400" smtClean="0">
                <a:solidFill>
                  <a:schemeClr val="bg1"/>
                </a:solidFill>
                <a:latin typeface="+mn-lt"/>
              </a:rPr>
              <a:t>ή 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κρύο είναι ένα σώμα, το μετράμε με ένα φυσικό μέγεθος που λέγεται: </a:t>
            </a:r>
            <a:r>
              <a:rPr lang="el-GR" sz="2400" i="1" u="sng" dirty="0">
                <a:solidFill>
                  <a:srgbClr val="FFFF00"/>
                </a:solidFill>
                <a:latin typeface="+mn-lt"/>
              </a:rPr>
              <a:t>ΘΕΡΜΟΚΡΑΣΙΑ</a:t>
            </a:r>
            <a:endParaRPr lang="el-GR" sz="2400" b="1" i="1" u="sng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5913" y="2428875"/>
            <a:ext cx="6286500" cy="12001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Τα όργανα που χρησιμοποιούμε για να μετρήσουμε την θερμοκρασία ονομάζονται </a:t>
            </a:r>
            <a:r>
              <a:rPr lang="el-GR" sz="2400" i="1" u="sng" dirty="0">
                <a:solidFill>
                  <a:srgbClr val="FFFF00"/>
                </a:solidFill>
                <a:latin typeface="+mn-lt"/>
              </a:rPr>
              <a:t>ΘΕΡΜΟΜΕΤΡΑ</a:t>
            </a:r>
            <a:endParaRPr lang="el-GR" sz="2400" b="1" i="1" u="sng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2" descr="https://www.mantzaris.com/1411-thickbox_default/thermometro-hlektroniko-pyretoy-microlife-mt-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663" y="3929063"/>
            <a:ext cx="1843087" cy="18430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66" name="Picture 2" descr="AcuRite Thermometer with Humidity-00339HDSBA2 - The Home Dep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1857375" cy="1857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9" name="AutoShape 4" descr="https://imgaz2.staticbg.com/thumb/large/oaupload/banggood/images/A4/F2/2aef0fb0-9143-488a-a85f-18e21392545c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36870" name="Picture 6" descr="Non-Contact Digital Display Forehead Thermometer 3 Color Ala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7375" y="3911600"/>
            <a:ext cx="1857375" cy="18589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72" name="Picture 8" descr="Meat Thermometer | 5939N | TAYLOR – Taylor U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3929063"/>
            <a:ext cx="1857375" cy="1857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331913" y="646112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l-GR" sz="2000">
                <a:solidFill>
                  <a:schemeClr val="bg1"/>
                </a:solidFill>
              </a:rPr>
              <a:t>σελ 12 -</a:t>
            </a:r>
          </a:p>
        </p:txBody>
      </p:sp>
      <p:sp>
        <p:nvSpPr>
          <p:cNvPr id="9220" name="AutoShape 4" descr="https://imgaz2.staticbg.com/thumb/large/oaupload/banggood/images/A4/F2/2aef0fb0-9143-488a-a85f-18e21392545c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1" name="AutoShape 6" descr="https://imgaz2.staticbg.com/thumb/large/oaupload/banggood/images/A4/F2/2aef0fb0-9143-488a-a85f-18e21392545c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2" name="AutoShape 8" descr="https://imgaz2.staticbg.com/thumb/large/oaupload/banggood/images/A4/F2/2aef0fb0-9143-488a-a85f-18e21392545c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00163"/>
            <a:ext cx="81534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875" y="4725988"/>
            <a:ext cx="7572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l-GR">
                <a:solidFill>
                  <a:srgbClr val="0000FF"/>
                </a:solidFill>
              </a:rPr>
              <a:t>Δεξιά, η μέτρηση είναι υποκειμενική και κατά προσέγγιση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2938" y="4048125"/>
            <a:ext cx="7572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l-GR" dirty="0">
                <a:solidFill>
                  <a:srgbClr val="0000FF"/>
                </a:solidFill>
              </a:rPr>
              <a:t>Αριστερά χρησιμοποιούμε ένα όργανο που λέγεται θερμόμετρο</a:t>
            </a: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l-GR" dirty="0">
                <a:solidFill>
                  <a:srgbClr val="0000FF"/>
                </a:solidFill>
              </a:rPr>
              <a:t>Η μέτρηση μας είναι ακριβής.</a:t>
            </a: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642938" y="857250"/>
            <a:ext cx="7572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l-GR"/>
              <a:t>(σελ 15 του σχ. βιβλίου)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331913" y="6461125"/>
            <a:ext cx="655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l-GR" sz="2000">
                <a:solidFill>
                  <a:schemeClr val="bg1"/>
                </a:solidFill>
              </a:rPr>
              <a:t>σελ 12 -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1428750"/>
            <a:ext cx="814387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42938" y="857250"/>
            <a:ext cx="7572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l-GR"/>
              <a:t>(σελ 15 του σχ. βιβλίου)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63" y="2971800"/>
            <a:ext cx="7572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l-GR">
                <a:solidFill>
                  <a:srgbClr val="0000FF"/>
                </a:solidFill>
              </a:rPr>
              <a:t>Τα σφάλματα στις μετρήσεις χωρίζονται: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8638" y="3571875"/>
            <a:ext cx="7572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l-GR">
                <a:solidFill>
                  <a:srgbClr val="0000FF"/>
                </a:solidFill>
              </a:rPr>
              <a:t>β) Σφάλματα ανθρώπινα (βιαστική ή λάθος μέτρηση)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6575" y="3286125"/>
            <a:ext cx="7572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l-GR">
                <a:solidFill>
                  <a:srgbClr val="0000FF"/>
                </a:solidFill>
              </a:rPr>
              <a:t>α) Σφάλματα οργάνων (κακό όργανο, λάθος βαθμονόμησης κλπ)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8638" y="3857625"/>
            <a:ext cx="7972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l-GR">
                <a:solidFill>
                  <a:srgbClr val="0000FF"/>
                </a:solidFill>
              </a:rPr>
              <a:t>Άρα, μια λανθασμένη μέτρηση της θερμοκρασίας μπορεί να οφείλεται και στον τρόπο που μετράμε, αλλά και στο θερμόμετρο.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28662" y="21429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Α΄ Γυμνασίου - Φύλλο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4</a:t>
            </a:r>
            <a:r>
              <a:rPr lang="el-G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(Ι)</a:t>
            </a:r>
            <a:endParaRPr lang="el-G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458</Words>
  <Application>Microsoft Office PowerPoint</Application>
  <PresentationFormat>Προβολή στην οθόνη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Προεπιλεγμένη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</dc:creator>
  <cp:lastModifiedBy>Filippos Platakis</cp:lastModifiedBy>
  <cp:revision>68</cp:revision>
  <dcterms:created xsi:type="dcterms:W3CDTF">2019-01-23T07:32:13Z</dcterms:created>
  <dcterms:modified xsi:type="dcterms:W3CDTF">2024-01-19T07:55:54Z</dcterms:modified>
</cp:coreProperties>
</file>