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0" r:id="rId2"/>
    <p:sldId id="306" r:id="rId3"/>
    <p:sldId id="294" r:id="rId4"/>
    <p:sldId id="307" r:id="rId5"/>
    <p:sldId id="308" r:id="rId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1CA8E04-47DB-45C5-A1FD-4C55E5F8C5D4}" type="datetimeFigureOut">
              <a:rPr lang="el-GR"/>
              <a:pPr>
                <a:defRPr/>
              </a:pPr>
              <a:t>2/2/2024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FADCE3B-D98E-4F6A-9B83-719DAF4EDB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1B334-0973-4134-980A-CB7EF3D1CF6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8CB5-69B0-478D-B06A-D68A153CFCE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6B90A-B58F-4EFF-8B89-7F43E6D576B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5023E-1717-4FF7-877B-3BB00009D31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42AF1-3546-4D69-80C6-44781EEA71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159CC-4A39-4FFB-A9E4-E1C6C629134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46F45-314A-4EDF-84AA-A657C0215C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43024-2C28-4A94-80FA-990531AA223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A8572-73A8-4213-9865-C351D99DCC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16938-2937-4800-A4D2-4C7A9BA04C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24EDA-F7C1-4011-BD77-EEF17A6461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BE07685-946B-4544-998D-D6B7008DEF0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3DPnwfwuZ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_5qIOK4odQ8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57188" y="2143125"/>
            <a:ext cx="8551862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l-GR" sz="4000" b="1" i="1">
                <a:solidFill>
                  <a:srgbClr val="0000FF"/>
                </a:solidFill>
              </a:rPr>
              <a:t>Μέτρηση θερμοκρασίας –</a:t>
            </a:r>
          </a:p>
          <a:p>
            <a:pPr algn="ctr">
              <a:lnSpc>
                <a:spcPct val="130000"/>
              </a:lnSpc>
            </a:pPr>
            <a:r>
              <a:rPr lang="el-GR" sz="4000" b="1" i="1">
                <a:solidFill>
                  <a:srgbClr val="0000FF"/>
                </a:solidFill>
              </a:rPr>
              <a:t> Η Βαθμονόμηση (ΙΙ)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403350" y="188913"/>
            <a:ext cx="655161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>
                <a:solidFill>
                  <a:schemeClr val="accent2"/>
                </a:solidFill>
              </a:rPr>
              <a:t>Φυσική Α’ Γυμνασίου</a:t>
            </a:r>
            <a:endParaRPr lang="en-US" sz="2000" b="1">
              <a:solidFill>
                <a:schemeClr val="accent2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l-GR" sz="2000" b="1">
                <a:solidFill>
                  <a:schemeClr val="accent2"/>
                </a:solidFill>
              </a:rPr>
              <a:t>Φύλλο εργασίας 4 </a:t>
            </a:r>
            <a:endParaRPr lang="el-GR" sz="2000" b="1" i="1">
              <a:solidFill>
                <a:schemeClr val="accent2"/>
              </a:solidFill>
            </a:endParaRPr>
          </a:p>
        </p:txBody>
      </p:sp>
      <p:sp>
        <p:nvSpPr>
          <p:cNvPr id="2052" name="9 - TextBox"/>
          <p:cNvSpPr txBox="1">
            <a:spLocks noChangeArrowheads="1"/>
          </p:cNvSpPr>
          <p:nvPr/>
        </p:nvSpPr>
        <p:spPr bwMode="auto">
          <a:xfrm>
            <a:off x="6357938" y="6000750"/>
            <a:ext cx="25003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i="1">
                <a:solidFill>
                  <a:srgbClr val="FF0000"/>
                </a:solidFill>
                <a:latin typeface="Calibri" pitchFamily="34" charset="0"/>
              </a:rPr>
              <a:t>Πλατάκης Φίλιππος</a:t>
            </a:r>
          </a:p>
          <a:p>
            <a:r>
              <a:rPr lang="en-US" i="1">
                <a:solidFill>
                  <a:srgbClr val="FF0000"/>
                </a:solidFill>
                <a:latin typeface="Calibri" pitchFamily="34" charset="0"/>
              </a:rPr>
              <a:t>fil_platakis@yahoo.gr</a:t>
            </a:r>
            <a:endParaRPr lang="el-GR" i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5" name="4 - Εικόνα" descr="bground_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54168"/>
          </a:xfrm>
          <a:prstGeom prst="rect">
            <a:avLst/>
          </a:prstGeom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074285" y="5241290"/>
            <a:ext cx="36639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</a:pPr>
            <a:r>
              <a:rPr lang="el-GR" i="1" dirty="0">
                <a:solidFill>
                  <a:schemeClr val="tx1"/>
                </a:solidFill>
                <a:latin typeface="Times New Roman" pitchFamily="18" charset="0"/>
              </a:rPr>
              <a:t>Πλατάκης Φίλιππος</a:t>
            </a:r>
          </a:p>
          <a:p>
            <a:pPr algn="r">
              <a:lnSpc>
                <a:spcPct val="90000"/>
              </a:lnSpc>
              <a:spcBef>
                <a:spcPct val="20000"/>
              </a:spcBef>
            </a:pPr>
            <a:r>
              <a:rPr lang="en-US" i="1" dirty="0" smtClean="0">
                <a:latin typeface="Times New Roman" pitchFamily="18" charset="0"/>
              </a:rPr>
              <a:t>fil_platakis@yahoo.gr</a:t>
            </a:r>
            <a:endParaRPr lang="el-GR" i="1" dirty="0">
              <a:latin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619108" y="2551837"/>
            <a:ext cx="59057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Φύλλο εργασίας 4 (ΙΙΙ)</a:t>
            </a:r>
          </a:p>
          <a:p>
            <a:pPr algn="ctr"/>
            <a:r>
              <a:rPr lang="el-G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Μέτρηση θερμοκρασίας – </a:t>
            </a:r>
          </a:p>
          <a:p>
            <a:pPr algn="ctr"/>
            <a:r>
              <a:rPr lang="el-G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Βαθμονόμηση</a:t>
            </a:r>
            <a:endParaRPr lang="el-GR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797012" y="1493811"/>
            <a:ext cx="55123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l-GR" sz="4400" i="0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Φυσική </a:t>
            </a:r>
            <a:r>
              <a:rPr lang="el-GR" sz="4400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</a:t>
            </a:r>
            <a:r>
              <a:rPr lang="el-GR" sz="4400" i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΄ </a:t>
            </a:r>
            <a:r>
              <a:rPr lang="el-GR" sz="4400" i="0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Γυμνασίου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331913" y="6461125"/>
            <a:ext cx="6551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- </a:t>
            </a:r>
            <a:r>
              <a:rPr lang="el-GR" sz="2000">
                <a:solidFill>
                  <a:schemeClr val="bg1"/>
                </a:solidFill>
              </a:rPr>
              <a:t>σελ 12 -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928662" y="214290"/>
            <a:ext cx="6551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l-GR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Φυσική Α΄ Γυμνασίου - Φύλλο </a:t>
            </a:r>
            <a:r>
              <a:rPr lang="el-GR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εργασίας 4</a:t>
            </a:r>
            <a:r>
              <a:rPr lang="el-GR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(ΙΙΙ)</a:t>
            </a:r>
            <a:endParaRPr lang="el-GR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43050"/>
            <a:ext cx="6929454" cy="389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27060" y="4188679"/>
            <a:ext cx="7572375" cy="38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Η σωστή ανάγνωση γίνεται στην εικόνα (2)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127060" y="4788754"/>
            <a:ext cx="7572375" cy="73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Στην εικόνα (1) είμαστε πολύ κοντά στο θερμόμετρο και μπορεί να επηρεάσουμε την μέτρηση με την αναπνοή μας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127060" y="4503004"/>
            <a:ext cx="7572375" cy="38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Στις εικόνες (3) και (4) δεν κοιτάμε κάθετα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5786" y="928670"/>
            <a:ext cx="7786715" cy="461665"/>
          </a:xfrm>
          <a:prstGeom prst="rect">
            <a:avLst/>
          </a:prstGeom>
          <a:solidFill>
            <a:schemeClr val="bg1">
              <a:alpha val="85097"/>
            </a:schemeClr>
          </a:solidFill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Πως διαβάζουμε σωστά την ένδειξη ενός θερμομέτρου;</a:t>
            </a:r>
            <a:endParaRPr lang="el-G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214414" y="1714488"/>
            <a:ext cx="481477" cy="2462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(1)                   </a:t>
            </a:r>
            <a:endParaRPr lang="el-G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928926" y="1714488"/>
            <a:ext cx="481477" cy="2462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(2)                   </a:t>
            </a:r>
            <a:endParaRPr lang="el-G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572000" y="1714488"/>
            <a:ext cx="481477" cy="2462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(3)                   </a:t>
            </a:r>
            <a:endParaRPr lang="el-G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260634" y="1714488"/>
            <a:ext cx="481477" cy="2462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(4)                   </a:t>
            </a:r>
            <a:endParaRPr lang="el-GR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7544" y="3500438"/>
            <a:ext cx="67913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331913" y="6461125"/>
            <a:ext cx="6551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- </a:t>
            </a:r>
            <a:r>
              <a:rPr lang="el-GR" sz="2000">
                <a:solidFill>
                  <a:schemeClr val="bg1"/>
                </a:solidFill>
              </a:rPr>
              <a:t>σελ 12 -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928662" y="214290"/>
            <a:ext cx="6551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l-GR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Φυσική Α΄ Γυμνασίου - Φύλλο </a:t>
            </a:r>
            <a:r>
              <a:rPr lang="el-GR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εργασίας 4</a:t>
            </a:r>
            <a:r>
              <a:rPr lang="el-GR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(ΙΙΙ)</a:t>
            </a:r>
            <a:endParaRPr lang="el-GR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53778" y="3808302"/>
            <a:ext cx="7572375" cy="73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Αν δεν προσέξουμε, μπορεί η μέτρηση της θερμοκρασίας που θα κάνουμε να είναι λάθος.</a:t>
            </a:r>
            <a:endParaRPr lang="el-GR" dirty="0">
              <a:solidFill>
                <a:srgbClr val="0000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928670"/>
            <a:ext cx="690562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285852" y="4403254"/>
            <a:ext cx="7572375" cy="412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Πρέπει </a:t>
            </a:r>
            <a:r>
              <a:rPr lang="el-GR" smtClean="0">
                <a:solidFill>
                  <a:srgbClr val="0000FF"/>
                </a:solidFill>
              </a:rPr>
              <a:t>να προσέξουμε: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285852" y="4714884"/>
            <a:ext cx="7572375" cy="38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1) Να κοιτάμε κάθετα το θερμόμετρο μας.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288282" y="5011692"/>
            <a:ext cx="7572375" cy="38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2) Να μην πλησιάζουμε πολύ στο θερμόμετρο.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2" name="11 - Πολλαπλασιασμός"/>
          <p:cNvSpPr/>
          <p:nvPr/>
        </p:nvSpPr>
        <p:spPr>
          <a:xfrm>
            <a:off x="3214678" y="2143116"/>
            <a:ext cx="2786082" cy="1143008"/>
          </a:xfrm>
          <a:prstGeom prst="mathMultiply">
            <a:avLst>
              <a:gd name="adj1" fmla="val 12853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331913" y="6461125"/>
            <a:ext cx="6551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- </a:t>
            </a:r>
            <a:r>
              <a:rPr lang="el-GR" sz="2000">
                <a:solidFill>
                  <a:schemeClr val="bg1"/>
                </a:solidFill>
              </a:rPr>
              <a:t>σελ 12 -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928662" y="214290"/>
            <a:ext cx="6551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l-GR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Φυσική Α΄ Γυμνασίου - Φύλλο </a:t>
            </a:r>
            <a:r>
              <a:rPr lang="el-GR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εργασίας 4</a:t>
            </a:r>
            <a:r>
              <a:rPr lang="el-GR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(ΙΙΙ)</a:t>
            </a:r>
            <a:endParaRPr lang="el-GR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71678"/>
            <a:ext cx="6696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28662" y="928670"/>
            <a:ext cx="7715250" cy="461665"/>
          </a:xfrm>
          <a:prstGeom prst="rect">
            <a:avLst/>
          </a:prstGeom>
          <a:solidFill>
            <a:srgbClr val="C0000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l-GR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hlinkClick r:id="rId3"/>
              </a:rPr>
              <a:t>Είδη θερμομέτρων 1</a:t>
            </a: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28662" y="1500174"/>
            <a:ext cx="7715250" cy="461665"/>
          </a:xfrm>
          <a:prstGeom prst="rect">
            <a:avLst/>
          </a:prstGeom>
          <a:solidFill>
            <a:srgbClr val="C0000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l-GR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hlinkClick r:id="rId4"/>
              </a:rPr>
              <a:t>Είδη θερμομέτρων 2</a:t>
            </a: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428728" y="2983120"/>
            <a:ext cx="7572375" cy="38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Έχουμε διάφορα είδη θερμομέτρων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28728" y="3286124"/>
            <a:ext cx="7572375" cy="38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α) Υδραργύρου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428728" y="3571876"/>
            <a:ext cx="7572375" cy="412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β) Οινοπνεύματος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28728" y="3868684"/>
            <a:ext cx="7572375" cy="38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γ) </a:t>
            </a:r>
            <a:r>
              <a:rPr lang="en-US" dirty="0" err="1" smtClean="0">
                <a:solidFill>
                  <a:srgbClr val="0000FF"/>
                </a:solidFill>
              </a:rPr>
              <a:t>Galinstan</a:t>
            </a:r>
            <a:r>
              <a:rPr lang="en-US" dirty="0" smtClean="0">
                <a:solidFill>
                  <a:srgbClr val="0000FF"/>
                </a:solidFill>
              </a:rPr>
              <a:t> (</a:t>
            </a:r>
            <a:r>
              <a:rPr lang="el-GR" dirty="0" smtClean="0">
                <a:solidFill>
                  <a:srgbClr val="0000FF"/>
                </a:solidFill>
              </a:rPr>
              <a:t>κράμα μετάλλων)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428728" y="4163062"/>
            <a:ext cx="7572375" cy="38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δ) Ηλεκτρικά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428728" y="4466066"/>
            <a:ext cx="7572375" cy="412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ε) Υπέρυθρης ακτινοβολίας (που θα το ψάξετε στο </a:t>
            </a:r>
            <a:r>
              <a:rPr lang="en-US" dirty="0" smtClean="0">
                <a:solidFill>
                  <a:srgbClr val="0000FF"/>
                </a:solidFill>
              </a:rPr>
              <a:t>homework)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428728" y="5043766"/>
            <a:ext cx="7572375" cy="70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00"/>
              </a:lnSpc>
              <a:spcBef>
                <a:spcPct val="50000"/>
              </a:spcBef>
            </a:pPr>
            <a:r>
              <a:rPr lang="el-GR" dirty="0" smtClean="0">
                <a:solidFill>
                  <a:srgbClr val="0000FF"/>
                </a:solidFill>
              </a:rPr>
              <a:t>Επίσης, μπορούμε να χωρίσουμε τα θερμόμετρα σε ψηφιακά και αναλογικά</a:t>
            </a:r>
            <a:endParaRPr lang="el-G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331913" y="6461125"/>
            <a:ext cx="6551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- </a:t>
            </a:r>
            <a:r>
              <a:rPr lang="el-GR" sz="2000">
                <a:solidFill>
                  <a:schemeClr val="bg1"/>
                </a:solidFill>
              </a:rPr>
              <a:t>σελ 12 -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928662" y="214290"/>
            <a:ext cx="6551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l-GR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Φυσική Α΄ Γυμνασίου - Φύλλο </a:t>
            </a:r>
            <a:r>
              <a:rPr lang="el-GR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εργασίας 4</a:t>
            </a:r>
            <a:r>
              <a:rPr lang="el-GR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(ΙΙΙ)</a:t>
            </a:r>
            <a:endParaRPr lang="el-GR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428992" y="928670"/>
            <a:ext cx="2071689" cy="523220"/>
          </a:xfrm>
          <a:prstGeom prst="rect">
            <a:avLst/>
          </a:prstGeom>
          <a:solidFill>
            <a:schemeClr val="bg1">
              <a:alpha val="85097"/>
            </a:schemeClr>
          </a:solidFill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u="sng" dirty="0">
                <a:latin typeface="Arial" pitchFamily="34" charset="0"/>
                <a:cs typeface="Arial" pitchFamily="34" charset="0"/>
              </a:rPr>
              <a:t>Homework:</a:t>
            </a:r>
            <a:endParaRPr lang="el-GR" sz="2800" b="1" i="1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90126"/>
            <a:ext cx="6224607" cy="4611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2251</TotalTime>
  <Words>246</Words>
  <Application>Microsoft Office PowerPoint</Application>
  <PresentationFormat>Προβολή στην οθόνη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Προεπιλεγμένη σχεδίαση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pc</dc:creator>
  <cp:lastModifiedBy>Filippos Platakis</cp:lastModifiedBy>
  <cp:revision>77</cp:revision>
  <dcterms:created xsi:type="dcterms:W3CDTF">2019-01-23T07:32:13Z</dcterms:created>
  <dcterms:modified xsi:type="dcterms:W3CDTF">2024-02-02T07:49:49Z</dcterms:modified>
</cp:coreProperties>
</file>