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3" r:id="rId4"/>
    <p:sldId id="264" r:id="rId5"/>
    <p:sldId id="262" r:id="rId6"/>
    <p:sldId id="265" r:id="rId7"/>
    <p:sldId id="266" r:id="rId8"/>
    <p:sldId id="259" r:id="rId9"/>
    <p:sldId id="260" r:id="rId10"/>
    <p:sldId id="258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E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4D0C7-3600-40E2-9FBF-F0CB32DBDEA6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4F389-5268-4659-BB82-EB7DECFE352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F389-5268-4659-BB82-EB7DECFE352C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l-GR" dirty="0" smtClean="0">
                <a:latin typeface="Book Antiqua" pitchFamily="18" charset="0"/>
              </a:rPr>
              <a:t>Το Λογισμικό του Υπολογιστή</a:t>
            </a:r>
            <a:endParaRPr lang="el-GR" dirty="0">
              <a:latin typeface="Book Antiqua" pitchFamily="18" charset="0"/>
            </a:endParaRPr>
          </a:p>
        </p:txBody>
      </p:sp>
      <p:sp>
        <p:nvSpPr>
          <p:cNvPr id="2050" name="AutoShape 2" descr="ΕΝΟΤΗΤΑ 2: Το λογισμικό του υπολογιστ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ΕΝΟΤΗΤΑ 2: Το λογισμικό του υπολογιστ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4" name="AutoShape 6" descr="ΕΝΟΤΗΤΑ 2: Το λογισμικό του υπολογιστ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6" name="AutoShape 8" descr="ΕΝΟΤΗΤΑ 2: Το λογισμικό του υπολογιστ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8" name="Picture 10" descr="ΕΝΟΤΗΤΑ 2: Το λογισμικό του υπολογιστ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6305560" cy="5135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u="sng" dirty="0" smtClean="0">
                <a:latin typeface="Book Antiqua" pitchFamily="18" charset="0"/>
              </a:rPr>
              <a:t>Λογισμικό συστήματος</a:t>
            </a:r>
            <a:endParaRPr lang="el-GR" u="sng" dirty="0">
              <a:latin typeface="Book Antiqu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86187"/>
          </a:xfrm>
        </p:spPr>
        <p:txBody>
          <a:bodyPr>
            <a:normAutofit/>
          </a:bodyPr>
          <a:lstStyle/>
          <a:p>
            <a:pPr marL="58738" indent="1588">
              <a:buNone/>
            </a:pPr>
            <a:r>
              <a:rPr lang="el-GR" dirty="0" smtClean="0">
                <a:latin typeface="Book Antiqua" pitchFamily="18" charset="0"/>
              </a:rPr>
              <a:t>Στην κατηγορία αυτή περιλαμβάνονται όλα τα προγράμματα που χρησιμοποιούνται για τον </a:t>
            </a:r>
            <a:r>
              <a:rPr lang="el-GR" b="1" dirty="0" smtClean="0">
                <a:latin typeface="Book Antiqua" pitchFamily="18" charset="0"/>
              </a:rPr>
              <a:t>έλεγχο λειτουργίας του υπολογιστή </a:t>
            </a:r>
            <a:r>
              <a:rPr lang="el-GR" dirty="0" smtClean="0">
                <a:latin typeface="Book Antiqua" pitchFamily="18" charset="0"/>
              </a:rPr>
              <a:t>και τη δημιουργία και εκτέλεση των προγραμμάτων εφαρμογών. </a:t>
            </a:r>
          </a:p>
          <a:p>
            <a:pPr marL="58738" indent="1588">
              <a:buNone/>
            </a:pPr>
            <a:r>
              <a:rPr lang="el-GR" dirty="0" smtClean="0">
                <a:latin typeface="Book Antiqua" pitchFamily="18" charset="0"/>
              </a:rPr>
              <a:t>Το βασικότερο λογισμικό αυτής της κατηγορία είναι το </a:t>
            </a:r>
            <a:r>
              <a:rPr lang="el-GR" b="1" dirty="0" smtClean="0">
                <a:latin typeface="Book Antiqua" pitchFamily="18" charset="0"/>
              </a:rPr>
              <a:t>λειτουργικό σύστημα </a:t>
            </a:r>
            <a:endParaRPr lang="el-GR" b="1" dirty="0">
              <a:latin typeface="Book Antiqua" pitchFamily="18" charset="0"/>
            </a:endParaRPr>
          </a:p>
        </p:txBody>
      </p:sp>
      <p:pic>
        <p:nvPicPr>
          <p:cNvPr id="5122" name="Picture 2" descr="Κατηγορίες Λογισμικού και Λειτουργικό Σύστημ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286388"/>
            <a:ext cx="7888866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Εκπαιδευτικός Πληροφορική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0111" y="4170472"/>
            <a:ext cx="3758169" cy="2687529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u="sng" dirty="0" smtClean="0">
                <a:latin typeface="Book Antiqua" pitchFamily="18" charset="0"/>
              </a:rPr>
              <a:t>Λειτουργικό Σύστημα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14366" y="1600200"/>
            <a:ext cx="8229600" cy="4525963"/>
          </a:xfrm>
        </p:spPr>
        <p:txBody>
          <a:bodyPr/>
          <a:lstStyle/>
          <a:p>
            <a:pPr indent="1588">
              <a:buNone/>
            </a:pPr>
            <a:r>
              <a:rPr lang="el-GR" dirty="0" smtClean="0"/>
              <a:t>Αποτελείται από μια ομάδα προγραμμάτων που είναι </a:t>
            </a:r>
            <a:r>
              <a:rPr lang="el-GR" b="1" dirty="0" smtClean="0"/>
              <a:t>απαραίτητη</a:t>
            </a:r>
            <a:r>
              <a:rPr lang="el-GR" dirty="0" smtClean="0"/>
              <a:t> </a:t>
            </a:r>
            <a:r>
              <a:rPr lang="el-GR" b="1" dirty="0" smtClean="0"/>
              <a:t>για τη λειτουργία του υπολογιστή</a:t>
            </a:r>
            <a:r>
              <a:rPr lang="el-GR" dirty="0" smtClean="0"/>
              <a:t>. Όπως ένα λεωφορεία χρειάζεται συνέχεια τον οδηγό του έτσι και ο υπολογιστής χρειάζεται το Λειτουργικό Σύστημα για να πραγματοποιήσει οποιαδήποτε εργασία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u="sng" dirty="0" smtClean="0">
                <a:latin typeface="Book Antiqua" pitchFamily="18" charset="0"/>
              </a:rPr>
              <a:t>Λειτουργικό Σύστημα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2"/>
            <a:ext cx="5400684" cy="50006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Book Antiqua" pitchFamily="18" charset="0"/>
              </a:rPr>
              <a:t>Δίνει τη δυνατότητα στον υπολογιστή να </a:t>
            </a:r>
            <a:r>
              <a:rPr lang="el-GR" b="1" dirty="0" smtClean="0">
                <a:latin typeface="Book Antiqua" pitchFamily="18" charset="0"/>
              </a:rPr>
              <a:t>υπακούει στις οδηγίες </a:t>
            </a:r>
            <a:r>
              <a:rPr lang="el-GR" dirty="0" smtClean="0">
                <a:latin typeface="Book Antiqua" pitchFamily="18" charset="0"/>
              </a:rPr>
              <a:t>που του δίνουμε με το πληκτρολόγιο, το ποντίκι ή άλλες συσκευές εισόδου.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Book Antiqua" pitchFamily="18" charset="0"/>
              </a:rPr>
              <a:t>Μας επιτρέπει να </a:t>
            </a:r>
            <a:r>
              <a:rPr lang="el-GR" b="1" dirty="0" smtClean="0">
                <a:latin typeface="Book Antiqua" pitchFamily="18" charset="0"/>
              </a:rPr>
              <a:t>βλέπουμε το αποτέλεσμα </a:t>
            </a:r>
            <a:r>
              <a:rPr lang="el-GR" dirty="0" smtClean="0">
                <a:latin typeface="Book Antiqua" pitchFamily="18" charset="0"/>
              </a:rPr>
              <a:t>στις συσκευές εξόδου και να αποθηκεύουμε.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Book Antiqua" pitchFamily="18" charset="0"/>
              </a:rPr>
              <a:t>Επίσης </a:t>
            </a:r>
            <a:r>
              <a:rPr lang="el-GR" b="1" dirty="0" smtClean="0">
                <a:latin typeface="Book Antiqua" pitchFamily="18" charset="0"/>
              </a:rPr>
              <a:t>συντονίζει τη λειτουργία των διάφορων εξαρτημάτω</a:t>
            </a:r>
            <a:r>
              <a:rPr lang="el-GR" dirty="0" smtClean="0">
                <a:latin typeface="Book Antiqua" pitchFamily="18" charset="0"/>
              </a:rPr>
              <a:t>ν του υπολογιστή ώστε να επικοινωνούν αρμονικά μεταξύ τους.</a:t>
            </a:r>
            <a:endParaRPr lang="el-GR" dirty="0">
              <a:latin typeface="Book Antiqua" pitchFamily="18" charset="0"/>
            </a:endParaRPr>
          </a:p>
        </p:txBody>
      </p:sp>
      <p:pic>
        <p:nvPicPr>
          <p:cNvPr id="28674" name="Picture 2" descr="Λειτουργικό σύστημα - Βικιπαίδει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31654"/>
            <a:ext cx="3357554" cy="4969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Λειτουργικό Σύστημα (Operating Syste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1906" y="4469648"/>
            <a:ext cx="3810000" cy="238125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u="sng" dirty="0" smtClean="0">
                <a:latin typeface="Book Antiqua" pitchFamily="18" charset="0"/>
              </a:rPr>
              <a:t>Το Λειτουργικό Σύστημα είναι υπεύθυνο για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460" y="1735110"/>
            <a:ext cx="8229600" cy="4525963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dirty="0" smtClean="0"/>
              <a:t> την αρμονική λειτουργία του υπολογιστή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dirty="0" smtClean="0"/>
              <a:t> τη διαχείριση του υλικού του υπολογιστή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dirty="0" smtClean="0"/>
              <a:t> την επικοινωνία μας με τον υπολογιστή μέσω των περιφερειακών συσκευών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dirty="0" smtClean="0"/>
              <a:t> την εκτέλεση άλλων προγραμμάτων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dirty="0" smtClean="0"/>
              <a:t> την αποθήκευση των εργασιών μας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u="sng" dirty="0" smtClean="0">
                <a:latin typeface="Book Antiqua" pitchFamily="18" charset="0"/>
              </a:rPr>
              <a:t>Λειτουργικά Συστήματα</a:t>
            </a:r>
          </a:p>
        </p:txBody>
      </p:sp>
      <p:pic>
        <p:nvPicPr>
          <p:cNvPr id="1026" name="Picture 2" descr="Τα περισσότερα δημοφιλή λειτουργικά συστήματα"/>
          <p:cNvPicPr>
            <a:picLocks noChangeAspect="1" noChangeArrowheads="1"/>
          </p:cNvPicPr>
          <p:nvPr/>
        </p:nvPicPr>
        <p:blipFill>
          <a:blip r:embed="rId2"/>
          <a:srcRect t="9454" b="20316"/>
          <a:stretch>
            <a:fillRect/>
          </a:stretch>
        </p:blipFill>
        <p:spPr bwMode="auto">
          <a:xfrm>
            <a:off x="0" y="1428736"/>
            <a:ext cx="9144000" cy="3714776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4958" y="5429264"/>
            <a:ext cx="1785918" cy="64294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Ubuntu</a:t>
            </a:r>
            <a:endParaRPr lang="el-G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857388" y="5429264"/>
            <a:ext cx="1764792" cy="64294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Mac</a:t>
            </a:r>
            <a:endParaRPr lang="el-G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673318" y="5429264"/>
            <a:ext cx="1785918" cy="642942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Windows</a:t>
            </a:r>
            <a:endParaRPr lang="el-G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515684" y="5429264"/>
            <a:ext cx="1785918" cy="64294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Android</a:t>
            </a:r>
            <a:endParaRPr lang="el-G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373104" y="5429264"/>
            <a:ext cx="1785918" cy="64294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Linux</a:t>
            </a:r>
            <a:endParaRPr lang="el-G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9788"/>
            <a:ext cx="8229600" cy="1143000"/>
          </a:xfrm>
        </p:spPr>
        <p:txBody>
          <a:bodyPr/>
          <a:lstStyle/>
          <a:p>
            <a:r>
              <a:rPr lang="el-GR" u="sng" dirty="0" smtClean="0">
                <a:latin typeface="Book Antiqua" pitchFamily="18" charset="0"/>
              </a:rPr>
              <a:t>Τα βασικά μέρη του Υπολογιστή</a:t>
            </a:r>
            <a:endParaRPr lang="el-GR" u="sng" dirty="0">
              <a:latin typeface="Book Antiqua" pitchFamily="18" charset="0"/>
            </a:endParaRPr>
          </a:p>
        </p:txBody>
      </p:sp>
      <p:sp>
        <p:nvSpPr>
          <p:cNvPr id="1030" name="AutoShape 6" descr="ΚΕΦΑΛΑΙΟ 5: Γνωριμία με το Λογισμικό του Υπολογιστ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ΚΕΦΑΛΑΙΟ 5: Γνωριμία με το Λογισμικό του Υπολογιστ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21094"/>
            <a:ext cx="8286808" cy="5636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utomatically download and install softwar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1" y="24"/>
            <a:ext cx="9224471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Book Antiqua" pitchFamily="18" charset="0"/>
              </a:rPr>
              <a:t>H </a:t>
            </a:r>
            <a:r>
              <a:rPr lang="el-GR" u="sng" dirty="0" smtClean="0">
                <a:latin typeface="Book Antiqua" pitchFamily="18" charset="0"/>
              </a:rPr>
              <a:t>έννοια πρόγραμμα</a:t>
            </a:r>
            <a:endParaRPr lang="el-GR" u="sng" dirty="0">
              <a:latin typeface="Book Antiqu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0567"/>
          </a:xfrm>
        </p:spPr>
        <p:txBody>
          <a:bodyPr>
            <a:normAutofit fontScale="92500" lnSpcReduction="20000"/>
          </a:bodyPr>
          <a:lstStyle/>
          <a:p>
            <a:pPr marL="0" indent="1588">
              <a:buNone/>
            </a:pPr>
            <a:r>
              <a:rPr lang="el-GR" b="1" dirty="0" smtClean="0">
                <a:latin typeface="Book Antiqua" pitchFamily="18" charset="0"/>
              </a:rPr>
              <a:t>Πρόγραμμα </a:t>
            </a:r>
            <a:r>
              <a:rPr lang="el-GR" dirty="0" smtClean="0">
                <a:latin typeface="Book Antiqua" pitchFamily="18" charset="0"/>
              </a:rPr>
              <a:t>είναι ένα </a:t>
            </a:r>
            <a:r>
              <a:rPr lang="el-GR" b="1" dirty="0" smtClean="0">
                <a:latin typeface="Book Antiqua" pitchFamily="18" charset="0"/>
              </a:rPr>
              <a:t>σύνολο εντολών </a:t>
            </a:r>
            <a:r>
              <a:rPr lang="el-GR" dirty="0" smtClean="0">
                <a:latin typeface="Book Antiqua" pitchFamily="18" charset="0"/>
              </a:rPr>
              <a:t>που κατευθύνουν με κάθε λεπτομέρεια την υπολογιστή για να </a:t>
            </a:r>
            <a:r>
              <a:rPr lang="el-GR" b="1" dirty="0" smtClean="0">
                <a:latin typeface="Book Antiqua" pitchFamily="18" charset="0"/>
              </a:rPr>
              <a:t>εκτελεί</a:t>
            </a:r>
            <a:r>
              <a:rPr lang="el-GR" dirty="0" smtClean="0">
                <a:latin typeface="Book Antiqua" pitchFamily="18" charset="0"/>
              </a:rPr>
              <a:t> μια συγκεκριμένη εργασία.</a:t>
            </a:r>
          </a:p>
          <a:p>
            <a:pPr marL="0" indent="1588">
              <a:buNone/>
            </a:pPr>
            <a:r>
              <a:rPr lang="el-GR" dirty="0" smtClean="0">
                <a:latin typeface="Book Antiqua" pitchFamily="18" charset="0"/>
              </a:rPr>
              <a:t>Είναι </a:t>
            </a:r>
            <a:r>
              <a:rPr lang="el-GR" b="1" dirty="0" smtClean="0">
                <a:latin typeface="Book Antiqua" pitchFamily="18" charset="0"/>
              </a:rPr>
              <a:t>αποθηκευμένα</a:t>
            </a:r>
            <a:r>
              <a:rPr lang="el-GR" dirty="0" smtClean="0">
                <a:latin typeface="Book Antiqua" pitchFamily="18" charset="0"/>
              </a:rPr>
              <a:t> σε διάφορα αποθηκευτικά μέσα όπως ο σκληρός δίσκος</a:t>
            </a:r>
          </a:p>
          <a:p>
            <a:pPr marL="0" indent="1588">
              <a:buNone/>
            </a:pPr>
            <a:endParaRPr lang="el-GR" dirty="0" smtClean="0">
              <a:latin typeface="Book Antiqua" pitchFamily="18" charset="0"/>
            </a:endParaRPr>
          </a:p>
          <a:p>
            <a:pPr marL="0" indent="1588">
              <a:buNone/>
            </a:pPr>
            <a:r>
              <a:rPr lang="el-GR" dirty="0" smtClean="0">
                <a:latin typeface="Book Antiqua" pitchFamily="18" charset="0"/>
              </a:rPr>
              <a:t>π.χ. προγράμματα για να γράφουμε κείμενα, να ζωγραφίζουμε, να επεξεργαζόμαστε εικόνες, παιχνίδια που παίζουμε στις παιχνιδομηχανές.</a:t>
            </a:r>
            <a:endParaRPr lang="el-GR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SC Electives Online | Professional Skills Courses KinchRobinson.com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703287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latin typeface="Book Antiqua" pitchFamily="18" charset="0"/>
              </a:rPr>
              <a:t>Γλώσσες προγραμματισμού</a:t>
            </a:r>
            <a:endParaRPr lang="el-GR" u="sng" dirty="0">
              <a:latin typeface="Book Antiqu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972584" cy="4525963"/>
          </a:xfrm>
        </p:spPr>
        <p:txBody>
          <a:bodyPr>
            <a:normAutofit/>
          </a:bodyPr>
          <a:lstStyle/>
          <a:p>
            <a:pPr marL="0" indent="1588">
              <a:lnSpc>
                <a:spcPct val="150000"/>
              </a:lnSpc>
              <a:buNone/>
            </a:pPr>
            <a:r>
              <a:rPr lang="el-GR" dirty="0" smtClean="0">
                <a:latin typeface="Book Antiqua" pitchFamily="18" charset="0"/>
              </a:rPr>
              <a:t>Οι </a:t>
            </a:r>
            <a:r>
              <a:rPr lang="el-GR" b="1" dirty="0" smtClean="0">
                <a:latin typeface="Book Antiqua" pitchFamily="18" charset="0"/>
              </a:rPr>
              <a:t>εντολές</a:t>
            </a:r>
            <a:r>
              <a:rPr lang="el-GR" dirty="0" smtClean="0">
                <a:latin typeface="Book Antiqua" pitchFamily="18" charset="0"/>
              </a:rPr>
              <a:t> ενός προγράμματος είναι γραμμένες σε μια γλώσσα προγραμματισμού ώστε να τις καταλαβαίνει ο υπολογιστής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l-GR" dirty="0" smtClean="0">
                <a:latin typeface="Book Antiqua" pitchFamily="18" charset="0"/>
              </a:rPr>
              <a:t>και όχι σε μια ανθρώπινη γλώσσα.</a:t>
            </a:r>
          </a:p>
          <a:p>
            <a:pPr>
              <a:buNone/>
            </a:pPr>
            <a:endParaRPr lang="el-GR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latin typeface="Book Antiqua" pitchFamily="18" charset="0"/>
              </a:rPr>
              <a:t>Τι είναι λογισμικό</a:t>
            </a:r>
            <a:endParaRPr lang="el-GR" u="sng" dirty="0">
              <a:latin typeface="Book Antiqu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588">
              <a:buNone/>
            </a:pPr>
            <a:r>
              <a:rPr lang="el-GR" dirty="0" smtClean="0">
                <a:latin typeface="Book Antiqua" pitchFamily="18" charset="0"/>
              </a:rPr>
              <a:t>Είναι το </a:t>
            </a:r>
            <a:r>
              <a:rPr lang="el-GR" b="1" dirty="0" smtClean="0">
                <a:latin typeface="Book Antiqua" pitchFamily="18" charset="0"/>
              </a:rPr>
              <a:t>σύνολο των προγραμμάτων </a:t>
            </a:r>
            <a:r>
              <a:rPr lang="el-GR" dirty="0" smtClean="0">
                <a:latin typeface="Book Antiqua" pitchFamily="18" charset="0"/>
              </a:rPr>
              <a:t>που χρησιμοποιούνται από τους υπολογιστές</a:t>
            </a:r>
            <a:endParaRPr lang="el-GR" dirty="0">
              <a:latin typeface="Book Antiqua" pitchFamily="18" charset="0"/>
            </a:endParaRPr>
          </a:p>
        </p:txBody>
      </p:sp>
      <p:pic>
        <p:nvPicPr>
          <p:cNvPr id="19458" name="Picture 2" descr="ΛΟΓΙΣΜΙΚΟ ΕΦΑΡΜΟΓΩΝ (APPLICATION SOFTWARE) - Η ΕΠΙΣΤΗΜΗ ΤΗΣ ΠΛΗΡΟΦΟΡΙΚΗ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4942" y="3214686"/>
            <a:ext cx="6594248" cy="321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19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u="sng" dirty="0" smtClean="0">
                <a:latin typeface="Book Antiqua" pitchFamily="18" charset="0"/>
              </a:rPr>
              <a:t>Πως «ανοίγουμε» ένα πρόγραμμα</a:t>
            </a:r>
            <a:endParaRPr lang="el-GR" u="sng" dirty="0">
              <a:latin typeface="Book Antiqu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57298"/>
            <a:ext cx="4071934" cy="5500702"/>
          </a:xfrm>
        </p:spPr>
        <p:txBody>
          <a:bodyPr>
            <a:normAutofit lnSpcReduction="10000"/>
          </a:bodyPr>
          <a:lstStyle/>
          <a:p>
            <a:pPr marL="119063" indent="1588">
              <a:buNone/>
            </a:pPr>
            <a:r>
              <a:rPr lang="el-GR" dirty="0" smtClean="0">
                <a:latin typeface="Book Antiqua" pitchFamily="18" charset="0"/>
              </a:rPr>
              <a:t>Για να ανοίξουμε ένα πρόγραμμα το επιλέγουμε και φορτώνεται στην </a:t>
            </a:r>
            <a:r>
              <a:rPr lang="el-GR" b="1" dirty="0" smtClean="0">
                <a:latin typeface="Book Antiqua" pitchFamily="18" charset="0"/>
              </a:rPr>
              <a:t>μνήμη του υπολογιστή ένα σύνολο εντολών</a:t>
            </a:r>
            <a:r>
              <a:rPr lang="el-GR" dirty="0" smtClean="0">
                <a:latin typeface="Book Antiqua" pitchFamily="18" charset="0"/>
              </a:rPr>
              <a:t>. Στη συνέχεια αυτές οι εντολές εκτελούνται ανάλογα με τις ενέργειες μας</a:t>
            </a:r>
            <a:endParaRPr lang="el-GR" dirty="0">
              <a:latin typeface="Book Antiqua" pitchFamily="18" charset="0"/>
            </a:endParaRPr>
          </a:p>
        </p:txBody>
      </p:sp>
      <p:pic>
        <p:nvPicPr>
          <p:cNvPr id="22530" name="Picture 2" descr="ΕΝΟΤΗΤΑ 2 – Κεφάλαιο 5: Γνωριμία με το λογισμικό του υπολογιστή - ppt  κατέβασμα"/>
          <p:cNvPicPr>
            <a:picLocks noChangeAspect="1" noChangeArrowheads="1"/>
          </p:cNvPicPr>
          <p:nvPr/>
        </p:nvPicPr>
        <p:blipFill>
          <a:blip r:embed="rId3"/>
          <a:srcRect l="32813" t="1609" b="19791"/>
          <a:stretch>
            <a:fillRect/>
          </a:stretch>
        </p:blipFill>
        <p:spPr bwMode="auto">
          <a:xfrm>
            <a:off x="3857620" y="1690590"/>
            <a:ext cx="5286380" cy="4638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What is Execute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339825"/>
            <a:ext cx="5000660" cy="251817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9920" y="24465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el-GR" u="sng" dirty="0" smtClean="0">
                <a:latin typeface="Book Antiqua" pitchFamily="18" charset="0"/>
              </a:rPr>
              <a:t>Παράδειγμα εκτέλεσης προγράμματος</a:t>
            </a:r>
            <a:endParaRPr lang="el-GR" u="sng" dirty="0">
              <a:latin typeface="Book Antiqu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900502"/>
          </a:xfrm>
        </p:spPr>
        <p:txBody>
          <a:bodyPr/>
          <a:lstStyle/>
          <a:p>
            <a:pPr marL="0" indent="1588">
              <a:buNone/>
            </a:pPr>
            <a:r>
              <a:rPr lang="el-GR" dirty="0" smtClean="0">
                <a:latin typeface="Book Antiqua" pitchFamily="18" charset="0"/>
              </a:rPr>
              <a:t>Όταν ανοίγουμε την αριθμομηχανή, το πρόγραμμα φορτώνεται </a:t>
            </a:r>
            <a:r>
              <a:rPr lang="el-GR" smtClean="0">
                <a:latin typeface="Book Antiqua" pitchFamily="18" charset="0"/>
              </a:rPr>
              <a:t>στη </a:t>
            </a:r>
            <a:r>
              <a:rPr lang="el-GR" smtClean="0">
                <a:latin typeface="Book Antiqua" pitchFamily="18" charset="0"/>
              </a:rPr>
              <a:t>μνήμη </a:t>
            </a:r>
            <a:r>
              <a:rPr lang="el-GR" dirty="0" smtClean="0">
                <a:latin typeface="Book Antiqua" pitchFamily="18" charset="0"/>
              </a:rPr>
              <a:t>του υπολογιστή. Όταν πατήσουμε το κουμπί πρόσθεσης ενεργοποιούνται οι κατάλληλες εντολές ώστε ο υπολογιστής να ακολουθήσει τις οδηγίες και να προσθέσει τους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l-GR" dirty="0" smtClean="0">
                <a:latin typeface="Book Antiqua" pitchFamily="18" charset="0"/>
              </a:rPr>
              <a:t>αριθμούς που επιλέξαμε</a:t>
            </a:r>
            <a:endParaRPr lang="el-GR" dirty="0">
              <a:latin typeface="Book Antiqua" pitchFamily="18" charset="0"/>
            </a:endParaRPr>
          </a:p>
        </p:txBody>
      </p:sp>
      <p:sp>
        <p:nvSpPr>
          <p:cNvPr id="23554" name="AutoShape 2" descr="What is Execut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latin typeface="Book Antiqua" pitchFamily="18" charset="0"/>
              </a:rPr>
              <a:t>Είδη Λογισμικού</a:t>
            </a:r>
            <a:endParaRPr lang="el-GR" u="sng" dirty="0">
              <a:latin typeface="Book Antiqu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14356" y="1571612"/>
            <a:ext cx="8686800" cy="78581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sz="3300" u="sng" dirty="0" smtClean="0">
                <a:latin typeface="Book Antiqua" pitchFamily="18" charset="0"/>
              </a:rPr>
              <a:t>Το λογισμικό χωρίζεται σε δύο μεγάλες κατηγορίες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>
            <a:off x="3000365" y="2214553"/>
            <a:ext cx="785817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6200000" flipH="1">
            <a:off x="4607719" y="2250272"/>
            <a:ext cx="785820" cy="4286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14 - Ορθογώνιο"/>
          <p:cNvSpPr/>
          <p:nvPr/>
        </p:nvSpPr>
        <p:spPr>
          <a:xfrm>
            <a:off x="4857752" y="2857495"/>
            <a:ext cx="321471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Λογισμικό Εφαρμογών</a:t>
            </a:r>
            <a:endParaRPr lang="el-GR" sz="3200" dirty="0"/>
          </a:p>
        </p:txBody>
      </p:sp>
      <p:sp>
        <p:nvSpPr>
          <p:cNvPr id="16" name="15 - Ορθογώνιο"/>
          <p:cNvSpPr/>
          <p:nvPr/>
        </p:nvSpPr>
        <p:spPr>
          <a:xfrm>
            <a:off x="928662" y="2857495"/>
            <a:ext cx="314327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Λογισμικό Συστήματος</a:t>
            </a:r>
            <a:endParaRPr lang="el-GR" sz="3200" dirty="0"/>
          </a:p>
        </p:txBody>
      </p:sp>
      <p:pic>
        <p:nvPicPr>
          <p:cNvPr id="3074" name="Picture 2" descr="Λογισμικό του υπολογιστή - Dimpapp"/>
          <p:cNvPicPr>
            <a:picLocks noChangeAspect="1" noChangeArrowheads="1"/>
          </p:cNvPicPr>
          <p:nvPr/>
        </p:nvPicPr>
        <p:blipFill>
          <a:blip r:embed="rId2"/>
          <a:srcRect t="31764" b="9076"/>
          <a:stretch>
            <a:fillRect/>
          </a:stretch>
        </p:blipFill>
        <p:spPr bwMode="auto">
          <a:xfrm>
            <a:off x="357158" y="4063926"/>
            <a:ext cx="8396310" cy="279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Κατηγορίες Λογισμικού και Λειτουργικό Σύστημ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33838"/>
            <a:ext cx="3857620" cy="2956496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l-GR" u="sng" dirty="0" smtClean="0">
                <a:latin typeface="Book Antiqua" pitchFamily="18" charset="0"/>
              </a:rPr>
              <a:t>Λογισμικό Εφαρμογών</a:t>
            </a:r>
            <a:endParaRPr lang="el-GR" u="sng" dirty="0">
              <a:latin typeface="Book Antiqu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8738" indent="1588">
              <a:buNone/>
            </a:pPr>
            <a:r>
              <a:rPr lang="el-GR" dirty="0" smtClean="0">
                <a:latin typeface="Book Antiqua" pitchFamily="18" charset="0"/>
              </a:rPr>
              <a:t>Στην κατηγορία αυτή περιλαμβάνεται μια μεγάλη </a:t>
            </a:r>
            <a:r>
              <a:rPr lang="el-GR" b="1" dirty="0" smtClean="0">
                <a:latin typeface="Book Antiqua" pitchFamily="18" charset="0"/>
              </a:rPr>
              <a:t>ποικιλία διαφορετικών προγραμμάτων</a:t>
            </a:r>
            <a:r>
              <a:rPr lang="el-GR" dirty="0" smtClean="0">
                <a:latin typeface="Book Antiqua" pitchFamily="18" charset="0"/>
              </a:rPr>
              <a:t> κατασκευασμένα με τέτοιο τρόπο ώστε να εκτελούν συγκεκριμένες εργασίες</a:t>
            </a:r>
          </a:p>
          <a:p>
            <a:endParaRPr lang="el-GR" dirty="0" smtClean="0">
              <a:latin typeface="Book Antiqua" pitchFamily="18" charset="0"/>
            </a:endParaRPr>
          </a:p>
          <a:p>
            <a:pPr>
              <a:buNone/>
            </a:pPr>
            <a:r>
              <a:rPr lang="el-GR" sz="2400" b="1" u="sng" dirty="0" smtClean="0">
                <a:latin typeface="Book Antiqua" pitchFamily="18" charset="0"/>
              </a:rPr>
              <a:t>παραδείγματα</a:t>
            </a:r>
            <a:r>
              <a:rPr lang="el-GR" sz="2400" b="1" dirty="0" smtClean="0">
                <a:latin typeface="Book Antiqua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>
                <a:latin typeface="Book Antiqua" pitchFamily="18" charset="0"/>
              </a:rPr>
              <a:t>προγράμματα επεξεργασίας εικόνων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>
                <a:latin typeface="Book Antiqua" pitchFamily="18" charset="0"/>
              </a:rPr>
              <a:t> προγράμματα επεξεργασίας κειμένου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>
                <a:latin typeface="Book Antiqua" pitchFamily="18" charset="0"/>
              </a:rPr>
              <a:t> προγράμματα παρουσίασης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>
                <a:latin typeface="Book Antiqua" pitchFamily="18" charset="0"/>
              </a:rPr>
              <a:t> παιχνίδια</a:t>
            </a:r>
            <a:endParaRPr lang="el-GR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395</Words>
  <PresentationFormat>Προβολή στην οθόνη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Το Λογισμικό του Υπολογιστή</vt:lpstr>
      <vt:lpstr>Τα βασικά μέρη του Υπολογιστή</vt:lpstr>
      <vt:lpstr>H έννοια πρόγραμμα</vt:lpstr>
      <vt:lpstr>Γλώσσες προγραμματισμού</vt:lpstr>
      <vt:lpstr>Τι είναι λογισμικό</vt:lpstr>
      <vt:lpstr>Πως «ανοίγουμε» ένα πρόγραμμα</vt:lpstr>
      <vt:lpstr>Παράδειγμα εκτέλεσης προγράμματος</vt:lpstr>
      <vt:lpstr>Είδη Λογισμικού</vt:lpstr>
      <vt:lpstr>Λογισμικό Εφαρμογών</vt:lpstr>
      <vt:lpstr>Λογισμικό συστήματος</vt:lpstr>
      <vt:lpstr>Λειτουργικό Σύστημα</vt:lpstr>
      <vt:lpstr>Λειτουργικό Σύστημα</vt:lpstr>
      <vt:lpstr>Το Λειτουργικό Σύστημα είναι υπεύθυνο για </vt:lpstr>
      <vt:lpstr>Λειτουργικά Συστήματα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pman</dc:creator>
  <cp:lastModifiedBy>pman</cp:lastModifiedBy>
  <cp:revision>74</cp:revision>
  <dcterms:created xsi:type="dcterms:W3CDTF">2021-01-14T10:09:10Z</dcterms:created>
  <dcterms:modified xsi:type="dcterms:W3CDTF">2021-01-25T10:32:39Z</dcterms:modified>
</cp:coreProperties>
</file>