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F8"/>
    <a:srgbClr val="BFD1E7"/>
    <a:srgbClr val="C8D7EA"/>
    <a:srgbClr val="5E8BC2"/>
    <a:srgbClr val="497DB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>
        <p:scale>
          <a:sx n="60" d="100"/>
          <a:sy n="60" d="100"/>
        </p:scale>
        <p:origin x="-159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BCC-5537-4679-9035-A06EB40C819E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737E-7B64-43D1-9B05-5A2BFF2734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BCC-5537-4679-9035-A06EB40C819E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737E-7B64-43D1-9B05-5A2BFF2734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BCC-5537-4679-9035-A06EB40C819E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737E-7B64-43D1-9B05-5A2BFF2734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BCC-5537-4679-9035-A06EB40C819E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737E-7B64-43D1-9B05-5A2BFF2734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BCC-5537-4679-9035-A06EB40C819E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737E-7B64-43D1-9B05-5A2BFF2734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BCC-5537-4679-9035-A06EB40C819E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737E-7B64-43D1-9B05-5A2BFF2734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BCC-5537-4679-9035-A06EB40C819E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737E-7B64-43D1-9B05-5A2BFF2734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BCC-5537-4679-9035-A06EB40C819E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737E-7B64-43D1-9B05-5A2BFF2734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BCC-5537-4679-9035-A06EB40C819E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737E-7B64-43D1-9B05-5A2BFF2734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BCC-5537-4679-9035-A06EB40C819E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737E-7B64-43D1-9B05-5A2BFF2734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2BCC-5537-4679-9035-A06EB40C819E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5737E-7B64-43D1-9B05-5A2BFF27349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52BCC-5537-4679-9035-A06EB40C819E}" type="datetimeFigureOut">
              <a:rPr lang="el-GR" smtClean="0"/>
              <a:pPr/>
              <a:t>14/1/2021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5737E-7B64-43D1-9B05-5A2BFF27349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ΨΗΦΙΑΚΟΣ ΚΟΣΜΟΣ</a:t>
            </a:r>
            <a:endParaRPr lang="el-GR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266" name="Picture 2" descr="ΨΗΦΙΑΚΟΣ ΚΟΣΜΟ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620000" cy="473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pc="200" dirty="0" smtClean="0">
                <a:latin typeface="Century" pitchFamily="18" charset="0"/>
              </a:rPr>
              <a:t>BIT</a:t>
            </a:r>
            <a:r>
              <a:rPr lang="el-GR" u="sng" spc="200" dirty="0" smtClean="0">
                <a:latin typeface="Century" pitchFamily="18" charset="0"/>
              </a:rPr>
              <a:t> και </a:t>
            </a:r>
            <a:r>
              <a:rPr lang="en-US" u="sng" spc="200" dirty="0" smtClean="0">
                <a:latin typeface="Century" pitchFamily="18" charset="0"/>
              </a:rPr>
              <a:t>BYTE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/>
          <a:lstStyle/>
          <a:p>
            <a:pPr marL="58738" indent="1588">
              <a:buNone/>
            </a:pPr>
            <a:r>
              <a:rPr lang="el-GR" sz="3000" dirty="0">
                <a:latin typeface="Century" pitchFamily="18" charset="0"/>
              </a:rPr>
              <a:t>Ένα σύνολο από </a:t>
            </a:r>
            <a:r>
              <a:rPr lang="el-GR" sz="3000" b="1" dirty="0">
                <a:latin typeface="Century" pitchFamily="18" charset="0"/>
              </a:rPr>
              <a:t>8 </a:t>
            </a:r>
            <a:r>
              <a:rPr lang="el-GR" sz="3000" b="1" dirty="0" err="1">
                <a:latin typeface="Century" pitchFamily="18" charset="0"/>
              </a:rPr>
              <a:t>bit</a:t>
            </a:r>
            <a:r>
              <a:rPr lang="el-GR" sz="3000" b="1" dirty="0">
                <a:latin typeface="Century" pitchFamily="18" charset="0"/>
              </a:rPr>
              <a:t>  στη σειρά </a:t>
            </a:r>
            <a:r>
              <a:rPr lang="el-GR" sz="3000" dirty="0">
                <a:latin typeface="Century" pitchFamily="18" charset="0"/>
              </a:rPr>
              <a:t>το οποίο το εκλαμβάνουμε ως ξεχωριστή οντότητα ονομάζεται </a:t>
            </a:r>
            <a:r>
              <a:rPr lang="el-GR" sz="3000" b="1" dirty="0" err="1">
                <a:latin typeface="Century" pitchFamily="18" charset="0"/>
              </a:rPr>
              <a:t>Byte</a:t>
            </a:r>
            <a:r>
              <a:rPr lang="el-GR" sz="3000" dirty="0">
                <a:latin typeface="Century" pitchFamily="18" charset="0"/>
              </a:rPr>
              <a:t>. </a:t>
            </a:r>
            <a:endParaRPr lang="el-GR" sz="3000" dirty="0" smtClean="0">
              <a:latin typeface="Century" pitchFamily="18" charset="0"/>
            </a:endParaRPr>
          </a:p>
          <a:p>
            <a:pPr marL="58738" indent="1588">
              <a:buNone/>
            </a:pPr>
            <a:r>
              <a:rPr lang="el-GR" sz="3000" dirty="0" smtClean="0">
                <a:latin typeface="Century" pitchFamily="18" charset="0"/>
              </a:rPr>
              <a:t>Πρόκειται </a:t>
            </a:r>
            <a:r>
              <a:rPr lang="el-GR" sz="3000" dirty="0">
                <a:latin typeface="Century" pitchFamily="18" charset="0"/>
              </a:rPr>
              <a:t>για μία λέξη από 8 δυαδικά ψηφία στη γλώσσας των Η/Υ και αντιπροσωπεύει ένα χαρακτήρα της δικής μας γλώσσας</a:t>
            </a:r>
            <a:r>
              <a:rPr lang="el-GR" dirty="0"/>
              <a:t>.</a:t>
            </a:r>
          </a:p>
        </p:txBody>
      </p:sp>
      <p:pic>
        <p:nvPicPr>
          <p:cNvPr id="22530" name="Picture 2" descr="The amazing history of the Data By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350" y="4638029"/>
            <a:ext cx="6423024" cy="2219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64578"/>
            <a:ext cx="8229600" cy="1143000"/>
          </a:xfrm>
        </p:spPr>
        <p:txBody>
          <a:bodyPr>
            <a:noAutofit/>
          </a:bodyPr>
          <a:lstStyle/>
          <a:p>
            <a:r>
              <a:rPr lang="el-GR" u="sng" spc="200" dirty="0">
                <a:latin typeface="Century" pitchFamily="18" charset="0"/>
              </a:rPr>
              <a:t>Αναπαράσταση χαρακτήρων με δυαδικά ψηφία</a:t>
            </a:r>
          </a:p>
        </p:txBody>
      </p:sp>
      <p:pic>
        <p:nvPicPr>
          <p:cNvPr id="23554" name="Picture 2" descr="ascii 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33600"/>
            <a:ext cx="4752975" cy="3900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0 “έργα τέχνης” με τον κώδικα ASCII(photos) |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u="sng" spc="200" dirty="0">
                <a:latin typeface="Century" pitchFamily="18" charset="0"/>
              </a:rPr>
              <a:t>Παράδειγμα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l-GR" sz="3000" dirty="0">
                <a:latin typeface="Century" pitchFamily="18" charset="0"/>
              </a:rPr>
              <a:t>Σε </a:t>
            </a:r>
            <a:r>
              <a:rPr lang="el-GR" sz="3000" b="1" dirty="0">
                <a:latin typeface="Century" pitchFamily="18" charset="0"/>
              </a:rPr>
              <a:t>κάθε πάτημα του πληκτρολογίου </a:t>
            </a:r>
            <a:r>
              <a:rPr lang="el-GR" sz="3000" dirty="0" smtClean="0">
                <a:latin typeface="Century" pitchFamily="18" charset="0"/>
              </a:rPr>
              <a:t>αντιστοιχεί </a:t>
            </a:r>
            <a:r>
              <a:rPr lang="el-GR" sz="3000" dirty="0">
                <a:latin typeface="Century" pitchFamily="18" charset="0"/>
              </a:rPr>
              <a:t>πληροφορία ενός </a:t>
            </a:r>
            <a:r>
              <a:rPr lang="en-US" sz="3000" dirty="0">
                <a:latin typeface="Century" pitchFamily="18" charset="0"/>
              </a:rPr>
              <a:t>byte</a:t>
            </a:r>
            <a:endParaRPr lang="el-GR" sz="3000" dirty="0">
              <a:latin typeface="Century" pitchFamily="18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914400" y="1828800"/>
          <a:ext cx="723900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l-GR" sz="24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</a:t>
                      </a:r>
                      <a:endParaRPr lang="el-GR" sz="24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</a:t>
                      </a:r>
                      <a:endParaRPr lang="el-GR" sz="24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K</a:t>
                      </a:r>
                      <a:endParaRPr lang="el-GR" sz="24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01000010 </a:t>
                      </a:r>
                      <a:endParaRPr lang="el-G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01001111 </a:t>
                      </a:r>
                      <a:endParaRPr lang="el-G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01001111 </a:t>
                      </a:r>
                      <a:endParaRPr lang="el-G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/>
                        <a:t>01001011</a:t>
                      </a:r>
                      <a:endParaRPr lang="el-GR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u="sng" spc="200" dirty="0">
                <a:latin typeface="Century" pitchFamily="18" charset="0"/>
              </a:rPr>
              <a:t>Πολλαπλάσια του </a:t>
            </a:r>
            <a:r>
              <a:rPr lang="en-US" u="sng" spc="200" dirty="0">
                <a:latin typeface="Century" pitchFamily="18" charset="0"/>
              </a:rPr>
              <a:t>byte</a:t>
            </a:r>
            <a:endParaRPr lang="el-GR" u="sng" spc="200" dirty="0">
              <a:latin typeface="Century" pitchFamily="18" charset="0"/>
            </a:endParaRPr>
          </a:p>
        </p:txBody>
      </p:sp>
      <p:pic>
        <p:nvPicPr>
          <p:cNvPr id="25604" name="Picture 4" descr="Book excerpt: Oracle Exalogic Elastic Cloud Handbook"/>
          <p:cNvPicPr>
            <a:picLocks noChangeAspect="1" noChangeArrowheads="1"/>
          </p:cNvPicPr>
          <p:nvPr/>
        </p:nvPicPr>
        <p:blipFill>
          <a:blip r:embed="rId2"/>
          <a:srcRect t="13209" b="6791"/>
          <a:stretch>
            <a:fillRect/>
          </a:stretch>
        </p:blipFill>
        <p:spPr bwMode="auto">
          <a:xfrm>
            <a:off x="1006520" y="1268104"/>
            <a:ext cx="7248455" cy="2819400"/>
          </a:xfrm>
          <a:prstGeom prst="rect">
            <a:avLst/>
          </a:prstGeom>
          <a:noFill/>
        </p:spPr>
      </p:pic>
      <p:pic>
        <p:nvPicPr>
          <p:cNvPr id="25606" name="Picture 6" descr="Computer Data Measurement Chart | Computer Questions for Competitive Exams,  Bit,Byte,KB,MB,TB,EB,PB"/>
          <p:cNvPicPr>
            <a:picLocks noChangeAspect="1" noChangeArrowheads="1"/>
          </p:cNvPicPr>
          <p:nvPr/>
        </p:nvPicPr>
        <p:blipFill>
          <a:blip r:embed="rId3"/>
          <a:srcRect l="1414" t="30788" r="6402"/>
          <a:stretch>
            <a:fillRect/>
          </a:stretch>
        </p:blipFill>
        <p:spPr bwMode="auto">
          <a:xfrm>
            <a:off x="1612704" y="4114800"/>
            <a:ext cx="5652655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rful Pixels Clipart Images | High-res Premium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457200"/>
            <a:ext cx="8177519" cy="57912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89310"/>
            <a:ext cx="8229600" cy="1143000"/>
          </a:xfrm>
        </p:spPr>
        <p:txBody>
          <a:bodyPr>
            <a:normAutofit/>
          </a:bodyPr>
          <a:lstStyle/>
          <a:p>
            <a:r>
              <a:rPr lang="el-GR" u="sng" spc="200" dirty="0" smtClean="0">
                <a:latin typeface="Century" pitchFamily="18" charset="0"/>
              </a:rPr>
              <a:t>Όλα γίνονται δυαδικά</a:t>
            </a:r>
            <a:endParaRPr lang="el-GR" u="sng" spc="200" dirty="0">
              <a:latin typeface="Century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655640"/>
            <a:ext cx="8229600" cy="1905000"/>
          </a:xfrm>
        </p:spPr>
        <p:txBody>
          <a:bodyPr>
            <a:normAutofit/>
          </a:bodyPr>
          <a:lstStyle/>
          <a:p>
            <a:pPr marL="55563" indent="-1588">
              <a:buNone/>
            </a:pPr>
            <a:r>
              <a:rPr lang="el-GR" sz="3000" dirty="0" smtClean="0">
                <a:latin typeface="Century" pitchFamily="18" charset="0"/>
              </a:rPr>
              <a:t>Όλες οι </a:t>
            </a:r>
            <a:r>
              <a:rPr lang="el-GR" sz="3000" b="1" dirty="0" smtClean="0">
                <a:latin typeface="Century" pitchFamily="18" charset="0"/>
              </a:rPr>
              <a:t>πληροφορίες</a:t>
            </a:r>
            <a:r>
              <a:rPr lang="el-GR" sz="3000" dirty="0" smtClean="0">
                <a:latin typeface="Century" pitchFamily="18" charset="0"/>
              </a:rPr>
              <a:t> που εισάγονται στον υπολογιστή (κείμενο, ήχος, εικόνα, βίντεο) μετατρέπονται στο </a:t>
            </a:r>
            <a:r>
              <a:rPr lang="el-GR" sz="3000" b="1" dirty="0" smtClean="0">
                <a:latin typeface="Century" pitchFamily="18" charset="0"/>
              </a:rPr>
              <a:t>δυαδικό σύστημα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spc="200" dirty="0" smtClean="0">
                <a:latin typeface="Century" pitchFamily="18" charset="0"/>
              </a:rPr>
              <a:t>Συμπέρασμα</a:t>
            </a:r>
            <a:endParaRPr lang="el-GR" u="sng" spc="200" dirty="0">
              <a:latin typeface="Century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8816" y="1600200"/>
            <a:ext cx="4416984" cy="487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000" b="1" dirty="0" smtClean="0">
                <a:latin typeface="Century" pitchFamily="18" charset="0"/>
              </a:rPr>
              <a:t>Εισάγουμε</a:t>
            </a:r>
            <a:r>
              <a:rPr lang="el-GR" sz="3000" dirty="0" smtClean="0">
                <a:latin typeface="Century" pitchFamily="18" charset="0"/>
              </a:rPr>
              <a:t> τα δεδομένα από κάποια </a:t>
            </a:r>
            <a:r>
              <a:rPr lang="el-GR" sz="3000" b="1" dirty="0" smtClean="0">
                <a:latin typeface="Century" pitchFamily="18" charset="0"/>
              </a:rPr>
              <a:t>μονάδα εισόδου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000" b="1" dirty="0" smtClean="0">
                <a:latin typeface="Century" pitchFamily="18" charset="0"/>
              </a:rPr>
              <a:t>Μετατρέπονται στο δυαδικό σύστημα</a:t>
            </a:r>
            <a:r>
              <a:rPr lang="el-GR" sz="3000" dirty="0" smtClean="0">
                <a:latin typeface="Century" pitchFamily="18" charset="0"/>
              </a:rPr>
              <a:t> από τον υπολογιστή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000" dirty="0" smtClean="0">
                <a:latin typeface="Century" pitchFamily="18" charset="0"/>
              </a:rPr>
              <a:t>Γίνεται η </a:t>
            </a:r>
            <a:r>
              <a:rPr lang="el-GR" sz="3000" b="1" dirty="0" smtClean="0">
                <a:latin typeface="Century" pitchFamily="18" charset="0"/>
              </a:rPr>
              <a:t>επεξεργασία </a:t>
            </a:r>
            <a:r>
              <a:rPr lang="el-GR" sz="3000" dirty="0" smtClean="0">
                <a:latin typeface="Century" pitchFamily="18" charset="0"/>
              </a:rPr>
              <a:t>στο δυαδικό σύστημα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000" dirty="0" smtClean="0">
                <a:latin typeface="Century" pitchFamily="18" charset="0"/>
              </a:rPr>
              <a:t>Βγαίνει το </a:t>
            </a:r>
            <a:r>
              <a:rPr lang="el-GR" sz="3000" b="1" dirty="0" smtClean="0">
                <a:latin typeface="Century" pitchFamily="18" charset="0"/>
              </a:rPr>
              <a:t>αποτέλεσμα</a:t>
            </a:r>
            <a:r>
              <a:rPr lang="el-GR" sz="3000" dirty="0" smtClean="0">
                <a:latin typeface="Century" pitchFamily="18" charset="0"/>
              </a:rPr>
              <a:t> σε δυαδική μορφή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000" b="1" dirty="0" smtClean="0">
                <a:latin typeface="Century" pitchFamily="18" charset="0"/>
              </a:rPr>
              <a:t>Μετατρέπεται</a:t>
            </a:r>
            <a:r>
              <a:rPr lang="el-GR" sz="3000" dirty="0" smtClean="0">
                <a:latin typeface="Century" pitchFamily="18" charset="0"/>
              </a:rPr>
              <a:t> το αποτέλεσμα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3000" b="1" dirty="0" smtClean="0">
                <a:latin typeface="Century" pitchFamily="18" charset="0"/>
              </a:rPr>
              <a:t>Εξάγεται</a:t>
            </a:r>
            <a:r>
              <a:rPr lang="el-GR" sz="3000" dirty="0" smtClean="0">
                <a:latin typeface="Century" pitchFamily="18" charset="0"/>
              </a:rPr>
              <a:t> σε κάποια </a:t>
            </a:r>
            <a:r>
              <a:rPr lang="el-GR" sz="3000" b="1" dirty="0" smtClean="0">
                <a:latin typeface="Century" pitchFamily="18" charset="0"/>
              </a:rPr>
              <a:t>μονάδα εξόδου</a:t>
            </a:r>
          </a:p>
        </p:txBody>
      </p:sp>
      <p:pic>
        <p:nvPicPr>
          <p:cNvPr id="28674" name="Picture 2" descr="5.1 Input &amp; Output Input Hardware Output Hardware - ppt download"/>
          <p:cNvPicPr>
            <a:picLocks noChangeAspect="1" noChangeArrowheads="1"/>
          </p:cNvPicPr>
          <p:nvPr/>
        </p:nvPicPr>
        <p:blipFill>
          <a:blip r:embed="rId2"/>
          <a:srcRect l="14776" t="19738" r="29668" b="4621"/>
          <a:stretch>
            <a:fillRect/>
          </a:stretch>
        </p:blipFill>
        <p:spPr bwMode="auto">
          <a:xfrm>
            <a:off x="4486098" y="1524000"/>
            <a:ext cx="4681558" cy="460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78830"/>
            <a:ext cx="91440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… </a:t>
            </a:r>
            <a:r>
              <a:rPr lang="el-GR" sz="3600" u="sng" spc="200" dirty="0" smtClean="0">
                <a:latin typeface="Century" pitchFamily="18" charset="0"/>
              </a:rPr>
              <a:t>Όμως ο ψηφιακός κόσμος θέλει προσοχή</a:t>
            </a:r>
          </a:p>
        </p:txBody>
      </p:sp>
      <p:pic>
        <p:nvPicPr>
          <p:cNvPr id="27660" name="Picture 12" descr="2.1. Κίνδυνοι διαδικτύου - Η σωστή χρήση του διαδικτύο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799" y="1676400"/>
            <a:ext cx="3563515" cy="1999591"/>
          </a:xfrm>
          <a:prstGeom prst="rect">
            <a:avLst/>
          </a:prstGeom>
          <a:noFill/>
        </p:spPr>
      </p:pic>
      <p:pic>
        <p:nvPicPr>
          <p:cNvPr id="27662" name="Picture 14" descr="Οι κίνδυνοι στο διαδίκτυο για τα παιδιά | Athens Vo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918" y="4267200"/>
            <a:ext cx="4625926" cy="2349103"/>
          </a:xfrm>
          <a:prstGeom prst="rect">
            <a:avLst/>
          </a:prstGeom>
          <a:noFill/>
        </p:spPr>
      </p:pic>
      <p:pic>
        <p:nvPicPr>
          <p:cNvPr id="27656" name="Picture 8" descr="Κίνδυνοι στο διαδίκτυο ΠΡΟΣΕΧΤΕ ΡΕ !!!: Φεβρουαρίου 2012"/>
          <p:cNvPicPr>
            <a:picLocks noChangeAspect="1" noChangeArrowheads="1"/>
          </p:cNvPicPr>
          <p:nvPr/>
        </p:nvPicPr>
        <p:blipFill>
          <a:blip r:embed="rId4"/>
          <a:srcRect b="14074"/>
          <a:stretch>
            <a:fillRect/>
          </a:stretch>
        </p:blipFill>
        <p:spPr bwMode="auto">
          <a:xfrm>
            <a:off x="457200" y="1447800"/>
            <a:ext cx="4774328" cy="3076789"/>
          </a:xfrm>
          <a:prstGeom prst="rect">
            <a:avLst/>
          </a:prstGeom>
          <a:noFill/>
        </p:spPr>
      </p:pic>
      <p:pic>
        <p:nvPicPr>
          <p:cNvPr id="27658" name="Picture 10" descr="Κίνδυνοι και προστασία στο διαδίκτυ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591763"/>
            <a:ext cx="4343400" cy="3266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8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spc="200" dirty="0" smtClean="0">
                <a:latin typeface="Century" pitchFamily="18" charset="0"/>
              </a:rPr>
              <a:t>ΨΗΦΙΑΚΟΣ</a:t>
            </a:r>
            <a:endParaRPr lang="el-GR" u="sng" spc="200" dirty="0">
              <a:latin typeface="Century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905000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latin typeface="Bahnschrift Light Condensed" pitchFamily="34" charset="0"/>
              </a:rPr>
              <a:t>Η λέξη «Ψηφιακός» προέρχεται από αρχαία ελληνική λέξη </a:t>
            </a:r>
            <a:r>
              <a:rPr lang="el-GR" u="sng" dirty="0" smtClean="0">
                <a:latin typeface="Bahnschrift Light Condensed" pitchFamily="34" charset="0"/>
              </a:rPr>
              <a:t>ψηφίδα </a:t>
            </a:r>
            <a:r>
              <a:rPr lang="el-GR" dirty="0" smtClean="0">
                <a:latin typeface="Bahnschrift Light Condensed" pitchFamily="34" charset="0"/>
              </a:rPr>
              <a:t> που σημαίνει χαλικάκι</a:t>
            </a:r>
            <a:endParaRPr lang="el-GR" u="sng" dirty="0">
              <a:latin typeface="Bahnschrift Light Condensed" pitchFamily="34" charset="0"/>
            </a:endParaRPr>
          </a:p>
        </p:txBody>
      </p:sp>
      <p:pic>
        <p:nvPicPr>
          <p:cNvPr id="14338" name="Picture 2" descr="Ψηφιδωτό:Πουλιά/Mosaic,Birds,,made by Mosaics24 in Chanioti  ,Chalkidiki,Makedonia,Greece - Εικόνα του Mosaics24, Χανιώτη - Tripadvis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644724"/>
            <a:ext cx="48577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ΚΕΦΑΛΑΙΟ 1 ΨΗΦΙΑΚΟΣ ΚΟΣΜΟΣ - ppt κατέβασμα"/>
          <p:cNvPicPr>
            <a:picLocks noChangeAspect="1" noChangeArrowheads="1"/>
          </p:cNvPicPr>
          <p:nvPr/>
        </p:nvPicPr>
        <p:blipFill>
          <a:blip r:embed="rId2"/>
          <a:srcRect t="18368"/>
          <a:stretch>
            <a:fillRect/>
          </a:stretch>
        </p:blipFill>
        <p:spPr bwMode="auto">
          <a:xfrm>
            <a:off x="1616515" y="3505200"/>
            <a:ext cx="5476239" cy="33528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u="sng" spc="200" dirty="0">
                <a:latin typeface="Century" pitchFamily="18" charset="0"/>
              </a:rPr>
              <a:t>Ψηφιακό - Αναλογικό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</p:spPr>
        <p:txBody>
          <a:bodyPr>
            <a:normAutofit lnSpcReduction="10000"/>
          </a:bodyPr>
          <a:lstStyle/>
          <a:p>
            <a:r>
              <a:rPr lang="el-GR" dirty="0">
                <a:latin typeface="Century" pitchFamily="18" charset="0"/>
              </a:rPr>
              <a:t>Ψ</a:t>
            </a:r>
            <a:r>
              <a:rPr lang="el-GR" dirty="0" smtClean="0">
                <a:latin typeface="Century" pitchFamily="18" charset="0"/>
              </a:rPr>
              <a:t>ηφιακό είναι ένα σύστημα που παίρνει συγκεκριμένες τιμές. </a:t>
            </a:r>
          </a:p>
          <a:p>
            <a:r>
              <a:rPr lang="el-GR" dirty="0" smtClean="0">
                <a:latin typeface="Century" pitchFamily="18" charset="0"/>
              </a:rPr>
              <a:t>Αναλογικό είναι ένα σύστημα που παίρνει συνεχόμενες τιμές.</a:t>
            </a:r>
            <a:endParaRPr lang="el-GR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05822"/>
            <a:ext cx="8229600" cy="1143000"/>
          </a:xfrm>
        </p:spPr>
        <p:txBody>
          <a:bodyPr>
            <a:noAutofit/>
          </a:bodyPr>
          <a:lstStyle/>
          <a:p>
            <a:r>
              <a:rPr lang="el-GR" sz="3500" u="sng" spc="200" dirty="0" smtClean="0">
                <a:latin typeface="Century" pitchFamily="18" charset="0"/>
              </a:rPr>
              <a:t>Ψηφιακές και αναλογικές συσκευές</a:t>
            </a:r>
            <a:endParaRPr lang="el-GR" sz="3500" u="sng" spc="200" dirty="0">
              <a:latin typeface="Century" pitchFamily="18" charset="0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500" u="sng" spc="200" dirty="0">
                <a:latin typeface="Century" pitchFamily="18" charset="0"/>
                <a:ea typeface="+mj-ea"/>
                <a:cs typeface="+mj-cs"/>
              </a:rPr>
              <a:t>Ψηφιακές</a:t>
            </a: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500" u="sng" spc="200" dirty="0" smtClean="0">
                <a:latin typeface="Century" pitchFamily="18" charset="0"/>
                <a:ea typeface="+mj-ea"/>
                <a:cs typeface="+mj-cs"/>
              </a:rPr>
              <a:t>Αναλογικές</a:t>
            </a:r>
            <a:endParaRPr lang="el-GR" sz="2500" u="sng" spc="200" dirty="0"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16386" name="Picture 2" descr="Wecker Vektor Clipart Bild -vc104484-CoolCLIP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438400"/>
            <a:ext cx="1143000" cy="1485320"/>
          </a:xfrm>
          <a:prstGeom prst="rect">
            <a:avLst/>
          </a:prstGeom>
          <a:noFill/>
        </p:spPr>
      </p:pic>
      <p:pic>
        <p:nvPicPr>
          <p:cNvPr id="16388" name="Picture 4" descr="Digital alarm clock icon — Stock Vector © jemastock #120404616"/>
          <p:cNvPicPr>
            <a:picLocks noChangeAspect="1" noChangeArrowheads="1"/>
          </p:cNvPicPr>
          <p:nvPr/>
        </p:nvPicPr>
        <p:blipFill>
          <a:blip r:embed="rId3"/>
          <a:srcRect l="9959" t="8134" r="10373" b="7655"/>
          <a:stretch>
            <a:fillRect/>
          </a:stretch>
        </p:blipFill>
        <p:spPr bwMode="auto">
          <a:xfrm>
            <a:off x="457200" y="2438400"/>
            <a:ext cx="1600200" cy="1466850"/>
          </a:xfrm>
          <a:prstGeom prst="rect">
            <a:avLst/>
          </a:prstGeom>
          <a:noFill/>
        </p:spPr>
      </p:pic>
      <p:pic>
        <p:nvPicPr>
          <p:cNvPr id="16390" name="Picture 6" descr="ψηφιακό θερμόμετρο διανυσματική απεικόνιση. εικονογραφία από ψηφιακός -  71756306"/>
          <p:cNvPicPr>
            <a:picLocks noChangeAspect="1" noChangeArrowheads="1"/>
          </p:cNvPicPr>
          <p:nvPr/>
        </p:nvPicPr>
        <p:blipFill>
          <a:blip r:embed="rId4" cstate="print"/>
          <a:srcRect l="5500" t="11025" r="6493" b="16214"/>
          <a:stretch>
            <a:fillRect/>
          </a:stretch>
        </p:blipFill>
        <p:spPr bwMode="auto">
          <a:xfrm>
            <a:off x="2286000" y="2667000"/>
            <a:ext cx="1447800" cy="995363"/>
          </a:xfrm>
          <a:prstGeom prst="rect">
            <a:avLst/>
          </a:prstGeom>
          <a:noFill/>
        </p:spPr>
      </p:pic>
      <p:pic>
        <p:nvPicPr>
          <p:cNvPr id="16392" name="Picture 8" descr="Thermometry Στοκ Εικονογραφήσεις, Vectors, &amp; Clipart – (47 Στοκ  Εικονογραφήσεις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590800"/>
            <a:ext cx="1625600" cy="1219200"/>
          </a:xfrm>
          <a:prstGeom prst="rect">
            <a:avLst/>
          </a:prstGeom>
          <a:noFill/>
        </p:spPr>
      </p:pic>
      <p:pic>
        <p:nvPicPr>
          <p:cNvPr id="16394" name="Picture 10" descr="An analog weighing scale • Vector Graphics • VectorToons.com | Weighing  scale, Laundry wall art, Bathroom sca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267200"/>
            <a:ext cx="1402187" cy="1278948"/>
          </a:xfrm>
          <a:prstGeom prst="rect">
            <a:avLst/>
          </a:prstGeom>
          <a:noFill/>
        </p:spPr>
      </p:pic>
      <p:pic>
        <p:nvPicPr>
          <p:cNvPr id="16396" name="Picture 12" descr="Weigh Food Stock Illustrations – 1,611 Weigh Food Stock Illustrations,  Vectors &amp; Clipart - Dreamstime"/>
          <p:cNvPicPr>
            <a:picLocks noChangeAspect="1" noChangeArrowheads="1"/>
          </p:cNvPicPr>
          <p:nvPr/>
        </p:nvPicPr>
        <p:blipFill>
          <a:blip r:embed="rId7"/>
          <a:srcRect l="10667" t="17778" r="4000" b="14667"/>
          <a:stretch>
            <a:fillRect/>
          </a:stretch>
        </p:blipFill>
        <p:spPr bwMode="auto">
          <a:xfrm>
            <a:off x="381000" y="4114800"/>
            <a:ext cx="1828800" cy="1447800"/>
          </a:xfrm>
          <a:prstGeom prst="rect">
            <a:avLst/>
          </a:prstGeom>
          <a:noFill/>
        </p:spPr>
      </p:pic>
      <p:sp>
        <p:nvSpPr>
          <p:cNvPr id="16398" name="AutoShape 14" descr="Clip Art Camera Vector - Film Camera Vector Png, Transparent Png , 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400" name="AutoShape 16" descr="Clip Art Camera Vector - Film Camera Vector Png, Transparent Png , 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402" name="Picture 18" descr="olaroid camera clipart black and white - polaroid camera clipart  transparent PNG image with transparent background | TOP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4267200"/>
            <a:ext cx="1215256" cy="1242627"/>
          </a:xfrm>
          <a:prstGeom prst="rect">
            <a:avLst/>
          </a:prstGeom>
          <a:noFill/>
        </p:spPr>
      </p:pic>
      <p:sp>
        <p:nvSpPr>
          <p:cNvPr id="16404" name="AutoShape 20" descr="Digital Camera Clip Art - Royalty Free - Go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406" name="AutoShape 22" descr="Compact Digital Camera Digital Photo Camera Royalty Free Cliparts, Vectors,  And Stock Illustration. Image 148362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408" name="AutoShape 24" descr="Digital Camera clip art Free vector in Open office drawing svg ( .svg )  vector illustration graphic art design format format for free download  119.58K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6410" name="Picture 26" descr="Digital Camera Clip Art - Royalty Free - GoGraph"/>
          <p:cNvPicPr>
            <a:picLocks noChangeAspect="1" noChangeArrowheads="1"/>
          </p:cNvPicPr>
          <p:nvPr/>
        </p:nvPicPr>
        <p:blipFill>
          <a:blip r:embed="rId9"/>
          <a:srcRect b="5155"/>
          <a:stretch>
            <a:fillRect/>
          </a:stretch>
        </p:blipFill>
        <p:spPr bwMode="auto">
          <a:xfrm>
            <a:off x="2438400" y="4191000"/>
            <a:ext cx="1524000" cy="1219200"/>
          </a:xfrm>
          <a:prstGeom prst="rect">
            <a:avLst/>
          </a:prstGeom>
          <a:noFill/>
        </p:spPr>
      </p:pic>
      <p:grpSp>
        <p:nvGrpSpPr>
          <p:cNvPr id="31" name="30 - Ομάδα"/>
          <p:cNvGrpSpPr/>
          <p:nvPr/>
        </p:nvGrpSpPr>
        <p:grpSpPr>
          <a:xfrm>
            <a:off x="380206" y="2362200"/>
            <a:ext cx="3887788" cy="3430588"/>
            <a:chOff x="380206" y="2362200"/>
            <a:chExt cx="3887788" cy="3430588"/>
          </a:xfrm>
        </p:grpSpPr>
        <p:cxnSp>
          <p:nvCxnSpPr>
            <p:cNvPr id="22" name="21 - Ευθεία γραμμή σύνδεσης"/>
            <p:cNvCxnSpPr/>
            <p:nvPr/>
          </p:nvCxnSpPr>
          <p:spPr>
            <a:xfrm>
              <a:off x="381000" y="2362200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- Ευθεία γραμμή σύνδεσης"/>
            <p:cNvCxnSpPr/>
            <p:nvPr/>
          </p:nvCxnSpPr>
          <p:spPr>
            <a:xfrm rot="5400000">
              <a:off x="-1333500" y="4076700"/>
              <a:ext cx="3429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- Ευθεία γραμμή σύνδεσης"/>
            <p:cNvCxnSpPr/>
            <p:nvPr/>
          </p:nvCxnSpPr>
          <p:spPr>
            <a:xfrm>
              <a:off x="381000" y="5791200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- Ευθεία γραμμή σύνδεσης"/>
            <p:cNvCxnSpPr/>
            <p:nvPr/>
          </p:nvCxnSpPr>
          <p:spPr>
            <a:xfrm rot="5400000">
              <a:off x="2560131" y="4083337"/>
              <a:ext cx="3414932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31 - Ομάδα"/>
          <p:cNvGrpSpPr/>
          <p:nvPr/>
        </p:nvGrpSpPr>
        <p:grpSpPr>
          <a:xfrm>
            <a:off x="4837414" y="2345784"/>
            <a:ext cx="3887788" cy="3430588"/>
            <a:chOff x="380206" y="2362200"/>
            <a:chExt cx="3887788" cy="3430588"/>
          </a:xfrm>
        </p:grpSpPr>
        <p:cxnSp>
          <p:nvCxnSpPr>
            <p:cNvPr id="33" name="32 - Ευθεία γραμμή σύνδεσης"/>
            <p:cNvCxnSpPr/>
            <p:nvPr/>
          </p:nvCxnSpPr>
          <p:spPr>
            <a:xfrm>
              <a:off x="381000" y="2362200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- Ευθεία γραμμή σύνδεσης"/>
            <p:cNvCxnSpPr/>
            <p:nvPr/>
          </p:nvCxnSpPr>
          <p:spPr>
            <a:xfrm rot="5400000">
              <a:off x="-1333500" y="4076700"/>
              <a:ext cx="3429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- Ευθεία γραμμή σύνδεσης"/>
            <p:cNvCxnSpPr/>
            <p:nvPr/>
          </p:nvCxnSpPr>
          <p:spPr>
            <a:xfrm>
              <a:off x="381000" y="5791200"/>
              <a:ext cx="3886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35 - Ευθεία γραμμή σύνδεσης"/>
            <p:cNvCxnSpPr/>
            <p:nvPr/>
          </p:nvCxnSpPr>
          <p:spPr>
            <a:xfrm rot="5400000">
              <a:off x="2560131" y="4083337"/>
              <a:ext cx="3414932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سوالات مراحل اول المپیاد کامپیوتر | مدرسه علامه امینی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190500" y="0"/>
            <a:ext cx="9334500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l-GR" sz="3500" u="sng" spc="200" dirty="0">
                <a:latin typeface="Century" pitchFamily="18" charset="0"/>
              </a:rPr>
              <a:t>Δυαδικό Σύστημα Αρίθμησης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Century" pitchFamily="18" charset="0"/>
              </a:rPr>
              <a:t>Το </a:t>
            </a:r>
            <a:r>
              <a:rPr lang="el-GR" b="1" u="sng" dirty="0" smtClean="0">
                <a:latin typeface="Century" pitchFamily="18" charset="0"/>
              </a:rPr>
              <a:t>Δεκαδικό σύστημα </a:t>
            </a:r>
            <a:r>
              <a:rPr lang="el-GR" dirty="0" smtClean="0">
                <a:latin typeface="Century" pitchFamily="18" charset="0"/>
              </a:rPr>
              <a:t>αρίθμησης δεν είναι το μοναδικό, απλά το έχουμε συνηθίσει </a:t>
            </a:r>
          </a:p>
          <a:p>
            <a:endParaRPr lang="el-GR" dirty="0" smtClean="0">
              <a:latin typeface="Century" pitchFamily="18" charset="0"/>
            </a:endParaRPr>
          </a:p>
          <a:p>
            <a:r>
              <a:rPr lang="el-GR" dirty="0" smtClean="0">
                <a:latin typeface="Century" pitchFamily="18" charset="0"/>
              </a:rPr>
              <a:t>Τα ψηφία του δεκαδικού συστήματος (0,1,2,3,4,5,6,7,8,9) δεν μπορούσαν να χρησιμοποιηθούν στους υπολογιστές γιατί θα ήταν εξαιρετικά πολύπλοκο</a:t>
            </a:r>
          </a:p>
          <a:p>
            <a:endParaRPr lang="el-GR" dirty="0" smtClean="0">
              <a:latin typeface="Century" pitchFamily="18" charset="0"/>
            </a:endParaRPr>
          </a:p>
          <a:p>
            <a:r>
              <a:rPr lang="el-GR" dirty="0" smtClean="0">
                <a:latin typeface="Century" pitchFamily="18" charset="0"/>
              </a:rPr>
              <a:t>Ο υπολογιστής χρησιμοποιεί το </a:t>
            </a:r>
            <a:r>
              <a:rPr lang="el-GR" b="1" u="sng" dirty="0" smtClean="0">
                <a:latin typeface="Century" pitchFamily="18" charset="0"/>
              </a:rPr>
              <a:t>Δυαδικό σύστημα</a:t>
            </a:r>
            <a:r>
              <a:rPr lang="el-GR" dirty="0" smtClean="0">
                <a:latin typeface="Century" pitchFamily="18" charset="0"/>
              </a:rPr>
              <a:t> </a:t>
            </a:r>
            <a:endParaRPr lang="el-GR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5860"/>
            <a:ext cx="8229600" cy="1143000"/>
          </a:xfrm>
        </p:spPr>
        <p:txBody>
          <a:bodyPr>
            <a:normAutofit/>
          </a:bodyPr>
          <a:lstStyle/>
          <a:p>
            <a:r>
              <a:rPr lang="el-GR" sz="3500" u="sng" spc="200" dirty="0">
                <a:latin typeface="Century" pitchFamily="18" charset="0"/>
              </a:rPr>
              <a:t>Ποια γλώσσα ‘μιλάει’ ο υπολογιστής</a:t>
            </a:r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152400" y="1150025"/>
            <a:ext cx="8839200" cy="3352800"/>
          </a:xfrm>
        </p:spPr>
        <p:txBody>
          <a:bodyPr/>
          <a:lstStyle/>
          <a:p>
            <a:r>
              <a:rPr lang="el-GR" dirty="0" smtClean="0">
                <a:latin typeface="Century" pitchFamily="18" charset="0"/>
              </a:rPr>
              <a:t>Ο υπολογιστής είναι μια </a:t>
            </a:r>
            <a:r>
              <a:rPr lang="el-GR" b="1" dirty="0" smtClean="0">
                <a:latin typeface="Century" pitchFamily="18" charset="0"/>
              </a:rPr>
              <a:t>ψηφιακή μηχανή</a:t>
            </a:r>
          </a:p>
          <a:p>
            <a:r>
              <a:rPr lang="el-GR" dirty="0" smtClean="0">
                <a:latin typeface="Century" pitchFamily="18" charset="0"/>
              </a:rPr>
              <a:t>Είναι μια μηχανή που δουλεύει με </a:t>
            </a:r>
            <a:r>
              <a:rPr lang="el-GR" b="1" dirty="0" smtClean="0">
                <a:latin typeface="Century" pitchFamily="18" charset="0"/>
              </a:rPr>
              <a:t>ηλεκτρικό ρεύμα</a:t>
            </a:r>
          </a:p>
          <a:p>
            <a:r>
              <a:rPr lang="el-GR" dirty="0" smtClean="0">
                <a:latin typeface="Century" pitchFamily="18" charset="0"/>
              </a:rPr>
              <a:t>Καταλαβαίνει μόνο </a:t>
            </a:r>
            <a:r>
              <a:rPr lang="el-GR" b="1" dirty="0" smtClean="0">
                <a:latin typeface="Century" pitchFamily="18" charset="0"/>
              </a:rPr>
              <a:t>δυο καταστάσεις</a:t>
            </a:r>
          </a:p>
          <a:p>
            <a:pPr lvl="1"/>
            <a:r>
              <a:rPr lang="el-GR" dirty="0" smtClean="0">
                <a:latin typeface="Century" pitchFamily="18" charset="0"/>
              </a:rPr>
              <a:t>Την κατάσταση </a:t>
            </a:r>
            <a:r>
              <a:rPr lang="el-GR" b="1" u="sng" dirty="0" smtClean="0">
                <a:latin typeface="Century" pitchFamily="18" charset="0"/>
              </a:rPr>
              <a:t>ΔΕΝ ΠΕΡΝΑΕΙ</a:t>
            </a:r>
            <a:r>
              <a:rPr lang="el-GR" b="1" dirty="0" smtClean="0">
                <a:latin typeface="Century" pitchFamily="18" charset="0"/>
              </a:rPr>
              <a:t> </a:t>
            </a:r>
            <a:r>
              <a:rPr lang="el-GR" dirty="0" smtClean="0">
                <a:latin typeface="Century" pitchFamily="18" charset="0"/>
              </a:rPr>
              <a:t>ρεύμα (</a:t>
            </a:r>
            <a:r>
              <a:rPr lang="el-GR" b="1" dirty="0" smtClean="0">
                <a:latin typeface="Century" pitchFamily="18" charset="0"/>
              </a:rPr>
              <a:t>ψηφίο 0</a:t>
            </a:r>
            <a:r>
              <a:rPr lang="el-GR" dirty="0" smtClean="0">
                <a:latin typeface="Century" pitchFamily="18" charset="0"/>
              </a:rPr>
              <a:t>)</a:t>
            </a:r>
          </a:p>
          <a:p>
            <a:pPr lvl="1"/>
            <a:r>
              <a:rPr lang="el-GR" dirty="0" smtClean="0">
                <a:latin typeface="Century" pitchFamily="18" charset="0"/>
              </a:rPr>
              <a:t>Την κατάσταση </a:t>
            </a:r>
            <a:r>
              <a:rPr lang="el-GR" b="1" u="sng" dirty="0" smtClean="0">
                <a:latin typeface="Century" pitchFamily="18" charset="0"/>
              </a:rPr>
              <a:t>ΠΕΡΝΑΕΙ</a:t>
            </a:r>
            <a:r>
              <a:rPr lang="el-GR" dirty="0" smtClean="0">
                <a:latin typeface="Century" pitchFamily="18" charset="0"/>
              </a:rPr>
              <a:t> ρεύμα (</a:t>
            </a:r>
            <a:r>
              <a:rPr lang="el-GR" b="1" dirty="0" smtClean="0">
                <a:latin typeface="Century" pitchFamily="18" charset="0"/>
              </a:rPr>
              <a:t>ψηφίο 1</a:t>
            </a:r>
            <a:r>
              <a:rPr lang="el-GR" dirty="0" smtClean="0">
                <a:latin typeface="Century" pitchFamily="18" charset="0"/>
              </a:rPr>
              <a:t>)</a:t>
            </a:r>
            <a:endParaRPr lang="el-GR" dirty="0">
              <a:latin typeface="Century" pitchFamily="18" charset="0"/>
            </a:endParaRPr>
          </a:p>
        </p:txBody>
      </p:sp>
      <p:pic>
        <p:nvPicPr>
          <p:cNvPr id="17410" name="Picture 2" descr="Κεφάλαιο 1: Ψηφιακός Κόσμος - ΜΑΡΙΑ ΛΑΓΟΥΔΑΚΗ: Η ΠΛΗΡΟΦΟΡΙΚΗ ΣΤΟ ΓΥΜΝΑΣΙ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457699"/>
            <a:ext cx="48768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oIP - T.38 vs. T.37 vs. G.711 | Alhambr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u="sng" spc="200" dirty="0">
                <a:latin typeface="Century" pitchFamily="18" charset="0"/>
              </a:rPr>
              <a:t>BIT</a:t>
            </a:r>
            <a:r>
              <a:rPr lang="el-GR" sz="3500" u="sng" spc="200" dirty="0">
                <a:latin typeface="Century" pitchFamily="18" charset="0"/>
              </a:rPr>
              <a:t> και </a:t>
            </a:r>
            <a:r>
              <a:rPr lang="en-US" sz="3500" u="sng" spc="200" dirty="0">
                <a:latin typeface="Century" pitchFamily="18" charset="0"/>
              </a:rPr>
              <a:t>BYTE</a:t>
            </a:r>
            <a:endParaRPr lang="el-GR" sz="3500" u="sng" spc="200" dirty="0">
              <a:latin typeface="Century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latin typeface="Century" pitchFamily="18" charset="0"/>
              </a:rPr>
              <a:t>Τα </a:t>
            </a:r>
            <a:r>
              <a:rPr lang="el-GR" b="1" dirty="0" smtClean="0">
                <a:latin typeface="Century" pitchFamily="18" charset="0"/>
              </a:rPr>
              <a:t>δυαδικά ψηφία 0 και 1 </a:t>
            </a:r>
            <a:r>
              <a:rPr lang="el-GR" dirty="0" smtClean="0">
                <a:latin typeface="Century" pitchFamily="18" charset="0"/>
              </a:rPr>
              <a:t>αντιστοιχούν στις δυο καταστάσεις που «αντιλαμβάνεται» ο υπολογιστής. </a:t>
            </a:r>
            <a:endParaRPr lang="en-US" dirty="0" smtClean="0">
              <a:latin typeface="Century" pitchFamily="18" charset="0"/>
            </a:endParaRPr>
          </a:p>
          <a:p>
            <a:r>
              <a:rPr lang="el-GR" dirty="0" err="1" smtClean="0">
                <a:latin typeface="Century" pitchFamily="18" charset="0"/>
              </a:rPr>
              <a:t>To</a:t>
            </a:r>
            <a:r>
              <a:rPr lang="el-GR" dirty="0" smtClean="0">
                <a:latin typeface="Century" pitchFamily="18" charset="0"/>
              </a:rPr>
              <a:t> </a:t>
            </a:r>
            <a:r>
              <a:rPr lang="el-GR" b="1" dirty="0" smtClean="0">
                <a:latin typeface="Century" pitchFamily="18" charset="0"/>
              </a:rPr>
              <a:t>δυαδικό ψηφίο</a:t>
            </a:r>
            <a:r>
              <a:rPr lang="el-GR" dirty="0" smtClean="0">
                <a:latin typeface="Century" pitchFamily="18" charset="0"/>
              </a:rPr>
              <a:t>, που ονομάζεται </a:t>
            </a:r>
            <a:r>
              <a:rPr lang="el-GR" b="1" dirty="0" err="1" smtClean="0">
                <a:latin typeface="Century" pitchFamily="18" charset="0"/>
              </a:rPr>
              <a:t>bit</a:t>
            </a:r>
            <a:r>
              <a:rPr lang="el-GR" dirty="0" smtClean="0">
                <a:latin typeface="Century" pitchFamily="18" charset="0"/>
              </a:rPr>
              <a:t> (</a:t>
            </a:r>
            <a:r>
              <a:rPr lang="el-GR" dirty="0" err="1" smtClean="0">
                <a:latin typeface="Century" pitchFamily="18" charset="0"/>
              </a:rPr>
              <a:t>binary</a:t>
            </a:r>
            <a:r>
              <a:rPr lang="el-GR" dirty="0" smtClean="0">
                <a:latin typeface="Century" pitchFamily="18" charset="0"/>
              </a:rPr>
              <a:t> </a:t>
            </a:r>
            <a:r>
              <a:rPr lang="el-GR" dirty="0" err="1" smtClean="0">
                <a:latin typeface="Century" pitchFamily="18" charset="0"/>
              </a:rPr>
              <a:t>digit</a:t>
            </a:r>
            <a:r>
              <a:rPr lang="el-GR" dirty="0" smtClean="0">
                <a:latin typeface="Century" pitchFamily="18" charset="0"/>
              </a:rPr>
              <a:t>), παίρνει τις τιμές 0 ή 1 </a:t>
            </a:r>
            <a:endParaRPr lang="en-US" dirty="0" smtClean="0">
              <a:latin typeface="Century" pitchFamily="18" charset="0"/>
            </a:endParaRPr>
          </a:p>
          <a:p>
            <a:r>
              <a:rPr lang="el-GR" dirty="0">
                <a:latin typeface="Century" pitchFamily="18" charset="0"/>
              </a:rPr>
              <a:t>Π</a:t>
            </a:r>
            <a:r>
              <a:rPr lang="el-GR" dirty="0" smtClean="0">
                <a:latin typeface="Century" pitchFamily="18" charset="0"/>
              </a:rPr>
              <a:t>ρόκειται </a:t>
            </a:r>
            <a:r>
              <a:rPr lang="el-GR" dirty="0">
                <a:latin typeface="Century" pitchFamily="18" charset="0"/>
              </a:rPr>
              <a:t>για την </a:t>
            </a:r>
            <a:r>
              <a:rPr lang="el-GR" b="1" dirty="0">
                <a:latin typeface="Century" pitchFamily="18" charset="0"/>
              </a:rPr>
              <a:t>ελάχιστη ποσότητα </a:t>
            </a:r>
            <a:r>
              <a:rPr lang="el-GR" dirty="0">
                <a:latin typeface="Century" pitchFamily="18" charset="0"/>
              </a:rPr>
              <a:t>πληροφορίας που μπορεί να διαχειριστεί </a:t>
            </a:r>
            <a:r>
              <a:rPr lang="el-GR" dirty="0" smtClean="0">
                <a:latin typeface="Century" pitchFamily="18" charset="0"/>
              </a:rPr>
              <a:t>(επεξεργαστεί</a:t>
            </a:r>
            <a:r>
              <a:rPr lang="el-GR" dirty="0">
                <a:latin typeface="Century" pitchFamily="18" charset="0"/>
              </a:rPr>
              <a:t>, αποθηκεύσει, μεταδώσει) ένας υπολογιστής.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rom Never Wanted to be in Technology to Building Products for SecPod -  SecPod Blo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2057399"/>
          </a:xfrm>
        </p:spPr>
        <p:txBody>
          <a:bodyPr>
            <a:normAutofit/>
          </a:bodyPr>
          <a:lstStyle/>
          <a:p>
            <a:pPr indent="1588">
              <a:buNone/>
            </a:pPr>
            <a:r>
              <a:rPr lang="el-GR" b="1" dirty="0">
                <a:solidFill>
                  <a:srgbClr val="FFFF00"/>
                </a:solidFill>
                <a:latin typeface="Century" pitchFamily="18" charset="0"/>
              </a:rPr>
              <a:t>Πως είναι σε θέση ο υπολογιστής να </a:t>
            </a:r>
            <a:endParaRPr lang="el-GR" b="1" dirty="0" smtClean="0">
              <a:solidFill>
                <a:srgbClr val="FFFF00"/>
              </a:solidFill>
              <a:latin typeface="Century" pitchFamily="18" charset="0"/>
            </a:endParaRPr>
          </a:p>
          <a:p>
            <a:pPr indent="1588">
              <a:buNone/>
            </a:pPr>
            <a:r>
              <a:rPr lang="el-GR" b="1" dirty="0" smtClean="0">
                <a:solidFill>
                  <a:srgbClr val="FFFF00"/>
                </a:solidFill>
                <a:latin typeface="Century" pitchFamily="18" charset="0"/>
              </a:rPr>
              <a:t>κάνει </a:t>
            </a:r>
            <a:r>
              <a:rPr lang="el-GR" b="1" dirty="0">
                <a:solidFill>
                  <a:srgbClr val="FFFF00"/>
                </a:solidFill>
                <a:latin typeface="Century" pitchFamily="18" charset="0"/>
              </a:rPr>
              <a:t>τόσες πολύπλοκες εργασίες αφού </a:t>
            </a:r>
            <a:endParaRPr lang="el-GR" b="1" dirty="0" smtClean="0">
              <a:solidFill>
                <a:srgbClr val="FFFF00"/>
              </a:solidFill>
              <a:latin typeface="Century" pitchFamily="18" charset="0"/>
            </a:endParaRPr>
          </a:p>
          <a:p>
            <a:pPr indent="1588">
              <a:buNone/>
            </a:pPr>
            <a:r>
              <a:rPr lang="el-GR" b="1" dirty="0" smtClean="0">
                <a:solidFill>
                  <a:srgbClr val="FFFF00"/>
                </a:solidFill>
                <a:latin typeface="Century" pitchFamily="18" charset="0"/>
              </a:rPr>
              <a:t>χρησιμοποιεί </a:t>
            </a:r>
            <a:r>
              <a:rPr lang="el-GR" b="1" dirty="0">
                <a:solidFill>
                  <a:srgbClr val="FFFF00"/>
                </a:solidFill>
                <a:latin typeface="Century" pitchFamily="18" charset="0"/>
              </a:rPr>
              <a:t>μία τόσο απλή γλώσσα ;</a:t>
            </a:r>
          </a:p>
          <a:p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9768"/>
            <a:ext cx="8229600" cy="1143000"/>
          </a:xfrm>
        </p:spPr>
        <p:txBody>
          <a:bodyPr>
            <a:normAutofit/>
          </a:bodyPr>
          <a:lstStyle/>
          <a:p>
            <a:r>
              <a:rPr lang="el-GR" sz="3500" u="sng" spc="200" dirty="0">
                <a:latin typeface="Century" pitchFamily="18" charset="0"/>
              </a:rPr>
              <a:t>Κωδικοποίηση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05330"/>
            <a:ext cx="8229600" cy="50716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>
                <a:latin typeface="Century" pitchFamily="18" charset="0"/>
              </a:rPr>
              <a:t>Κώδικας Μορς</a:t>
            </a:r>
          </a:p>
          <a:p>
            <a:pPr lvl="1"/>
            <a:r>
              <a:rPr lang="el-GR" sz="3200" dirty="0">
                <a:latin typeface="Century" pitchFamily="18" charset="0"/>
              </a:rPr>
              <a:t>Τα γράμματα αντιστοιχούν σε ομάδες από παύλες (-) και τελείες (.)</a:t>
            </a:r>
          </a:p>
          <a:p>
            <a:pPr lvl="1"/>
            <a:endParaRPr lang="el-GR" b="1" dirty="0" smtClean="0"/>
          </a:p>
          <a:p>
            <a:pPr lvl="1">
              <a:buNone/>
            </a:pPr>
            <a:endParaRPr lang="el-GR" b="1" dirty="0"/>
          </a:p>
          <a:p>
            <a:pPr lvl="1">
              <a:buNone/>
            </a:pPr>
            <a:endParaRPr lang="el-GR" b="1" dirty="0" smtClean="0"/>
          </a:p>
          <a:p>
            <a:pPr marL="53975" lvl="1" indent="6350">
              <a:buNone/>
            </a:pPr>
            <a:endParaRPr lang="el-GR" sz="3200" dirty="0" smtClean="0">
              <a:latin typeface="Century" pitchFamily="18" charset="0"/>
            </a:endParaRPr>
          </a:p>
          <a:p>
            <a:pPr marL="53975" lvl="1" indent="6350">
              <a:buNone/>
            </a:pPr>
            <a:r>
              <a:rPr lang="el-GR" sz="3200" dirty="0" smtClean="0">
                <a:latin typeface="Century" pitchFamily="18" charset="0"/>
              </a:rPr>
              <a:t>Παρόμοια </a:t>
            </a:r>
            <a:r>
              <a:rPr lang="el-GR" sz="3200" b="1" dirty="0">
                <a:latin typeface="Century" pitchFamily="18" charset="0"/>
              </a:rPr>
              <a:t>τεχνική</a:t>
            </a:r>
            <a:r>
              <a:rPr lang="el-GR" sz="3200" dirty="0">
                <a:latin typeface="Century" pitchFamily="18" charset="0"/>
              </a:rPr>
              <a:t> χρησιμοποίησαν και </a:t>
            </a:r>
            <a:r>
              <a:rPr lang="el-GR" sz="3200" dirty="0" smtClean="0">
                <a:latin typeface="Century" pitchFamily="18" charset="0"/>
              </a:rPr>
              <a:t>οι τεχνικοί </a:t>
            </a:r>
            <a:r>
              <a:rPr lang="el-GR" sz="3200" dirty="0">
                <a:latin typeface="Century" pitchFamily="18" charset="0"/>
              </a:rPr>
              <a:t>των υπολογιστών για να κωδικοποιήσουν τα γράμματα με 0 και 1</a:t>
            </a:r>
            <a:r>
              <a:rPr lang="el-GR" sz="3200" dirty="0" smtClean="0">
                <a:latin typeface="Century" pitchFamily="18" charset="0"/>
              </a:rPr>
              <a:t>.</a:t>
            </a:r>
          </a:p>
          <a:p>
            <a:pPr marL="53975" lvl="1" indent="6350">
              <a:buNone/>
            </a:pPr>
            <a:r>
              <a:rPr lang="el-GR" sz="3200" b="1" dirty="0" smtClean="0">
                <a:latin typeface="Century" pitchFamily="18" charset="0"/>
              </a:rPr>
              <a:t>Κωδικοποίηση</a:t>
            </a:r>
            <a:r>
              <a:rPr lang="el-GR" sz="3200" dirty="0" smtClean="0">
                <a:latin typeface="Century" pitchFamily="18" charset="0"/>
              </a:rPr>
              <a:t> ονομάζεται η μετατροπή των χαρακτήρων σε </a:t>
            </a:r>
            <a:r>
              <a:rPr lang="en-US" sz="3200" dirty="0" smtClean="0">
                <a:latin typeface="Century" pitchFamily="18" charset="0"/>
              </a:rPr>
              <a:t>bits</a:t>
            </a:r>
            <a:endParaRPr lang="el-GR" sz="3200" dirty="0">
              <a:latin typeface="Century" pitchFamily="18" charset="0"/>
            </a:endParaRPr>
          </a:p>
          <a:p>
            <a:endParaRPr lang="el-GR" dirty="0"/>
          </a:p>
        </p:txBody>
      </p:sp>
      <p:pic>
        <p:nvPicPr>
          <p:cNvPr id="20482" name="Picture 2" descr="Πώς δημιουργήθηκε το «SOS» και τι σημαίνουν τα αρχικά του. Γιατί οι  Βρετανοί προτίμησαν το &quot;Mayday&quot; και τι σχέση έχει με τον μήνα Μάιο - ΜΗΧΑΝΗ  ΤΟΥ ΧΡΟΝΟΥ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BFD1E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14600" y="2843140"/>
            <a:ext cx="36576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341</Words>
  <Application>Microsoft Office PowerPoint</Application>
  <PresentationFormat>Προβολή στην οθόνη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ΨΗΦΙΑΚΟΣ ΚΟΣΜΟΣ</vt:lpstr>
      <vt:lpstr>ΨΗΦΙΑΚΟΣ</vt:lpstr>
      <vt:lpstr>Ψηφιακό - Αναλογικό</vt:lpstr>
      <vt:lpstr>Ψηφιακές και αναλογικές συσκευές</vt:lpstr>
      <vt:lpstr>Δυαδικό Σύστημα Αρίθμησης</vt:lpstr>
      <vt:lpstr>Ποια γλώσσα ‘μιλάει’ ο υπολογιστής</vt:lpstr>
      <vt:lpstr>BIT και BYTE</vt:lpstr>
      <vt:lpstr>Διαφάνεια 8</vt:lpstr>
      <vt:lpstr>Κωδικοποίηση</vt:lpstr>
      <vt:lpstr>BIT και BYTE</vt:lpstr>
      <vt:lpstr>Αναπαράσταση χαρακτήρων με δυαδικά ψηφία</vt:lpstr>
      <vt:lpstr>Παράδειγμα</vt:lpstr>
      <vt:lpstr>Πολλαπλάσια του byte</vt:lpstr>
      <vt:lpstr>Όλα γίνονται δυαδικά</vt:lpstr>
      <vt:lpstr>Συμπέρασμα</vt:lpstr>
      <vt:lpstr>… Όμως ο ψηφιακός κόσμος θέλει προσοχή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ΨΗΦΙΑΚΟΣ ΚΟΣΜΟΣ</dc:title>
  <dc:creator>pman</dc:creator>
  <cp:lastModifiedBy>pman</cp:lastModifiedBy>
  <cp:revision>94</cp:revision>
  <dcterms:created xsi:type="dcterms:W3CDTF">2021-01-10T11:19:01Z</dcterms:created>
  <dcterms:modified xsi:type="dcterms:W3CDTF">2021-01-14T09:45:20Z</dcterms:modified>
</cp:coreProperties>
</file>