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Ενέργεια και Ισχύς του Ηλεκτρικού Ρεύματος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</a:t>
            </a:r>
            <a:r>
              <a:rPr lang="el-GR" dirty="0" smtClean="0"/>
              <a:t>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Πόση ενέργεια μεταφέρει το ρεύμα;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971600" y="2348880"/>
                <a:ext cx="6912767" cy="829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4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44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44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  <m:r>
                      <a:rPr lang="el-GR" sz="4400" b="0" i="1" smtClean="0">
                        <a:latin typeface="Cambria Math"/>
                      </a:rPr>
                      <m:t>=</m:t>
                    </m:r>
                    <m:r>
                      <a:rPr lang="en-US" sz="4400" b="0" i="1" smtClean="0">
                        <a:latin typeface="Cambria Math"/>
                      </a:rPr>
                      <m:t>𝑉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l-GR" sz="4400" dirty="0" smtClean="0"/>
                  <a:t> σε </a:t>
                </a:r>
                <a:r>
                  <a:rPr lang="en-US" sz="4400" dirty="0" smtClean="0"/>
                  <a:t>J (</a:t>
                </a:r>
                <a:r>
                  <a:rPr lang="el-GR" sz="4400" dirty="0" err="1" smtClean="0"/>
                  <a:t>Τζάουλ</a:t>
                </a:r>
                <a:r>
                  <a:rPr lang="el-GR" sz="4400" dirty="0" smtClean="0"/>
                  <a:t>)</a:t>
                </a:r>
                <a:endParaRPr lang="el-GR" sz="4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348880"/>
                <a:ext cx="6912767" cy="82971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13971" b="-279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71600" y="3335985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V </a:t>
            </a:r>
            <a:r>
              <a:rPr lang="el-GR" sz="2800" dirty="0" smtClean="0"/>
              <a:t>είναι η τάση σε </a:t>
            </a:r>
            <a:r>
              <a:rPr lang="en-US" sz="2800" dirty="0" smtClean="0"/>
              <a:t>V (</a:t>
            </a:r>
            <a:r>
              <a:rPr lang="el-GR" sz="2800" dirty="0" smtClean="0"/>
              <a:t>βολτ)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800" dirty="0" smtClean="0"/>
              <a:t>Ι είναι η ένταση σε Α (Αμπέρ)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t </a:t>
            </a:r>
            <a:r>
              <a:rPr lang="el-GR" sz="2800" dirty="0" smtClean="0"/>
              <a:t>είναι ο χρόνος σε </a:t>
            </a:r>
            <a:r>
              <a:rPr lang="en-US" sz="2800" dirty="0" smtClean="0"/>
              <a:t>s (</a:t>
            </a:r>
            <a:r>
              <a:rPr lang="el-GR" sz="2800" dirty="0" smtClean="0"/>
              <a:t>δευτερόλεπτα)</a:t>
            </a:r>
            <a:endParaRPr lang="el-G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5032994"/>
            <a:ext cx="7200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Αυτή είναι η ηλεκτρική ενέργεια που δίνει το ρεύμα σε έναν καταναλωτή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62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08990" y="404664"/>
            <a:ext cx="6633985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Τι κάνει την ηλεκτρική ενέργεια ένας καταναλωτής;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611561" y="2348880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dirty="0" smtClean="0"/>
              <a:t>Ένα μέρος της γίνεται θερμότητα, λόγω του φαινόμενου </a:t>
            </a:r>
            <a:r>
              <a:rPr lang="en-US" sz="2800" dirty="0" smtClean="0"/>
              <a:t>Joule, </a:t>
            </a:r>
            <a:r>
              <a:rPr lang="el-GR" sz="2800" dirty="0" smtClean="0"/>
              <a:t>τριβές.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dirty="0" smtClean="0"/>
              <a:t>Ένα μέρος της μετατρέπει σε άλλη μορφή ενέργειας (π.χ. μηχανική</a:t>
            </a:r>
            <a:r>
              <a:rPr lang="el-GR" sz="2800" dirty="0"/>
              <a:t>)</a:t>
            </a:r>
            <a:r>
              <a:rPr lang="el-GR" sz="2800" dirty="0" smtClean="0"/>
              <a:t> </a:t>
            </a:r>
            <a:endParaRPr lang="el-G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4489647"/>
            <a:ext cx="793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Σε έναν αντιστάτη όλη η ηλεκτρική ενέργεια μετατρέπεται σε θερμότητα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9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Η ηλεκτρική ενέργεια σε έναν αντιστάτη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2522530"/>
            <a:ext cx="6768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Στον αντιστάτη ισχύει ο νόμος του </a:t>
            </a:r>
            <a:r>
              <a:rPr lang="en-US" sz="2800" dirty="0" smtClean="0">
                <a:latin typeface="+mj-lt"/>
              </a:rPr>
              <a:t>Ohm:</a:t>
            </a:r>
            <a:endParaRPr lang="el-GR" sz="2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3239851" y="3212976"/>
                <a:ext cx="1656185" cy="887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𝐼</m:t>
                    </m:r>
                    <m:r>
                      <a:rPr lang="en-US" sz="3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endParaRPr lang="el-GR" sz="3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851" y="3212976"/>
                <a:ext cx="1656185" cy="88729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899592" y="4303591"/>
                <a:ext cx="6624736" cy="494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 smtClean="0"/>
                  <a:t>Με αντικατάσταση στην ενέργεια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24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  <m:r>
                      <a:rPr lang="el-GR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𝑉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sz="2400" dirty="0" smtClean="0"/>
                  <a:t>:</a:t>
                </a:r>
                <a:endParaRPr lang="el-GR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303591"/>
                <a:ext cx="6624736" cy="49455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473" t="-8642" b="-2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1194785" y="4941168"/>
                <a:ext cx="5746317" cy="1077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l-GR" sz="3200" b="0" i="1" smtClean="0">
                              <a:latin typeface="Cambria Math"/>
                            </a:rPr>
                            <m:t>𝜂𝜆</m:t>
                          </m:r>
                        </m:sub>
                      </m:sSub>
                      <m:r>
                        <a:rPr lang="el-GR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</a:rPr>
                        <m:t>𝑉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𝐼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785" y="4941168"/>
                <a:ext cx="5746317" cy="107728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8923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Πόση ισχύ δίνει το ηλεκτρικό ρεύμα;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2411760" y="2239734"/>
                <a:ext cx="4294765" cy="8800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/>
                  <a:t>Ισχύς=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Η</m:t>
                        </m:r>
                        <m:r>
                          <a:rPr lang="el-GR" sz="3200" b="0" i="1" smtClean="0">
                            <a:latin typeface="Cambria Math"/>
                          </a:rPr>
                          <m:t>𝜆𝜀𝜅𝜏𝜌𝜄𝜅</m:t>
                        </m:r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ή</m:t>
                        </m:r>
                        <m:r>
                          <a:rPr lang="el-GR" sz="3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Ενέργεια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Χρόνος</m:t>
                        </m:r>
                      </m:den>
                    </m:f>
                  </m:oMath>
                </a14:m>
                <a:endParaRPr lang="el-GR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239734"/>
                <a:ext cx="4294765" cy="88004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3693" b="-34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2424890" y="3284983"/>
                <a:ext cx="4175438" cy="930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𝑃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600" b="0" i="0" smtClean="0">
                                <a:latin typeface="Cambria Math"/>
                              </a:rPr>
                              <m:t>Ε</m:t>
                            </m:r>
                          </m:e>
                          <m:sub>
                            <m:r>
                              <a:rPr lang="el-GR" sz="3600" b="0" i="1" smtClean="0">
                                <a:latin typeface="Cambria Math"/>
                              </a:rPr>
                              <m:t>𝜂𝜆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600" dirty="0" smtClean="0"/>
                  <a:t> </a:t>
                </a:r>
                <a:r>
                  <a:rPr lang="el-GR" sz="3600" dirty="0" smtClean="0"/>
                  <a:t>σε </a:t>
                </a:r>
                <a:r>
                  <a:rPr lang="en-US" sz="3600" dirty="0" smtClean="0"/>
                  <a:t>W (</a:t>
                </a:r>
                <a:r>
                  <a:rPr lang="el-GR" sz="3600" dirty="0" err="1" smtClean="0"/>
                  <a:t>Βαττ</a:t>
                </a:r>
                <a:r>
                  <a:rPr lang="el-GR" sz="3600" dirty="0" smtClean="0"/>
                  <a:t>)</a:t>
                </a:r>
                <a:endParaRPr lang="el-GR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890" y="3284983"/>
                <a:ext cx="4175438" cy="930063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3212" b="-1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691680" y="4361627"/>
                <a:ext cx="6353599" cy="863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24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</m:oMath>
                </a14:m>
                <a:r>
                  <a:rPr lang="el-GR" sz="2400" dirty="0" smtClean="0"/>
                  <a:t> είναι η ηλεκτρική ενέργεια σε </a:t>
                </a:r>
                <a:r>
                  <a:rPr lang="en-US" sz="2400" dirty="0" smtClean="0"/>
                  <a:t>J (</a:t>
                </a:r>
                <a:r>
                  <a:rPr lang="el-GR" sz="2400" dirty="0" err="1" smtClean="0"/>
                  <a:t>Τζάουλ</a:t>
                </a:r>
                <a:r>
                  <a:rPr lang="el-GR" sz="2400" dirty="0" smtClean="0"/>
                  <a:t>)</a:t>
                </a:r>
              </a:p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en-US" sz="2400" dirty="0" smtClean="0"/>
                  <a:t>t </a:t>
                </a:r>
                <a:r>
                  <a:rPr lang="el-GR" sz="2400" dirty="0" smtClean="0"/>
                  <a:t>είναι ο χρόνος σε </a:t>
                </a:r>
                <a:r>
                  <a:rPr lang="en-US" sz="2400" dirty="0" smtClean="0"/>
                  <a:t>s (</a:t>
                </a:r>
                <a:r>
                  <a:rPr lang="el-GR" sz="2400" dirty="0" smtClean="0"/>
                  <a:t>δευτερόλεπτα)</a:t>
                </a:r>
                <a:endParaRPr lang="el-GR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361627"/>
                <a:ext cx="6353599" cy="86389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344" t="-4930" r="-672" b="-147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59631" y="5411286"/>
            <a:ext cx="67856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Ισχύς είναι η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η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λεκτρική ενέργεια που δίνει το ρεύμα ανά δευτερόλεπτο. 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477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Η ισχύς σε έναν αντιστάτη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1930134" y="3370282"/>
                <a:ext cx="475771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𝑃</m:t>
                      </m:r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𝑉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𝐼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l-GR" sz="3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134" y="3370282"/>
                <a:ext cx="4757713" cy="120032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87624" y="2636912"/>
            <a:ext cx="62427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Με αντικατάσταση της</a:t>
            </a:r>
            <a:r>
              <a:rPr lang="en-US" sz="2800" dirty="0" smtClean="0"/>
              <a:t> E</a:t>
            </a:r>
            <a:r>
              <a:rPr lang="el-GR" sz="2800" baseline="-25000" dirty="0" err="1" smtClean="0"/>
              <a:t>ηλ</a:t>
            </a:r>
            <a:r>
              <a:rPr lang="el-GR" sz="2800" dirty="0" smtClean="0"/>
              <a:t> στην ισχύ </a:t>
            </a:r>
            <a:r>
              <a:rPr lang="en-US" sz="2800" dirty="0" smtClean="0"/>
              <a:t>P:</a:t>
            </a:r>
            <a:endParaRPr lang="el-G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94521" y="4770828"/>
            <a:ext cx="7553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Η ισχύς προκύπτει από τις σχέσεις της ενέργειας χωρίς το χρόνο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782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Μία χρήσιμη μονάδα </a:t>
            </a:r>
            <a:r>
              <a:rPr lang="el-GR" dirty="0" err="1" smtClean="0"/>
              <a:t>ηλ</a:t>
            </a:r>
            <a:r>
              <a:rPr lang="el-GR" dirty="0" smtClean="0"/>
              <a:t>. ενέργειας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1331640" y="2405492"/>
                <a:ext cx="7200800" cy="1854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/>
                  <a:t>Από τη σχέση: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8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28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  <m:r>
                      <a:rPr lang="el-GR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𝑃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l-GR" sz="2800" dirty="0" smtClean="0"/>
                  <a:t>αν βάλουμε:</a:t>
                </a:r>
                <a:r>
                  <a:rPr lang="en-US" sz="2800" dirty="0" smtClean="0"/>
                  <a:t> </a:t>
                </a:r>
              </a:p>
              <a:p>
                <a:r>
                  <a:rPr lang="el-GR" sz="2800" dirty="0" smtClean="0"/>
                  <a:t>Την ισχύ </a:t>
                </a:r>
                <a:r>
                  <a:rPr lang="en-US" sz="2800" dirty="0" smtClean="0"/>
                  <a:t>P </a:t>
                </a:r>
                <a:r>
                  <a:rPr lang="el-GR" sz="2800" dirty="0" smtClean="0"/>
                  <a:t>σε </a:t>
                </a:r>
                <a:r>
                  <a:rPr lang="en-US" sz="2800" dirty="0" smtClean="0"/>
                  <a:t>Kw (</a:t>
                </a:r>
                <a:r>
                  <a:rPr lang="el-GR" sz="2800" dirty="0" smtClean="0"/>
                  <a:t>κιλοβάτ) και</a:t>
                </a:r>
              </a:p>
              <a:p>
                <a:r>
                  <a:rPr lang="el-GR" sz="2800" dirty="0" smtClean="0"/>
                  <a:t>το χρόνο </a:t>
                </a:r>
                <a:r>
                  <a:rPr lang="en-US" sz="2800" dirty="0" smtClean="0"/>
                  <a:t>t </a:t>
                </a:r>
                <a:r>
                  <a:rPr lang="el-GR" sz="2800" dirty="0" smtClean="0"/>
                  <a:t>σε </a:t>
                </a:r>
                <a:r>
                  <a:rPr lang="en-US" sz="2800" dirty="0" smtClean="0"/>
                  <a:t>h (</a:t>
                </a:r>
                <a:r>
                  <a:rPr lang="el-GR" sz="2800" dirty="0" smtClean="0"/>
                  <a:t>ώρες) παίρνουμε την ενέργεια σε </a:t>
                </a:r>
                <a:r>
                  <a:rPr lang="en-US" sz="2800" dirty="0" smtClean="0"/>
                  <a:t>kwh (</a:t>
                </a:r>
                <a:r>
                  <a:rPr lang="el-GR" sz="2800" dirty="0" smtClean="0"/>
                  <a:t>κιλοβατώρες)</a:t>
                </a:r>
                <a:endParaRPr lang="el-GR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05492"/>
                <a:ext cx="7200800" cy="185422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692" t="-2961" b="-85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1835696" y="4653136"/>
                <a:ext cx="5321695" cy="992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l-GR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Π.χ. αν </a:t>
                </a:r>
                <a:r>
                  <a:rPr lang="en-US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P=3kW </a:t>
                </a:r>
                <a:r>
                  <a:rPr lang="el-GR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και </a:t>
                </a:r>
                <a:r>
                  <a:rPr lang="en-US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t=2h</a:t>
                </a:r>
                <a:r>
                  <a:rPr lang="el-GR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, τότε</a:t>
                </a:r>
                <a:r>
                  <a:rPr lang="en-US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:</a:t>
                </a:r>
              </a:p>
              <a:p>
                <a:pPr marL="914400" lvl="1" indent="-457200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l-GR" sz="2800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𝚬</m:t>
                        </m:r>
                      </m:e>
                      <m:sub>
                        <m:r>
                          <a:rPr lang="el-GR" sz="2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𝜼𝝀</m:t>
                        </m:r>
                      </m:sub>
                    </m:sSub>
                    <m:r>
                      <a:rPr lang="el-GR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l-GR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𝟑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𝒌𝑾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𝟔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𝒌𝑾𝒉</m:t>
                    </m:r>
                  </m:oMath>
                </a14:m>
                <a:endParaRPr lang="el-GR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653136"/>
                <a:ext cx="5321695" cy="99296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947" t="-55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54895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1608</TotalTime>
  <Words>162</Words>
  <Application>Microsoft Office PowerPoint</Application>
  <PresentationFormat>Προβολή στην οθόνη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Κυματομορφή</vt:lpstr>
      <vt:lpstr>Ενέργεια και Ισχύς του Ηλεκτρικού Ρεύματος</vt:lpstr>
      <vt:lpstr>Πόση ενέργεια μεταφέρει το ρεύμα;</vt:lpstr>
      <vt:lpstr>Τι κάνει την ηλεκτρική ενέργεια ένας καταναλωτής;</vt:lpstr>
      <vt:lpstr>Η ηλεκτρική ενέργεια σε έναν αντιστάτη</vt:lpstr>
      <vt:lpstr>Πόση ισχύ δίνει το ηλεκτρικό ρεύμα;</vt:lpstr>
      <vt:lpstr>Η ισχύς σε έναν αντιστάτη</vt:lpstr>
      <vt:lpstr>Μία χρήσιμη μονάδα ηλ. ενέργειας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HP</cp:lastModifiedBy>
  <cp:revision>42</cp:revision>
  <dcterms:created xsi:type="dcterms:W3CDTF">2020-03-15T10:25:36Z</dcterms:created>
  <dcterms:modified xsi:type="dcterms:W3CDTF">2021-02-10T19:50:59Z</dcterms:modified>
</cp:coreProperties>
</file>