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BB812-EDCE-4A05-B0CF-24C0A2A7CAA3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3A1BD4-1337-441D-9D18-D959B74C92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Ατμοσφαιρική Πίεση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el-GR" dirty="0" smtClean="0"/>
              <a:t>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Γιατί υπάρχει ατμοσφαιρική πίεση;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827585" y="342900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>
                <a:latin typeface="+mj-lt"/>
              </a:rPr>
              <a:t>Γύρω από τη Γη υπάρχει η ατμόσφαιρα, που αποτελείται από αέρια.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>
                <a:latin typeface="+mj-lt"/>
              </a:rPr>
              <a:t>Η ατμόσφαιρα συγκρατείται από τη βαρύτητα που της ασκεί η Γη.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sz="2400" dirty="0" smtClean="0">
                <a:latin typeface="+mj-lt"/>
              </a:rPr>
              <a:t>Όπως στα υγρά έτσι και στην ατμόσφαιρα θα υπάρχει πίεση σε κάθε επιφάνεια που βρίσκεται μέσα της εξ αιτίας του βάρους της.</a:t>
            </a:r>
            <a:endParaRPr lang="el-GR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621" y="2006005"/>
            <a:ext cx="7836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latin typeface="+mj-lt"/>
              </a:rPr>
              <a:t>Υπάρχει λόγω του βάρους της</a:t>
            </a:r>
            <a:r>
              <a:rPr lang="en-US" sz="3600" dirty="0" smtClean="0">
                <a:latin typeface="+mj-lt"/>
              </a:rPr>
              <a:t> </a:t>
            </a:r>
            <a:r>
              <a:rPr lang="el-GR" sz="3600" dirty="0" smtClean="0">
                <a:latin typeface="+mj-lt"/>
              </a:rPr>
              <a:t>ατμόσφαιρας</a:t>
            </a:r>
            <a:endParaRPr lang="el-G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62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1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2204898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Γιατί όσο πιο ψηλά ανεβαίνουμε η ατμοσφαιρική πίεση μειώνεται;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3717032"/>
            <a:ext cx="61362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>
                <a:solidFill>
                  <a:srgbClr val="7030A0"/>
                </a:solidFill>
                <a:latin typeface="+mj-lt"/>
              </a:rPr>
              <a:t>Γιατί όλο και λιγότερο βάρος ατμόσφαιρας βρίσκεται από πάνω μας.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l-GR" sz="2000" dirty="0" smtClean="0">
                <a:solidFill>
                  <a:srgbClr val="7030A0"/>
                </a:solidFill>
                <a:latin typeface="+mj-lt"/>
              </a:rPr>
              <a:t>Επομένως τη μέγιστη  ατμοσφαιρική πίεση θα την έχουμε στην επιφάνεια της Γης</a:t>
            </a:r>
            <a:endParaRPr lang="el-GR" sz="20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9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Το πείραμα του </a:t>
            </a:r>
            <a:r>
              <a:rPr lang="en-US" dirty="0" smtClean="0"/>
              <a:t>Torricelli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51519" y="1623569"/>
            <a:ext cx="8871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Ο </a:t>
            </a:r>
            <a:r>
              <a:rPr lang="en-US" sz="2800" dirty="0" smtClean="0">
                <a:latin typeface="+mj-lt"/>
              </a:rPr>
              <a:t>Torricelli </a:t>
            </a:r>
            <a:r>
              <a:rPr lang="el-GR" sz="2800" dirty="0" smtClean="0">
                <a:latin typeface="+mj-lt"/>
              </a:rPr>
              <a:t> με το πείραμά του </a:t>
            </a:r>
            <a:r>
              <a:rPr lang="el-GR" sz="2800" dirty="0">
                <a:latin typeface="+mj-lt"/>
              </a:rPr>
              <a:t>μ</a:t>
            </a:r>
            <a:r>
              <a:rPr lang="el-GR" sz="2800" dirty="0" smtClean="0">
                <a:latin typeface="+mj-lt"/>
              </a:rPr>
              <a:t>έτρησε την ατμοσφαιρική πίεση</a:t>
            </a:r>
            <a:endParaRPr lang="el-GR" sz="2800" dirty="0">
              <a:latin typeface="+mj-lt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457050"/>
            <a:ext cx="2088232" cy="3202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29752" y="3704258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2000" dirty="0" smtClean="0">
                <a:latin typeface="+mj-lt"/>
              </a:rPr>
              <a:t>Στα σημεία Α και Β οι πιέσεις είναι ίσες, λόγω της ισορροπίας του υδραργύρου</a:t>
            </a:r>
            <a:endParaRPr lang="el-GR" sz="2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7715" y="2577677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2000" dirty="0" smtClean="0">
                <a:latin typeface="+mj-lt"/>
              </a:rPr>
              <a:t>Η πίεση στο Α είναι η ατμοσφαιρική και η πίεση στο Β είναι η υδροστατική των 76</a:t>
            </a:r>
            <a:r>
              <a:rPr lang="en-US" sz="2000" dirty="0" smtClean="0">
                <a:latin typeface="+mj-lt"/>
              </a:rPr>
              <a:t>cm</a:t>
            </a:r>
            <a:r>
              <a:rPr lang="el-GR" sz="2000" dirty="0" smtClean="0">
                <a:latin typeface="+mj-lt"/>
              </a:rPr>
              <a:t> του υδραργύρου.</a:t>
            </a:r>
            <a:endParaRPr lang="el-GR" sz="2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1820" y="4473986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2000" dirty="0" smtClean="0">
                <a:latin typeface="+mj-lt"/>
              </a:rPr>
              <a:t>Άρα, μετρώντας την υδροστατική στο Β, μετράμε την ατμοσφαιρική στο Α.</a:t>
            </a:r>
            <a:endParaRPr lang="el-GR" sz="20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39552" y="5407217"/>
                <a:ext cx="8583171" cy="7937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l-GR" sz="2400" b="0" i="1" smtClean="0">
                              <a:latin typeface="Cambria Math"/>
                            </a:rPr>
                            <m:t>𝛼𝜏𝜇𝜊𝜎𝜑</m:t>
                          </m:r>
                          <m:r>
                            <a:rPr lang="el-GR" sz="2400" b="0" i="1" smtClean="0">
                              <a:latin typeface="Cambria Math"/>
                            </a:rPr>
                            <m:t>.</m:t>
                          </m:r>
                        </m:sub>
                      </m:sSub>
                      <m:r>
                        <a:rPr lang="el-GR" sz="2400" b="0" i="1" smtClean="0">
                          <a:latin typeface="Cambria Math"/>
                        </a:rPr>
                        <m:t>=</m:t>
                      </m:r>
                      <m:r>
                        <a:rPr lang="el-GR" sz="2400" b="0" i="1" smtClean="0">
                          <a:latin typeface="Cambria Math"/>
                        </a:rPr>
                        <m:t>𝜌</m:t>
                      </m:r>
                      <m:r>
                        <a:rPr lang="el-GR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𝑔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=13600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𝑘𝑔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∙9,8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∙0,76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=101.293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𝑃𝑎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407217"/>
                <a:ext cx="8583171" cy="79374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10940" y="6164364"/>
            <a:ext cx="3437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+mj-lt"/>
              </a:rPr>
              <a:t>Περίπου 100.000</a:t>
            </a:r>
            <a:r>
              <a:rPr lang="en-US" sz="2400" dirty="0" smtClean="0">
                <a:latin typeface="+mj-lt"/>
              </a:rPr>
              <a:t>Pa=1atm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23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/>
          <a:lstStyle/>
          <a:p>
            <a:pPr algn="ctr"/>
            <a:r>
              <a:rPr lang="el-GR" dirty="0" smtClean="0"/>
              <a:t>Ερώτηση 2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752718" y="1709294"/>
            <a:ext cx="6863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Είναι μικρή ή μεγάλη η ατμοσφαιρική πίεση;</a:t>
            </a:r>
            <a:endParaRPr lang="el-GR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395683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7030A0"/>
                </a:solidFill>
              </a:rPr>
              <a:t>Είναι πολύ μεγάλη.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087167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7030A0"/>
                </a:solidFill>
              </a:rPr>
              <a:t>100.00</a:t>
            </a:r>
            <a:r>
              <a:rPr lang="el-GR" sz="2400" dirty="0" smtClean="0">
                <a:solidFill>
                  <a:srgbClr val="7030A0"/>
                </a:solidFill>
              </a:rPr>
              <a:t>0</a:t>
            </a:r>
            <a:r>
              <a:rPr lang="en-US" sz="2400" dirty="0" smtClean="0">
                <a:solidFill>
                  <a:srgbClr val="7030A0"/>
                </a:solidFill>
              </a:rPr>
              <a:t>Pa=100.000N/m</a:t>
            </a:r>
            <a:r>
              <a:rPr lang="en-US" sz="2400" baseline="30000" dirty="0" smtClean="0">
                <a:solidFill>
                  <a:srgbClr val="7030A0"/>
                </a:solidFill>
              </a:rPr>
              <a:t>2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  <a:r>
              <a:rPr lang="el-GR" sz="2400" dirty="0" smtClean="0">
                <a:solidFill>
                  <a:srgbClr val="7030A0"/>
                </a:solidFill>
              </a:rPr>
              <a:t>Δηλαδή, σε κάθε 1τ.μ. ασκείται κάθετα δύναμη 100.000Ν, που αντιστοιχεί με μάζα 10.000</a:t>
            </a:r>
            <a:r>
              <a:rPr lang="en-US" sz="2400" dirty="0" smtClean="0">
                <a:solidFill>
                  <a:srgbClr val="7030A0"/>
                </a:solidFill>
              </a:rPr>
              <a:t>kg</a:t>
            </a:r>
            <a:r>
              <a:rPr lang="el-GR" sz="2400" dirty="0" smtClean="0">
                <a:solidFill>
                  <a:srgbClr val="7030A0"/>
                </a:solidFill>
              </a:rPr>
              <a:t>, δηλαδή 10 τόνους.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772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Ερώτηση 3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+mj-lt"/>
              </a:rPr>
              <a:t>Πώς αντέχουμε αυτήν την ατμοσφαιρική πίεση της 1</a:t>
            </a:r>
            <a:r>
              <a:rPr lang="en-US" sz="2800" dirty="0" err="1" smtClean="0">
                <a:latin typeface="+mj-lt"/>
              </a:rPr>
              <a:t>atm</a:t>
            </a:r>
            <a:r>
              <a:rPr lang="en-US" sz="2800" dirty="0" smtClean="0">
                <a:latin typeface="+mj-lt"/>
              </a:rPr>
              <a:t>, </a:t>
            </a:r>
            <a:r>
              <a:rPr lang="el-GR" sz="2800" dirty="0" smtClean="0">
                <a:latin typeface="+mj-lt"/>
              </a:rPr>
              <a:t>δηλαδή των 10 τόνων σε κάθε </a:t>
            </a:r>
            <a:r>
              <a:rPr lang="el-GR" sz="2800" dirty="0" err="1" smtClean="0">
                <a:latin typeface="+mj-lt"/>
              </a:rPr>
              <a:t>τετρ</a:t>
            </a:r>
            <a:r>
              <a:rPr lang="el-GR" sz="2800" dirty="0" smtClean="0">
                <a:latin typeface="+mj-lt"/>
              </a:rPr>
              <a:t>. μέτρο;</a:t>
            </a:r>
            <a:endParaRPr lang="el-GR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1961" y="3429000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000" dirty="0" smtClean="0">
                <a:solidFill>
                  <a:srgbClr val="0070C0"/>
                </a:solidFill>
                <a:latin typeface="+mj-lt"/>
              </a:rPr>
              <a:t>Την αντέχουμε γιατί έτσι κατασκευαστήκαμε. Κατασκευαστήκαμε με αυτήν την πίεση, με αυτήν τη βαρύτητα, με αυτήν την περιστροφή της Γης.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l-GR" sz="2000" dirty="0" smtClean="0">
                <a:solidFill>
                  <a:srgbClr val="0070C0"/>
                </a:solidFill>
                <a:latin typeface="+mj-lt"/>
              </a:rPr>
              <a:t>Η πίεση στο εσωτερικό του οργανισμού μας είναι ίση με την ατμοσφαιρική, οπότε η ολική δύναμη που ασκείται στο σώμα μας είναι μηδέν.</a:t>
            </a:r>
          </a:p>
        </p:txBody>
      </p:sp>
    </p:spTree>
    <p:extLst>
      <p:ext uri="{BB962C8B-B14F-4D97-AF65-F5344CB8AC3E}">
        <p14:creationId xmlns:p14="http://schemas.microsoft.com/office/powerpoint/2010/main" xmlns="" val="85782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1491</TotalTime>
  <Words>276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Ροή</vt:lpstr>
      <vt:lpstr>Ατμοσφαιρική Πίεση</vt:lpstr>
      <vt:lpstr>Γιατί υπάρχει ατμοσφαιρική πίεση;</vt:lpstr>
      <vt:lpstr>Ερώτηση 1</vt:lpstr>
      <vt:lpstr>Το πείραμα του Torricelli</vt:lpstr>
      <vt:lpstr>Ερώτηση 2</vt:lpstr>
      <vt:lpstr>Ερώτηση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HP</cp:lastModifiedBy>
  <cp:revision>35</cp:revision>
  <dcterms:created xsi:type="dcterms:W3CDTF">2020-03-15T10:25:36Z</dcterms:created>
  <dcterms:modified xsi:type="dcterms:W3CDTF">2021-02-10T19:33:24Z</dcterms:modified>
</cp:coreProperties>
</file>