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76" r:id="rId1"/>
  </p:sldMasterIdLst>
  <p:notesMasterIdLst>
    <p:notesMasterId r:id="rId10"/>
  </p:notesMasterIdLst>
  <p:sldIdLst>
    <p:sldId id="256" r:id="rId2"/>
    <p:sldId id="257" r:id="rId3"/>
    <p:sldId id="259" r:id="rId4"/>
    <p:sldId id="264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7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C0849-8758-4E16-88AE-CE0283BA3988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FADA5-7F29-42CB-9F74-6C98189ED8C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09760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τρίγωνο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Τίτλο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7" name="Υπότιτλο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grpSp>
        <p:nvGrpSpPr>
          <p:cNvPr id="2" name="Ομάδα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Ελεύθερη σχεδίαση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Ελεύθερη σχεδίαση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Ελεύθερη σχεδίαση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Ευθεία γραμμή σύνδεσης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Θέση ημερομηνίας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19" name="Θέση υποσέλιδου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Θέση αριθμού διαφάνειας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Διάσημα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Διάσημα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Τίτλο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8" name="Ελεύθερη σχεδίαση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Ελεύθερη σχεδίαση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Ορθογώνιο τρίγωνο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Ευθεία γραμμή σύνδεσης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Διάσημα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Διάσημα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Ελεύθερη σχεδίαση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Ελεύθερη σχεδίαση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Ορθογώνιο τρίγωνο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Ευθεία γραμμή σύνδεσης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Θέση τίτλου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0" name="Θέση κειμένου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22" name="Θέση υποσέλιδου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Θέση αριθμού διαφάνειας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7" r:id="rId1"/>
    <p:sldLayoutId id="2147484478" r:id="rId2"/>
    <p:sldLayoutId id="2147484479" r:id="rId3"/>
    <p:sldLayoutId id="2147484480" r:id="rId4"/>
    <p:sldLayoutId id="2147484481" r:id="rId5"/>
    <p:sldLayoutId id="2147484482" r:id="rId6"/>
    <p:sldLayoutId id="2147484483" r:id="rId7"/>
    <p:sldLayoutId id="2147484484" r:id="rId8"/>
    <p:sldLayoutId id="2147484485" r:id="rId9"/>
    <p:sldLayoutId id="2147484486" r:id="rId10"/>
    <p:sldLayoutId id="214748448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Άνωση – Αρχή του Αρχιμήδη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Β</a:t>
            </a:r>
            <a:r>
              <a:rPr lang="el-GR" dirty="0" smtClean="0"/>
              <a:t> </a:t>
            </a:r>
            <a:r>
              <a:rPr lang="el-GR" dirty="0" err="1" smtClean="0"/>
              <a:t>Γυμνασιου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3393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Τα Ερωτήματα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942875" y="2348880"/>
            <a:ext cx="783686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l-GR" sz="2800" dirty="0" smtClean="0">
                <a:latin typeface="+mj-lt"/>
              </a:rPr>
              <a:t>Γιατί δε βυθιζόμαστε στη θάλασσα όταν κολυμπάμε;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l-GR" sz="2800" dirty="0" smtClean="0">
                <a:latin typeface="+mj-lt"/>
              </a:rPr>
              <a:t>Γιατί επιπλέουν τα πλοία;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l-GR" sz="2800" dirty="0" smtClean="0">
                <a:latin typeface="+mj-lt"/>
              </a:rPr>
              <a:t>Τι μας εμποδίζει να βυθίσουμε μία μπάλα στο νερό;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l-GR" sz="2800" dirty="0" smtClean="0">
                <a:latin typeface="+mj-lt"/>
              </a:rPr>
              <a:t>Πώς πετούν τα μπαλόνια στον αέρα;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el-GR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621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/>
          <a:lstStyle/>
          <a:p>
            <a:pPr algn="ctr"/>
            <a:r>
              <a:rPr lang="el-GR" dirty="0" smtClean="0"/>
              <a:t>Τι είναι η Άνωση;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1484784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l-GR" sz="2800" dirty="0" smtClean="0">
                <a:latin typeface="+mj-lt"/>
              </a:rPr>
              <a:t>Είναι η δύναμη που ασκεί κάθε υγρό και αέριο στα σώματα που βυθίζονται μέσα σ’ αυτά.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2869779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000" dirty="0" smtClean="0">
                <a:solidFill>
                  <a:srgbClr val="7030A0"/>
                </a:solidFill>
                <a:latin typeface="+mj-lt"/>
              </a:rPr>
              <a:t>Είναι δύναμη κατακόρυφη με φορά προς τα πάνω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l-GR" sz="2000" dirty="0" smtClean="0">
                <a:solidFill>
                  <a:srgbClr val="7030A0"/>
                </a:solidFill>
                <a:latin typeface="+mj-lt"/>
              </a:rPr>
              <a:t>Δηλαδή, αντίθετης κατεύθυνσης από το βάρος.</a:t>
            </a:r>
            <a:endParaRPr lang="el-GR" sz="2000" dirty="0">
              <a:solidFill>
                <a:srgbClr val="7030A0"/>
              </a:solidFill>
              <a:latin typeface="+mj-lt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91880" y="3717193"/>
            <a:ext cx="2450488" cy="2992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991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1143000"/>
          </a:xfrm>
        </p:spPr>
        <p:txBody>
          <a:bodyPr/>
          <a:lstStyle/>
          <a:p>
            <a:r>
              <a:rPr lang="el-GR" dirty="0" smtClean="0"/>
              <a:t>Πού οφείλεται η άνωση;</a:t>
            </a:r>
            <a:endParaRPr lang="el-GR" dirty="0"/>
          </a:p>
        </p:txBody>
      </p:sp>
      <p:pic>
        <p:nvPicPr>
          <p:cNvPr id="1026" name="Picture 2" descr="im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3" y="1988840"/>
            <a:ext cx="2537341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63888" y="1930290"/>
            <a:ext cx="48245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000" dirty="0" smtClean="0"/>
              <a:t>Το υγρό ασκεί δυνάμεις στον κύβο λόγω της υδροστατικής πίεσης.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000" dirty="0" smtClean="0"/>
              <a:t>Στην κάτω επιφάνεια ασκούνται μεγαλύτερες πιέσεις λόγω βάθους.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000" dirty="0" smtClean="0"/>
              <a:t>Οι πιέσεις δημιουργούν συνισταμένη δύναμη προς τα επάνω. Αυτή </a:t>
            </a:r>
            <a:r>
              <a:rPr lang="el-GR" sz="2000" dirty="0"/>
              <a:t>ε</a:t>
            </a:r>
            <a:r>
              <a:rPr lang="el-GR" sz="2000" dirty="0" smtClean="0"/>
              <a:t>ίναι η άνωση.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301873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Πώς μετράμε την άνωση;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411101" y="1412181"/>
            <a:ext cx="2129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Με τρία βήματα: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442289" y="1974917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l-GR" dirty="0" smtClean="0"/>
              <a:t>Ζυγίζουμε το σώμα έξω από το υγρό και βρίσκουμε πόσα Νιούτον είναι.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461922" y="3552810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l-GR" dirty="0" smtClean="0"/>
              <a:t>Ζυγίζουμε το σώμα μέσα στο υγρό και βρίσκουμε πόσα Νιούτον είναι.</a:t>
            </a:r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504956" y="5473744"/>
            <a:ext cx="6470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l-GR" dirty="0" smtClean="0"/>
              <a:t>Αφαιρούμε τα δύο βάρη και βρίσκουμε την άνωση.</a:t>
            </a:r>
            <a:endParaRPr lang="el-GR" dirty="0"/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40708" y="945594"/>
            <a:ext cx="1054865" cy="2284051"/>
          </a:xfrm>
          <a:prstGeom prst="rect">
            <a:avLst/>
          </a:prstGeom>
        </p:spPr>
      </p:pic>
      <p:pic>
        <p:nvPicPr>
          <p:cNvPr id="15" name="Εικόνα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80543" y="3383608"/>
            <a:ext cx="1115030" cy="228113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624612" y="5915611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Α=50Ν-30Ν=20Ν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989238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/>
          <a:lstStyle/>
          <a:p>
            <a:pPr algn="ctr"/>
            <a:r>
              <a:rPr lang="el-GR" dirty="0" smtClean="0"/>
              <a:t>Συμπέρασμα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2016422"/>
            <a:ext cx="70567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+mj-lt"/>
              </a:rPr>
              <a:t>Η άνωση είναι ίση με το βάρος που χάνει ένα σώμα όταν βυθίζεται μέσα σε ένα υγρό.</a:t>
            </a:r>
            <a:endParaRPr lang="el-GR" sz="28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4069554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b="1" dirty="0" smtClean="0">
                <a:solidFill>
                  <a:srgbClr val="0070C0"/>
                </a:solidFill>
              </a:rPr>
              <a:t>Α=</a:t>
            </a:r>
            <a:r>
              <a:rPr lang="en-US" sz="2400" b="1" dirty="0" smtClean="0">
                <a:solidFill>
                  <a:srgbClr val="0070C0"/>
                </a:solidFill>
              </a:rPr>
              <a:t>W</a:t>
            </a:r>
            <a:r>
              <a:rPr lang="el-GR" sz="2400" b="1" baseline="-25000" dirty="0" smtClean="0">
                <a:solidFill>
                  <a:srgbClr val="0070C0"/>
                </a:solidFill>
              </a:rPr>
              <a:t>που χάνει</a:t>
            </a:r>
            <a:r>
              <a:rPr lang="el-GR" sz="2400" b="1" dirty="0" smtClean="0">
                <a:solidFill>
                  <a:srgbClr val="0070C0"/>
                </a:solidFill>
              </a:rPr>
              <a:t> =</a:t>
            </a:r>
            <a:r>
              <a:rPr lang="en-US" sz="2400" b="1" dirty="0" smtClean="0">
                <a:solidFill>
                  <a:srgbClr val="0070C0"/>
                </a:solidFill>
              </a:rPr>
              <a:t>W</a:t>
            </a:r>
            <a:r>
              <a:rPr lang="el-GR" sz="2400" b="1" baseline="-25000" dirty="0" smtClean="0">
                <a:solidFill>
                  <a:srgbClr val="0070C0"/>
                </a:solidFill>
              </a:rPr>
              <a:t>στον αέρα</a:t>
            </a:r>
            <a:r>
              <a:rPr lang="el-GR" sz="2400" b="1" dirty="0" smtClean="0">
                <a:solidFill>
                  <a:srgbClr val="0070C0"/>
                </a:solidFill>
              </a:rPr>
              <a:t> – </a:t>
            </a:r>
            <a:r>
              <a:rPr lang="en-US" sz="2400" b="1" dirty="0" smtClean="0">
                <a:solidFill>
                  <a:srgbClr val="0070C0"/>
                </a:solidFill>
              </a:rPr>
              <a:t>W</a:t>
            </a:r>
            <a:r>
              <a:rPr lang="el-GR" sz="2400" b="1" baseline="-25000" dirty="0" smtClean="0">
                <a:solidFill>
                  <a:srgbClr val="0070C0"/>
                </a:solidFill>
              </a:rPr>
              <a:t>στο υγρό</a:t>
            </a:r>
            <a:r>
              <a:rPr lang="el-GR" sz="2400" b="1" dirty="0" smtClean="0">
                <a:solidFill>
                  <a:srgbClr val="0070C0"/>
                </a:solidFill>
              </a:rPr>
              <a:t> </a:t>
            </a:r>
            <a:endParaRPr lang="el-GR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4772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Αρχή του Αρχιμήδη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628800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sz="2800" dirty="0" smtClean="0">
                <a:latin typeface="+mj-lt"/>
              </a:rPr>
              <a:t>Το βάρος που χάνει ένα σώμα όταν βυθίζεται μέσα σε υγρό (=άνωση) ισούται με το βάρος του υγρού που εκτοπίζει.</a:t>
            </a:r>
            <a:endParaRPr lang="el-GR" sz="2800" dirty="0">
              <a:latin typeface="+mj-lt"/>
            </a:endParaRP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3651" y="3140968"/>
            <a:ext cx="8262664" cy="252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7828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Πώς υπολογίζουμε την άνωση;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2417927" y="2780928"/>
            <a:ext cx="3749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b="1" dirty="0" smtClean="0"/>
              <a:t>Α = </a:t>
            </a:r>
            <a:r>
              <a:rPr lang="el-GR" sz="3600" b="1" dirty="0" err="1" smtClean="0"/>
              <a:t>ρ</a:t>
            </a:r>
            <a:r>
              <a:rPr lang="el-GR" sz="3600" b="1" baseline="-25000" dirty="0" err="1" smtClean="0"/>
              <a:t>υγρ</a:t>
            </a:r>
            <a:r>
              <a:rPr lang="el-GR" sz="3600" b="1" dirty="0" smtClean="0"/>
              <a:t> ‧</a:t>
            </a:r>
            <a:r>
              <a:rPr lang="en-US" sz="3600" b="1" dirty="0" smtClean="0"/>
              <a:t>g ‧V</a:t>
            </a:r>
            <a:r>
              <a:rPr lang="el-GR" sz="3600" b="1" baseline="-25000" dirty="0" err="1" smtClean="0"/>
              <a:t>βυθ</a:t>
            </a:r>
            <a:endParaRPr lang="el-GR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979712" y="3717032"/>
            <a:ext cx="5760640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000" dirty="0" smtClean="0"/>
              <a:t>Α = άνωση σε Ν</a:t>
            </a:r>
          </a:p>
          <a:p>
            <a:endParaRPr lang="el-GR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000" dirty="0" err="1" smtClean="0"/>
              <a:t>ρ</a:t>
            </a:r>
            <a:r>
              <a:rPr lang="el-GR" sz="2000" baseline="-25000" dirty="0" err="1" smtClean="0"/>
              <a:t>υγρ</a:t>
            </a:r>
            <a:r>
              <a:rPr lang="el-GR" sz="2000" dirty="0" smtClean="0"/>
              <a:t> = πυκνότητα του υγρού σε </a:t>
            </a:r>
            <a:r>
              <a:rPr lang="en-US" sz="2000" dirty="0" smtClean="0"/>
              <a:t>kg/m</a:t>
            </a:r>
            <a:r>
              <a:rPr lang="en-US" sz="2000" baseline="30000" dirty="0" smtClean="0"/>
              <a:t>3</a:t>
            </a:r>
            <a:endParaRPr lang="en-US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baseline="30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/>
              <a:t>g = </a:t>
            </a:r>
            <a:r>
              <a:rPr lang="el-GR" sz="2000" dirty="0" smtClean="0"/>
              <a:t>επιτάχυνση της βαρύτητας σε </a:t>
            </a:r>
            <a:r>
              <a:rPr lang="en-US" sz="2000" dirty="0" smtClean="0"/>
              <a:t>m/s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/>
              <a:t>V</a:t>
            </a:r>
            <a:r>
              <a:rPr lang="el-GR" sz="2000" baseline="-25000" dirty="0" err="1" smtClean="0"/>
              <a:t>βυθ</a:t>
            </a:r>
            <a:r>
              <a:rPr lang="el-GR" sz="2000" dirty="0" smtClean="0"/>
              <a:t> = όγκος βυθισμένου σώματος σε 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3</a:t>
            </a: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55576" y="1628800"/>
            <a:ext cx="70744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400" dirty="0" smtClean="0"/>
              <a:t>Με ένα γινόμενο που μας δίνει το βάρος του υγρού που εκτοπίζεται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170298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1894</TotalTime>
  <Words>270</Words>
  <Application>Microsoft Office PowerPoint</Application>
  <PresentationFormat>Προβολή στην οθόνη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Συγκέντρωση</vt:lpstr>
      <vt:lpstr>Άνωση – Αρχή του Αρχιμήδη</vt:lpstr>
      <vt:lpstr>Τα Ερωτήματα</vt:lpstr>
      <vt:lpstr>Τι είναι η Άνωση;</vt:lpstr>
      <vt:lpstr>Πού οφείλεται η άνωση;</vt:lpstr>
      <vt:lpstr>Πώς μετράμε την άνωση;</vt:lpstr>
      <vt:lpstr>Συμπέρασμα</vt:lpstr>
      <vt:lpstr>Αρχή του Αρχιμήδη</vt:lpstr>
      <vt:lpstr>Πώς υπολογίζουμε την άνωση;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Πυκνοτητα</dc:title>
  <dc:creator>GAISIDIS</dc:creator>
  <cp:lastModifiedBy>HP</cp:lastModifiedBy>
  <cp:revision>50</cp:revision>
  <dcterms:created xsi:type="dcterms:W3CDTF">2020-03-15T10:25:36Z</dcterms:created>
  <dcterms:modified xsi:type="dcterms:W3CDTF">2021-02-10T19:43:34Z</dcterms:modified>
</cp:coreProperties>
</file>