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72" r:id="rId16"/>
    <p:sldId id="276" r:id="rId17"/>
    <p:sldId id="278" r:id="rId18"/>
    <p:sldId id="279" r:id="rId19"/>
    <p:sldId id="280" r:id="rId20"/>
    <p:sldId id="281" r:id="rId21"/>
    <p:sldId id="282" r:id="rId22"/>
    <p:sldId id="283" r:id="rId23"/>
    <p:sldId id="284" r:id="rId24"/>
    <p:sldId id="285" r:id="rId25"/>
    <p:sldId id="286" r:id="rId26"/>
    <p:sldId id="287" r:id="rId27"/>
    <p:sldId id="288"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 id="301" r:id="rId41"/>
    <p:sldId id="302" r:id="rId42"/>
    <p:sldId id="303" r:id="rId43"/>
    <p:sldId id="304" r:id="rId44"/>
    <p:sldId id="305" r:id="rId45"/>
    <p:sldId id="306" r:id="rId46"/>
    <p:sldId id="307" r:id="rId47"/>
    <p:sldId id="308" r:id="rId48"/>
    <p:sldId id="309" r:id="rId49"/>
    <p:sldId id="310" r:id="rId50"/>
    <p:sldId id="311" r:id="rId51"/>
    <p:sldId id="312" r:id="rId52"/>
    <p:sldId id="313" r:id="rId53"/>
    <p:sldId id="314" r:id="rId54"/>
    <p:sldId id="315" r:id="rId55"/>
    <p:sldId id="316" r:id="rId56"/>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a:srgbClr val="FF6600"/>
    <a:srgbClr val="F89D74"/>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F5E55E-7A4D-4458-908A-899A4D3CC3FA}" type="datetimeFigureOut">
              <a:rPr lang="el-GR" smtClean="0"/>
              <a:pPr/>
              <a:t>11/2/2020</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E70F5B-939A-4ACA-A465-86D0AFA0477A}"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39E70F5B-939A-4ACA-A465-86D0AFA0477A}" type="slidenum">
              <a:rPr lang="el-GR" smtClean="0"/>
              <a:pPr/>
              <a:t>31</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0CDCF56C-1755-4672-8983-292793C5D896}" type="datetimeFigureOut">
              <a:rPr lang="el-GR" smtClean="0"/>
              <a:pPr/>
              <a:t>11/2/2020</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EA2F1828-57C1-4C9A-88AD-450E237778B7}" type="slidenum">
              <a:rPr lang="el-GR" smtClean="0"/>
              <a:pPr/>
              <a:t>‹#›</a:t>
            </a:fld>
            <a:endParaRPr lang="el-G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0CDCF56C-1755-4672-8983-292793C5D896}" type="datetimeFigureOut">
              <a:rPr lang="el-GR" smtClean="0"/>
              <a:pPr/>
              <a:t>11/2/2020</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EA2F1828-57C1-4C9A-88AD-450E237778B7}" type="slidenum">
              <a:rPr lang="el-GR" smtClean="0"/>
              <a:pPr/>
              <a:t>‹#›</a:t>
            </a:fld>
            <a:endParaRPr lang="el-G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0CDCF56C-1755-4672-8983-292793C5D896}" type="datetimeFigureOut">
              <a:rPr lang="el-GR" smtClean="0"/>
              <a:pPr/>
              <a:t>11/2/2020</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EA2F1828-57C1-4C9A-88AD-450E237778B7}" type="slidenum">
              <a:rPr lang="el-GR" smtClean="0"/>
              <a:pPr/>
              <a:t>‹#›</a:t>
            </a:fld>
            <a:endParaRPr lang="el-G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0CDCF56C-1755-4672-8983-292793C5D896}" type="datetimeFigureOut">
              <a:rPr lang="el-GR" smtClean="0"/>
              <a:pPr/>
              <a:t>11/2/2020</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EA2F1828-57C1-4C9A-88AD-450E237778B7}" type="slidenum">
              <a:rPr lang="el-GR" smtClean="0"/>
              <a:pPr/>
              <a:t>‹#›</a:t>
            </a:fld>
            <a:endParaRPr lang="el-G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0CDCF56C-1755-4672-8983-292793C5D896}" type="datetimeFigureOut">
              <a:rPr lang="el-GR" smtClean="0"/>
              <a:pPr/>
              <a:t>11/2/2020</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EA2F1828-57C1-4C9A-88AD-450E237778B7}" type="slidenum">
              <a:rPr lang="el-GR" smtClean="0"/>
              <a:pPr/>
              <a:t>‹#›</a:t>
            </a:fld>
            <a:endParaRPr lang="el-G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0CDCF56C-1755-4672-8983-292793C5D896}" type="datetimeFigureOut">
              <a:rPr lang="el-GR" smtClean="0"/>
              <a:pPr/>
              <a:t>11/2/2020</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EA2F1828-57C1-4C9A-88AD-450E237778B7}" type="slidenum">
              <a:rPr lang="el-GR" smtClean="0"/>
              <a:pPr/>
              <a:t>‹#›</a:t>
            </a:fld>
            <a:endParaRPr lang="el-G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0CDCF56C-1755-4672-8983-292793C5D896}" type="datetimeFigureOut">
              <a:rPr lang="el-GR" smtClean="0"/>
              <a:pPr/>
              <a:t>11/2/2020</a:t>
            </a:fld>
            <a:endParaRPr lang="el-GR" dirty="0"/>
          </a:p>
        </p:txBody>
      </p:sp>
      <p:sp>
        <p:nvSpPr>
          <p:cNvPr id="8" name="7 - Θέση υποσέλιδου"/>
          <p:cNvSpPr>
            <a:spLocks noGrp="1"/>
          </p:cNvSpPr>
          <p:nvPr>
            <p:ph type="ftr" sz="quarter" idx="11"/>
          </p:nvPr>
        </p:nvSpPr>
        <p:spPr/>
        <p:txBody>
          <a:bodyPr/>
          <a:lstStyle/>
          <a:p>
            <a:endParaRPr lang="el-GR" dirty="0"/>
          </a:p>
        </p:txBody>
      </p:sp>
      <p:sp>
        <p:nvSpPr>
          <p:cNvPr id="9" name="8 - Θέση αριθμού διαφάνειας"/>
          <p:cNvSpPr>
            <a:spLocks noGrp="1"/>
          </p:cNvSpPr>
          <p:nvPr>
            <p:ph type="sldNum" sz="quarter" idx="12"/>
          </p:nvPr>
        </p:nvSpPr>
        <p:spPr/>
        <p:txBody>
          <a:bodyPr/>
          <a:lstStyle/>
          <a:p>
            <a:fld id="{EA2F1828-57C1-4C9A-88AD-450E237778B7}" type="slidenum">
              <a:rPr lang="el-GR" smtClean="0"/>
              <a:pPr/>
              <a:t>‹#›</a:t>
            </a:fld>
            <a:endParaRPr lang="el-G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0CDCF56C-1755-4672-8983-292793C5D896}" type="datetimeFigureOut">
              <a:rPr lang="el-GR" smtClean="0"/>
              <a:pPr/>
              <a:t>11/2/2020</a:t>
            </a:fld>
            <a:endParaRPr lang="el-GR" dirty="0"/>
          </a:p>
        </p:txBody>
      </p:sp>
      <p:sp>
        <p:nvSpPr>
          <p:cNvPr id="4" name="3 - Θέση υποσέλιδου"/>
          <p:cNvSpPr>
            <a:spLocks noGrp="1"/>
          </p:cNvSpPr>
          <p:nvPr>
            <p:ph type="ftr" sz="quarter" idx="11"/>
          </p:nvPr>
        </p:nvSpPr>
        <p:spPr/>
        <p:txBody>
          <a:bodyPr/>
          <a:lstStyle/>
          <a:p>
            <a:endParaRPr lang="el-GR" dirty="0"/>
          </a:p>
        </p:txBody>
      </p:sp>
      <p:sp>
        <p:nvSpPr>
          <p:cNvPr id="5" name="4 - Θέση αριθμού διαφάνειας"/>
          <p:cNvSpPr>
            <a:spLocks noGrp="1"/>
          </p:cNvSpPr>
          <p:nvPr>
            <p:ph type="sldNum" sz="quarter" idx="12"/>
          </p:nvPr>
        </p:nvSpPr>
        <p:spPr/>
        <p:txBody>
          <a:bodyPr/>
          <a:lstStyle/>
          <a:p>
            <a:fld id="{EA2F1828-57C1-4C9A-88AD-450E237778B7}" type="slidenum">
              <a:rPr lang="el-GR" smtClean="0"/>
              <a:pPr/>
              <a:t>‹#›</a:t>
            </a:fld>
            <a:endParaRPr lang="el-G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0CDCF56C-1755-4672-8983-292793C5D896}" type="datetimeFigureOut">
              <a:rPr lang="el-GR" smtClean="0"/>
              <a:pPr/>
              <a:t>11/2/2020</a:t>
            </a:fld>
            <a:endParaRPr lang="el-GR" dirty="0"/>
          </a:p>
        </p:txBody>
      </p:sp>
      <p:sp>
        <p:nvSpPr>
          <p:cNvPr id="3" name="2 - Θέση υποσέλιδου"/>
          <p:cNvSpPr>
            <a:spLocks noGrp="1"/>
          </p:cNvSpPr>
          <p:nvPr>
            <p:ph type="ftr" sz="quarter" idx="11"/>
          </p:nvPr>
        </p:nvSpPr>
        <p:spPr/>
        <p:txBody>
          <a:bodyPr/>
          <a:lstStyle/>
          <a:p>
            <a:endParaRPr lang="el-GR" dirty="0"/>
          </a:p>
        </p:txBody>
      </p:sp>
      <p:sp>
        <p:nvSpPr>
          <p:cNvPr id="4" name="3 - Θέση αριθμού διαφάνειας"/>
          <p:cNvSpPr>
            <a:spLocks noGrp="1"/>
          </p:cNvSpPr>
          <p:nvPr>
            <p:ph type="sldNum" sz="quarter" idx="12"/>
          </p:nvPr>
        </p:nvSpPr>
        <p:spPr/>
        <p:txBody>
          <a:bodyPr/>
          <a:lstStyle/>
          <a:p>
            <a:fld id="{EA2F1828-57C1-4C9A-88AD-450E237778B7}" type="slidenum">
              <a:rPr lang="el-GR" smtClean="0"/>
              <a:pPr/>
              <a:t>‹#›</a:t>
            </a:fld>
            <a:endParaRPr lang="el-G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0CDCF56C-1755-4672-8983-292793C5D896}" type="datetimeFigureOut">
              <a:rPr lang="el-GR" smtClean="0"/>
              <a:pPr/>
              <a:t>11/2/2020</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EA2F1828-57C1-4C9A-88AD-450E237778B7}" type="slidenum">
              <a:rPr lang="el-GR" smtClean="0"/>
              <a:pPr/>
              <a:t>‹#›</a:t>
            </a:fld>
            <a:endParaRPr lang="el-G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0CDCF56C-1755-4672-8983-292793C5D896}" type="datetimeFigureOut">
              <a:rPr lang="el-GR" smtClean="0"/>
              <a:pPr/>
              <a:t>11/2/2020</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EA2F1828-57C1-4C9A-88AD-450E237778B7}" type="slidenum">
              <a:rPr lang="el-GR" smtClean="0"/>
              <a:pPr/>
              <a:t>‹#›</a:t>
            </a:fld>
            <a:endParaRPr lang="el-G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DCF56C-1755-4672-8983-292793C5D896}" type="datetimeFigureOut">
              <a:rPr lang="el-GR" smtClean="0"/>
              <a:pPr/>
              <a:t>11/2/2020</a:t>
            </a:fld>
            <a:endParaRPr lang="el-GR" dirty="0"/>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2F1828-57C1-4C9A-88AD-450E237778B7}" type="slidenum">
              <a:rPr lang="el-GR" smtClean="0"/>
              <a:pPr/>
              <a:t>‹#›</a:t>
            </a:fld>
            <a:endParaRPr lang="el-G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jpeg"/><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6.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gif"/><Relationship Id="rId1" Type="http://schemas.openxmlformats.org/officeDocument/2006/relationships/slideLayout" Target="../slideLayouts/slideLayout6.xml"/><Relationship Id="rId5" Type="http://schemas.openxmlformats.org/officeDocument/2006/relationships/image" Target="../media/image47.jpe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1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jpeg"/></Relationships>
</file>

<file path=ppt/slides/_rels/slide18.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jpeg"/></Relationships>
</file>

<file path=ppt/slides/_rels/slide1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2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78.jpeg"/></Relationships>
</file>

<file path=ppt/slides/_rels/slide2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jpeg"/></Relationships>
</file>

<file path=ppt/slides/_rels/slide2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7.xml"/><Relationship Id="rId5" Type="http://schemas.openxmlformats.org/officeDocument/2006/relationships/image" Target="../media/image91.jpeg"/><Relationship Id="rId4" Type="http://schemas.openxmlformats.org/officeDocument/2006/relationships/image" Target="../media/image90.jpeg"/></Relationships>
</file>

<file path=ppt/slides/_rels/slide2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2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2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image" Target="../media/image102.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3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 Id="rId6" Type="http://schemas.openxmlformats.org/officeDocument/2006/relationships/image" Target="../media/image111.jpeg"/><Relationship Id="rId5" Type="http://schemas.openxmlformats.org/officeDocument/2006/relationships/image" Target="../media/image110.png"/><Relationship Id="rId4" Type="http://schemas.openxmlformats.org/officeDocument/2006/relationships/image" Target="../media/image109.jpeg"/></Relationships>
</file>

<file path=ppt/slides/_rels/slide3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3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 Id="rId5" Type="http://schemas.openxmlformats.org/officeDocument/2006/relationships/image" Target="../media/image118.png"/><Relationship Id="rId4" Type="http://schemas.openxmlformats.org/officeDocument/2006/relationships/image" Target="../media/image117.png"/></Relationships>
</file>

<file path=ppt/slides/_rels/slide35.xml.rels><?xml version="1.0" encoding="UTF-8" standalone="yes"?>
<Relationships xmlns="http://schemas.openxmlformats.org/package/2006/relationships"><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image" Target="../media/image119.jpeg"/><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3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6.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3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133.jpeg"/><Relationship Id="rId4" Type="http://schemas.openxmlformats.org/officeDocument/2006/relationships/image" Target="../media/image132.jpeg"/></Relationships>
</file>

<file path=ppt/slides/_rels/slide3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6.xml"/><Relationship Id="rId4" Type="http://schemas.openxmlformats.org/officeDocument/2006/relationships/image" Target="../media/image136.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eg"/><Relationship Id="rId1" Type="http://schemas.openxmlformats.org/officeDocument/2006/relationships/slideLayout" Target="../slideLayouts/slideLayout7.xml"/><Relationship Id="rId4" Type="http://schemas.openxmlformats.org/officeDocument/2006/relationships/image" Target="../media/image140.jpeg"/></Relationships>
</file>

<file path=ppt/slides/_rels/slide4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jpeg"/><Relationship Id="rId1" Type="http://schemas.openxmlformats.org/officeDocument/2006/relationships/slideLayout" Target="../slideLayouts/slideLayout7.xml"/><Relationship Id="rId4" Type="http://schemas.openxmlformats.org/officeDocument/2006/relationships/image" Target="../media/image143.jpeg"/></Relationships>
</file>

<file path=ppt/slides/_rels/slide43.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7.xml"/><Relationship Id="rId5" Type="http://schemas.openxmlformats.org/officeDocument/2006/relationships/image" Target="../media/image148.jpeg"/><Relationship Id="rId4" Type="http://schemas.openxmlformats.org/officeDocument/2006/relationships/image" Target="../media/image147.png"/></Relationships>
</file>

<file path=ppt/slides/_rels/slide4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7.xml"/><Relationship Id="rId5" Type="http://schemas.openxmlformats.org/officeDocument/2006/relationships/image" Target="../media/image153.jpeg"/><Relationship Id="rId4" Type="http://schemas.openxmlformats.org/officeDocument/2006/relationships/image" Target="../media/image152.jpeg"/></Relationships>
</file>

<file path=ppt/slides/_rels/slide4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gif"/><Relationship Id="rId1" Type="http://schemas.openxmlformats.org/officeDocument/2006/relationships/slideLayout" Target="../slideLayouts/slideLayout7.xml"/><Relationship Id="rId5" Type="http://schemas.openxmlformats.org/officeDocument/2006/relationships/image" Target="../media/image157.gif"/><Relationship Id="rId4" Type="http://schemas.openxmlformats.org/officeDocument/2006/relationships/image" Target="../media/image156.gif"/></Relationships>
</file>

<file path=ppt/slides/_rels/slide4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jpeg"/><Relationship Id="rId1" Type="http://schemas.openxmlformats.org/officeDocument/2006/relationships/slideLayout" Target="../slideLayouts/slideLayout7.xml"/><Relationship Id="rId4" Type="http://schemas.openxmlformats.org/officeDocument/2006/relationships/image" Target="../media/image162.gif"/></Relationships>
</file>

<file path=ppt/slides/_rels/slide5.xml.rels><?xml version="1.0" encoding="UTF-8" standalone="yes"?>
<Relationships xmlns="http://schemas.openxmlformats.org/package/2006/relationships"><Relationship Id="rId3" Type="http://schemas.openxmlformats.org/officeDocument/2006/relationships/hyperlink" Target="http://en.wikipedia.org/wiki/Aesthetic_realism" TargetMode="External"/><Relationship Id="rId7" Type="http://schemas.openxmlformats.org/officeDocument/2006/relationships/image" Target="../media/image15.jpeg"/><Relationship Id="rId2" Type="http://schemas.openxmlformats.org/officeDocument/2006/relationships/hyperlink" Target="http://en.wikipedia.org/wiki/Gekiga" TargetMode="External"/><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png"/><Relationship Id="rId1" Type="http://schemas.openxmlformats.org/officeDocument/2006/relationships/slideLayout" Target="../slideLayouts/slideLayout7.xml"/><Relationship Id="rId6" Type="http://schemas.openxmlformats.org/officeDocument/2006/relationships/image" Target="../media/image167.gif"/><Relationship Id="rId5" Type="http://schemas.openxmlformats.org/officeDocument/2006/relationships/image" Target="../media/image166.jpeg"/><Relationship Id="rId4" Type="http://schemas.openxmlformats.org/officeDocument/2006/relationships/image" Target="../media/image165.gif"/></Relationships>
</file>

<file path=ppt/slides/_rels/slide5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6.xml"/><Relationship Id="rId4" Type="http://schemas.openxmlformats.org/officeDocument/2006/relationships/image" Target="../media/image170.jpeg"/></Relationships>
</file>

<file path=ppt/slides/_rels/slide52.xml.rels><?xml version="1.0" encoding="UTF-8" standalone="yes"?>
<Relationships xmlns="http://schemas.openxmlformats.org/package/2006/relationships"><Relationship Id="rId8" Type="http://schemas.openxmlformats.org/officeDocument/2006/relationships/image" Target="../media/image176.jpeg"/><Relationship Id="rId3" Type="http://schemas.openxmlformats.org/officeDocument/2006/relationships/image" Target="../media/image171.jpeg"/><Relationship Id="rId7" Type="http://schemas.openxmlformats.org/officeDocument/2006/relationships/image" Target="../media/image175.jpeg"/><Relationship Id="rId2" Type="http://schemas.openxmlformats.org/officeDocument/2006/relationships/image" Target="../media/image168.jpeg"/><Relationship Id="rId1" Type="http://schemas.openxmlformats.org/officeDocument/2006/relationships/slideLayout" Target="../slideLayouts/slideLayout6.xml"/><Relationship Id="rId6" Type="http://schemas.openxmlformats.org/officeDocument/2006/relationships/image" Target="../media/image174.jpeg"/><Relationship Id="rId5" Type="http://schemas.openxmlformats.org/officeDocument/2006/relationships/image" Target="../media/image173.jpeg"/><Relationship Id="rId4" Type="http://schemas.openxmlformats.org/officeDocument/2006/relationships/image" Target="../media/image172.jpeg"/><Relationship Id="rId9" Type="http://schemas.openxmlformats.org/officeDocument/2006/relationships/image" Target="../media/image177.png"/></Relationships>
</file>

<file path=ppt/slides/_rels/slide53.xml.rels><?xml version="1.0" encoding="UTF-8" standalone="yes"?>
<Relationships xmlns="http://schemas.openxmlformats.org/package/2006/relationships"><Relationship Id="rId3" Type="http://schemas.openxmlformats.org/officeDocument/2006/relationships/image" Target="../media/image179.jpeg"/><Relationship Id="rId7" Type="http://schemas.openxmlformats.org/officeDocument/2006/relationships/image" Target="../media/image182.jpeg"/><Relationship Id="rId2" Type="http://schemas.openxmlformats.org/officeDocument/2006/relationships/image" Target="../media/image178.jpeg"/><Relationship Id="rId1" Type="http://schemas.openxmlformats.org/officeDocument/2006/relationships/slideLayout" Target="../slideLayouts/slideLayout7.xml"/><Relationship Id="rId6" Type="http://schemas.openxmlformats.org/officeDocument/2006/relationships/image" Target="../media/image181.jpeg"/><Relationship Id="rId5" Type="http://schemas.openxmlformats.org/officeDocument/2006/relationships/image" Target="../media/image26.jpeg"/><Relationship Id="rId4" Type="http://schemas.openxmlformats.org/officeDocument/2006/relationships/image" Target="../media/image180.jpeg"/></Relationships>
</file>

<file path=ppt/slides/_rels/slide54.xml.rels><?xml version="1.0" encoding="UTF-8" standalone="yes"?>
<Relationships xmlns="http://schemas.openxmlformats.org/package/2006/relationships"><Relationship Id="rId8" Type="http://schemas.openxmlformats.org/officeDocument/2006/relationships/image" Target="../media/image189.jpeg"/><Relationship Id="rId3" Type="http://schemas.openxmlformats.org/officeDocument/2006/relationships/image" Target="../media/image184.jpeg"/><Relationship Id="rId7" Type="http://schemas.openxmlformats.org/officeDocument/2006/relationships/image" Target="../media/image188.png"/><Relationship Id="rId2" Type="http://schemas.openxmlformats.org/officeDocument/2006/relationships/image" Target="../media/image183.jpeg"/><Relationship Id="rId1" Type="http://schemas.openxmlformats.org/officeDocument/2006/relationships/slideLayout" Target="../slideLayouts/slideLayout7.xml"/><Relationship Id="rId6" Type="http://schemas.openxmlformats.org/officeDocument/2006/relationships/image" Target="../media/image187.jpeg"/><Relationship Id="rId5" Type="http://schemas.openxmlformats.org/officeDocument/2006/relationships/image" Target="../media/image186.jpeg"/><Relationship Id="rId4" Type="http://schemas.openxmlformats.org/officeDocument/2006/relationships/image" Target="../media/image185.jpeg"/></Relationships>
</file>

<file path=ppt/slides/_rels/slide55.xml.rels><?xml version="1.0" encoding="UTF-8" standalone="yes"?>
<Relationships xmlns="http://schemas.openxmlformats.org/package/2006/relationships"><Relationship Id="rId2" Type="http://schemas.openxmlformats.org/officeDocument/2006/relationships/image" Target="../media/image190.g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gif"/><Relationship Id="rId1" Type="http://schemas.openxmlformats.org/officeDocument/2006/relationships/slideLayout" Target="../slideLayouts/slideLayout6.xml"/><Relationship Id="rId5" Type="http://schemas.openxmlformats.org/officeDocument/2006/relationships/image" Target="../media/image19.gif"/><Relationship Id="rId4" Type="http://schemas.openxmlformats.org/officeDocument/2006/relationships/image" Target="../media/image18.gif"/></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6.xml"/><Relationship Id="rId6" Type="http://schemas.openxmlformats.org/officeDocument/2006/relationships/image" Target="../media/image28.gif"/><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0000">
                <a:alpha val="53000"/>
              </a:srgbClr>
            </a:gs>
            <a:gs pos="16000">
              <a:srgbClr val="00CCCC"/>
            </a:gs>
            <a:gs pos="47000">
              <a:srgbClr val="9999FF"/>
            </a:gs>
            <a:gs pos="60001">
              <a:srgbClr val="2E6792"/>
            </a:gs>
            <a:gs pos="71001">
              <a:srgbClr val="3333CC"/>
            </a:gs>
            <a:gs pos="81000">
              <a:srgbClr val="1170FF"/>
            </a:gs>
            <a:gs pos="100000">
              <a:srgbClr val="006699"/>
            </a:gs>
          </a:gsLst>
          <a:lin ang="5400000" scaled="0"/>
        </a:gradFill>
        <a:effectLst/>
      </p:bgPr>
    </p:bg>
    <p:spTree>
      <p:nvGrpSpPr>
        <p:cNvPr id="1" name=""/>
        <p:cNvGrpSpPr/>
        <p:nvPr/>
      </p:nvGrpSpPr>
      <p:grpSpPr>
        <a:xfrm>
          <a:off x="0" y="0"/>
          <a:ext cx="0" cy="0"/>
          <a:chOff x="0" y="0"/>
          <a:chExt cx="0" cy="0"/>
        </a:xfrm>
      </p:grpSpPr>
      <p:sp>
        <p:nvSpPr>
          <p:cNvPr id="2" name="1 - Τίτλος"/>
          <p:cNvSpPr>
            <a:spLocks noGrp="1"/>
          </p:cNvSpPr>
          <p:nvPr>
            <p:ph type="ctrTitle"/>
          </p:nvPr>
        </p:nvSpPr>
        <p:spPr>
          <a:xfrm>
            <a:off x="571472" y="142853"/>
            <a:ext cx="7772400" cy="928694"/>
          </a:xfrm>
        </p:spPr>
        <p:txBody>
          <a:bodyPr>
            <a:normAutofit fontScale="90000"/>
          </a:bodyPr>
          <a:lstStyle/>
          <a:p>
            <a:r>
              <a:rPr lang="en-US" b="1" dirty="0" smtClean="0">
                <a:solidFill>
                  <a:srgbClr val="C00000"/>
                </a:solidFill>
                <a:latin typeface="AR CHRISTY" pitchFamily="2" charset="0"/>
              </a:rPr>
              <a:t>mANGA: characters AND COMIXING…</a:t>
            </a:r>
            <a:endParaRPr lang="el-GR" b="1" dirty="0">
              <a:solidFill>
                <a:srgbClr val="C00000"/>
              </a:solidFill>
            </a:endParaRPr>
          </a:p>
        </p:txBody>
      </p:sp>
      <p:sp>
        <p:nvSpPr>
          <p:cNvPr id="3" name="2 - Υπότιτλος"/>
          <p:cNvSpPr>
            <a:spLocks noGrp="1"/>
          </p:cNvSpPr>
          <p:nvPr>
            <p:ph type="subTitle" idx="1"/>
          </p:nvPr>
        </p:nvSpPr>
        <p:spPr>
          <a:xfrm>
            <a:off x="1285852" y="6143644"/>
            <a:ext cx="6400800" cy="352412"/>
          </a:xfrm>
        </p:spPr>
        <p:txBody>
          <a:bodyPr>
            <a:normAutofit fontScale="62500" lnSpcReduction="20000"/>
          </a:bodyPr>
          <a:lstStyle/>
          <a:p>
            <a:r>
              <a:rPr lang="el-GR" b="1" dirty="0" smtClean="0">
                <a:solidFill>
                  <a:schemeClr val="tx1">
                    <a:lumMod val="95000"/>
                    <a:lumOff val="5000"/>
                  </a:schemeClr>
                </a:solidFill>
              </a:rPr>
              <a:t>Σχετικά με τα ιαπωνικά κόμικς…</a:t>
            </a:r>
            <a:endParaRPr lang="el-GR" b="1" dirty="0">
              <a:solidFill>
                <a:schemeClr val="tx1">
                  <a:lumMod val="95000"/>
                  <a:lumOff val="5000"/>
                </a:schemeClr>
              </a:solidFill>
            </a:endParaRPr>
          </a:p>
        </p:txBody>
      </p:sp>
      <p:pic>
        <p:nvPicPr>
          <p:cNvPr id="5" name="4 - Εικόνα" descr="all_animes_by_nitz1401-d4p02k5.jpg"/>
          <p:cNvPicPr>
            <a:picLocks noChangeAspect="1"/>
          </p:cNvPicPr>
          <p:nvPr/>
        </p:nvPicPr>
        <p:blipFill>
          <a:blip r:embed="rId2"/>
          <a:stretch>
            <a:fillRect/>
          </a:stretch>
        </p:blipFill>
        <p:spPr>
          <a:xfrm>
            <a:off x="1214414" y="1285860"/>
            <a:ext cx="6715172" cy="462918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16200000" scaled="1"/>
          <a:tileRect/>
        </a:gra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de-DE" b="1" i="1" dirty="0" smtClean="0">
                <a:latin typeface="AR HERMANN" pitchFamily="2" charset="0"/>
              </a:rPr>
              <a:t>Shōnen</a:t>
            </a:r>
            <a:r>
              <a:rPr lang="de-DE" b="1" dirty="0" smtClean="0">
                <a:latin typeface="AR HERMANN" pitchFamily="2" charset="0"/>
              </a:rPr>
              <a:t>, </a:t>
            </a:r>
            <a:r>
              <a:rPr lang="de-DE" b="1" i="1" dirty="0" smtClean="0">
                <a:latin typeface="AR HERMANN" pitchFamily="2" charset="0"/>
              </a:rPr>
              <a:t>seinen,</a:t>
            </a:r>
            <a:r>
              <a:rPr lang="de-DE" b="1" dirty="0" smtClean="0">
                <a:latin typeface="AR HERMANN" pitchFamily="2" charset="0"/>
              </a:rPr>
              <a:t> and </a:t>
            </a:r>
            <a:r>
              <a:rPr lang="de-DE" b="1" i="1" dirty="0" smtClean="0">
                <a:latin typeface="AR HERMANN" pitchFamily="2" charset="0"/>
              </a:rPr>
              <a:t>seijin</a:t>
            </a:r>
            <a:r>
              <a:rPr lang="de-DE" b="1" dirty="0" smtClean="0">
                <a:latin typeface="AR HERMANN" pitchFamily="2" charset="0"/>
              </a:rPr>
              <a:t> manga</a:t>
            </a:r>
            <a:br>
              <a:rPr lang="de-DE" b="1" dirty="0" smtClean="0">
                <a:latin typeface="AR HERMANN" pitchFamily="2" charset="0"/>
              </a:rPr>
            </a:br>
            <a:endParaRPr lang="el-GR" dirty="0"/>
          </a:p>
        </p:txBody>
      </p:sp>
      <p:pic>
        <p:nvPicPr>
          <p:cNvPr id="3" name="2 - Εικόνα" descr="06.jpg"/>
          <p:cNvPicPr>
            <a:picLocks noChangeAspect="1"/>
          </p:cNvPicPr>
          <p:nvPr/>
        </p:nvPicPr>
        <p:blipFill>
          <a:blip r:embed="rId2"/>
          <a:stretch>
            <a:fillRect/>
          </a:stretch>
        </p:blipFill>
        <p:spPr>
          <a:xfrm>
            <a:off x="428596" y="928670"/>
            <a:ext cx="8143932" cy="3406878"/>
          </a:xfrm>
          <a:prstGeom prst="rect">
            <a:avLst/>
          </a:prstGeom>
        </p:spPr>
      </p:pic>
      <p:pic>
        <p:nvPicPr>
          <p:cNvPr id="4" name="3 - Εικόνα" descr="1001manga.jpg"/>
          <p:cNvPicPr>
            <a:picLocks noChangeAspect="1"/>
          </p:cNvPicPr>
          <p:nvPr/>
        </p:nvPicPr>
        <p:blipFill>
          <a:blip r:embed="rId3"/>
          <a:stretch>
            <a:fillRect/>
          </a:stretch>
        </p:blipFill>
        <p:spPr>
          <a:xfrm>
            <a:off x="214282" y="3357562"/>
            <a:ext cx="2143140" cy="3259528"/>
          </a:xfrm>
          <a:prstGeom prst="rect">
            <a:avLst/>
          </a:prstGeom>
        </p:spPr>
      </p:pic>
      <p:pic>
        <p:nvPicPr>
          <p:cNvPr id="5" name="4 - Εικόνα" descr="27790262.JPG"/>
          <p:cNvPicPr>
            <a:picLocks noChangeAspect="1"/>
          </p:cNvPicPr>
          <p:nvPr/>
        </p:nvPicPr>
        <p:blipFill>
          <a:blip r:embed="rId4"/>
          <a:stretch>
            <a:fillRect/>
          </a:stretch>
        </p:blipFill>
        <p:spPr>
          <a:xfrm>
            <a:off x="3000364" y="3429000"/>
            <a:ext cx="2106887" cy="3143248"/>
          </a:xfrm>
          <a:prstGeom prst="rect">
            <a:avLst/>
          </a:prstGeom>
        </p:spPr>
      </p:pic>
      <p:pic>
        <p:nvPicPr>
          <p:cNvPr id="6" name="5 - Εικόνα" descr="958.png"/>
          <p:cNvPicPr>
            <a:picLocks noChangeAspect="1"/>
          </p:cNvPicPr>
          <p:nvPr/>
        </p:nvPicPr>
        <p:blipFill>
          <a:blip r:embed="rId5"/>
          <a:stretch>
            <a:fillRect/>
          </a:stretch>
        </p:blipFill>
        <p:spPr>
          <a:xfrm>
            <a:off x="5643570" y="3429000"/>
            <a:ext cx="2209800" cy="31750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6600">
            <a:alpha val="61000"/>
          </a:srgb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n-US" sz="2000" dirty="0" smtClean="0"/>
              <a:t> </a:t>
            </a:r>
            <a:r>
              <a:rPr lang="el-GR" sz="2000" dirty="0" smtClean="0"/>
              <a:t>*</a:t>
            </a:r>
            <a:r>
              <a:rPr lang="en-US" sz="2000" dirty="0" smtClean="0"/>
              <a:t>boys up to 18 years old </a:t>
            </a:r>
            <a:r>
              <a:rPr lang="en-US" sz="2000" b="1" dirty="0" smtClean="0"/>
              <a:t>(</a:t>
            </a:r>
            <a:r>
              <a:rPr lang="en-US" sz="2000" b="1" i="1" dirty="0" smtClean="0">
                <a:solidFill>
                  <a:schemeClr val="accent3">
                    <a:lumMod val="75000"/>
                  </a:schemeClr>
                </a:solidFill>
              </a:rPr>
              <a:t>shōnen</a:t>
            </a:r>
            <a:r>
              <a:rPr lang="en-US" sz="2000" b="1" dirty="0" smtClean="0">
                <a:solidFill>
                  <a:schemeClr val="accent3">
                    <a:lumMod val="75000"/>
                  </a:schemeClr>
                </a:solidFill>
              </a:rPr>
              <a:t> </a:t>
            </a:r>
            <a:r>
              <a:rPr lang="en-US" sz="2000" b="1" dirty="0" smtClean="0"/>
              <a:t>manga)</a:t>
            </a:r>
            <a:r>
              <a:rPr lang="el-GR" sz="2000" b="1" dirty="0" smtClean="0"/>
              <a:t/>
            </a:r>
            <a:br>
              <a:rPr lang="el-GR" sz="2000" b="1" dirty="0" smtClean="0"/>
            </a:br>
            <a:r>
              <a:rPr lang="el-GR" sz="2000" dirty="0" smtClean="0"/>
              <a:t>*</a:t>
            </a:r>
            <a:r>
              <a:rPr lang="en-US" sz="2000" dirty="0" smtClean="0"/>
              <a:t>young men 18- to 30-years old </a:t>
            </a:r>
            <a:r>
              <a:rPr lang="en-US" sz="2000" b="1" dirty="0" smtClean="0"/>
              <a:t>(</a:t>
            </a:r>
            <a:r>
              <a:rPr lang="en-US" sz="2000" b="1" i="1" dirty="0" smtClean="0">
                <a:solidFill>
                  <a:srgbClr val="C00000"/>
                </a:solidFill>
              </a:rPr>
              <a:t>seinen</a:t>
            </a:r>
            <a:r>
              <a:rPr lang="en-US" sz="2000" b="1" dirty="0" smtClean="0"/>
              <a:t> manga)</a:t>
            </a:r>
            <a:r>
              <a:rPr lang="el-GR" sz="2000" b="1" dirty="0" smtClean="0"/>
              <a:t/>
            </a:r>
            <a:br>
              <a:rPr lang="el-GR" sz="2000" b="1" dirty="0" smtClean="0"/>
            </a:br>
            <a:r>
              <a:rPr lang="en-US" sz="2000" dirty="0" smtClean="0"/>
              <a:t>*women &amp; men and also called</a:t>
            </a:r>
            <a:r>
              <a:rPr lang="en-US" sz="2000" b="1" dirty="0" smtClean="0"/>
              <a:t> </a:t>
            </a:r>
            <a:r>
              <a:rPr lang="en-US" sz="2000" b="1" dirty="0" smtClean="0">
                <a:solidFill>
                  <a:schemeClr val="accent5">
                    <a:lumMod val="75000"/>
                  </a:schemeClr>
                </a:solidFill>
              </a:rPr>
              <a:t>seijin ("adult," 成人) </a:t>
            </a:r>
            <a:r>
              <a:rPr lang="en-US" sz="2000" b="1" dirty="0" smtClean="0"/>
              <a:t>manga</a:t>
            </a:r>
            <a:endParaRPr lang="el-GR" sz="2000" b="1" dirty="0"/>
          </a:p>
        </p:txBody>
      </p:sp>
      <p:pic>
        <p:nvPicPr>
          <p:cNvPr id="4" name="3 - Εικόνα" descr="MSNegima-14_FJP_267x400.jpg"/>
          <p:cNvPicPr>
            <a:picLocks noChangeAspect="1"/>
          </p:cNvPicPr>
          <p:nvPr/>
        </p:nvPicPr>
        <p:blipFill>
          <a:blip r:embed="rId2"/>
          <a:stretch>
            <a:fillRect/>
          </a:stretch>
        </p:blipFill>
        <p:spPr>
          <a:xfrm>
            <a:off x="214282" y="1357298"/>
            <a:ext cx="2988064" cy="4476500"/>
          </a:xfrm>
          <a:prstGeom prst="rect">
            <a:avLst/>
          </a:prstGeom>
        </p:spPr>
      </p:pic>
      <p:pic>
        <p:nvPicPr>
          <p:cNvPr id="3" name="2 - Εικόνα" descr="1212950-deadline_no_1.gif"/>
          <p:cNvPicPr>
            <a:picLocks noChangeAspect="1"/>
          </p:cNvPicPr>
          <p:nvPr/>
        </p:nvPicPr>
        <p:blipFill>
          <a:blip r:embed="rId3"/>
          <a:stretch>
            <a:fillRect/>
          </a:stretch>
        </p:blipFill>
        <p:spPr>
          <a:xfrm>
            <a:off x="3000364" y="1643050"/>
            <a:ext cx="3268670" cy="4587034"/>
          </a:xfrm>
          <a:prstGeom prst="rect">
            <a:avLst/>
          </a:prstGeom>
        </p:spPr>
      </p:pic>
      <p:pic>
        <p:nvPicPr>
          <p:cNvPr id="5" name="4 - Εικόνα" descr="A1_Presents_CARPE_DIEm_cover.jpg"/>
          <p:cNvPicPr>
            <a:picLocks noChangeAspect="1"/>
          </p:cNvPicPr>
          <p:nvPr/>
        </p:nvPicPr>
        <p:blipFill>
          <a:blip r:embed="rId4" cstate="print"/>
          <a:stretch>
            <a:fillRect/>
          </a:stretch>
        </p:blipFill>
        <p:spPr>
          <a:xfrm>
            <a:off x="5715008" y="1928802"/>
            <a:ext cx="3117142" cy="4729742"/>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500042"/>
            <a:ext cx="8229600" cy="1143000"/>
          </a:xfrm>
        </p:spPr>
        <p:txBody>
          <a:bodyPr>
            <a:noAutofit/>
          </a:bodyPr>
          <a:lstStyle/>
          <a:p>
            <a:r>
              <a:rPr lang="el-GR" sz="2000" dirty="0" smtClean="0">
                <a:solidFill>
                  <a:schemeClr val="bg1">
                    <a:lumMod val="95000"/>
                  </a:schemeClr>
                </a:solidFill>
              </a:rPr>
              <a:t>…τα </a:t>
            </a:r>
            <a:r>
              <a:rPr lang="en-US" sz="2000" b="1" dirty="0" smtClean="0">
                <a:solidFill>
                  <a:schemeClr val="bg1">
                    <a:lumMod val="95000"/>
                  </a:schemeClr>
                </a:solidFill>
              </a:rPr>
              <a:t>Manga</a:t>
            </a:r>
            <a:r>
              <a:rPr lang="el-GR" sz="2000" b="1" dirty="0" smtClean="0">
                <a:solidFill>
                  <a:schemeClr val="bg1">
                    <a:lumMod val="95000"/>
                  </a:schemeClr>
                </a:solidFill>
              </a:rPr>
              <a:t> με</a:t>
            </a:r>
            <a:r>
              <a:rPr lang="en-US" sz="2000" b="1" dirty="0" smtClean="0">
                <a:solidFill>
                  <a:schemeClr val="bg1">
                    <a:lumMod val="95000"/>
                  </a:schemeClr>
                </a:solidFill>
              </a:rPr>
              <a:t> superheroes </a:t>
            </a:r>
            <a:r>
              <a:rPr lang="el-GR" sz="2000" b="1" dirty="0" smtClean="0">
                <a:solidFill>
                  <a:schemeClr val="bg1">
                    <a:lumMod val="95000"/>
                  </a:schemeClr>
                </a:solidFill>
              </a:rPr>
              <a:t>χαρακτήρες </a:t>
            </a:r>
            <a:r>
              <a:rPr lang="el-GR" sz="2000" dirty="0" smtClean="0">
                <a:solidFill>
                  <a:schemeClr val="bg1">
                    <a:lumMod val="95000"/>
                  </a:schemeClr>
                </a:solidFill>
              </a:rPr>
              <a:t>δεν κατάφεραν να γίνουν πολύ δημοφιλές παρά μόνο πολύ αργότερα</a:t>
            </a:r>
            <a:r>
              <a:rPr lang="el-GR" sz="2000" b="1" dirty="0" smtClean="0">
                <a:solidFill>
                  <a:schemeClr val="bg1">
                    <a:lumMod val="95000"/>
                  </a:schemeClr>
                </a:solidFill>
              </a:rPr>
              <a:t>, μετά μέσα του 90’ όπου σχετικοί τίτλοι κατέκλυσαν την ιαπωνική αγορά </a:t>
            </a:r>
            <a:r>
              <a:rPr lang="el-GR" sz="2000" i="1" dirty="0" smtClean="0">
                <a:solidFill>
                  <a:schemeClr val="bg1">
                    <a:lumMod val="95000"/>
                  </a:schemeClr>
                </a:solidFill>
              </a:rPr>
              <a:t>και κατόπιν τη διεθνή, χωρίς όμως ποτέ να καταφέρουν να εκτοπίσουν τη πρωτοκαθεδρία των αμερικανικών αντίστοιχων …</a:t>
            </a:r>
            <a:endParaRPr lang="el-GR" sz="2000" i="1" dirty="0">
              <a:solidFill>
                <a:schemeClr val="bg1">
                  <a:lumMod val="95000"/>
                </a:schemeClr>
              </a:solidFill>
            </a:endParaRPr>
          </a:p>
        </p:txBody>
      </p:sp>
      <p:pic>
        <p:nvPicPr>
          <p:cNvPr id="3" name="2 - Εικόνα" descr="220px-ParasyteVol4Cover.jpg"/>
          <p:cNvPicPr>
            <a:picLocks noChangeAspect="1"/>
          </p:cNvPicPr>
          <p:nvPr/>
        </p:nvPicPr>
        <p:blipFill>
          <a:blip r:embed="rId3"/>
          <a:stretch>
            <a:fillRect/>
          </a:stretch>
        </p:blipFill>
        <p:spPr>
          <a:xfrm>
            <a:off x="285720" y="1857364"/>
            <a:ext cx="2011680" cy="3054096"/>
          </a:xfrm>
          <a:prstGeom prst="rect">
            <a:avLst/>
          </a:prstGeom>
        </p:spPr>
      </p:pic>
      <p:pic>
        <p:nvPicPr>
          <p:cNvPr id="5" name="4 - Εικόνα" descr="622070-11_super.jpg"/>
          <p:cNvPicPr>
            <a:picLocks noChangeAspect="1"/>
          </p:cNvPicPr>
          <p:nvPr/>
        </p:nvPicPr>
        <p:blipFill>
          <a:blip r:embed="rId4"/>
          <a:stretch>
            <a:fillRect/>
          </a:stretch>
        </p:blipFill>
        <p:spPr>
          <a:xfrm>
            <a:off x="2285984" y="1857364"/>
            <a:ext cx="2047873" cy="3071810"/>
          </a:xfrm>
          <a:prstGeom prst="rect">
            <a:avLst/>
          </a:prstGeom>
        </p:spPr>
      </p:pic>
      <p:pic>
        <p:nvPicPr>
          <p:cNvPr id="6" name="5 - Εικόνα" descr="20079.jpg"/>
          <p:cNvPicPr>
            <a:picLocks noChangeAspect="1"/>
          </p:cNvPicPr>
          <p:nvPr/>
        </p:nvPicPr>
        <p:blipFill>
          <a:blip r:embed="rId5"/>
          <a:stretch>
            <a:fillRect/>
          </a:stretch>
        </p:blipFill>
        <p:spPr>
          <a:xfrm>
            <a:off x="4214810" y="1857364"/>
            <a:ext cx="2143125" cy="2990850"/>
          </a:xfrm>
          <a:prstGeom prst="rect">
            <a:avLst/>
          </a:prstGeom>
        </p:spPr>
      </p:pic>
      <p:pic>
        <p:nvPicPr>
          <p:cNvPr id="7" name="6 - Εικόνα" descr="9099_35.JPG"/>
          <p:cNvPicPr>
            <a:picLocks noChangeAspect="1"/>
          </p:cNvPicPr>
          <p:nvPr/>
        </p:nvPicPr>
        <p:blipFill>
          <a:blip r:embed="rId6"/>
          <a:stretch>
            <a:fillRect/>
          </a:stretch>
        </p:blipFill>
        <p:spPr>
          <a:xfrm>
            <a:off x="6143636" y="1857364"/>
            <a:ext cx="2071702" cy="3138943"/>
          </a:xfrm>
          <a:prstGeom prst="rect">
            <a:avLst/>
          </a:prstGeom>
        </p:spPr>
      </p:pic>
      <p:pic>
        <p:nvPicPr>
          <p:cNvPr id="8" name="7 - Εικόνα" descr="18621560.jpg"/>
          <p:cNvPicPr>
            <a:picLocks noChangeAspect="1"/>
          </p:cNvPicPr>
          <p:nvPr/>
        </p:nvPicPr>
        <p:blipFill>
          <a:blip r:embed="rId7"/>
          <a:stretch>
            <a:fillRect/>
          </a:stretch>
        </p:blipFill>
        <p:spPr>
          <a:xfrm>
            <a:off x="1142976" y="3643314"/>
            <a:ext cx="1954093" cy="3023434"/>
          </a:xfrm>
          <a:prstGeom prst="rect">
            <a:avLst/>
          </a:prstGeom>
        </p:spPr>
      </p:pic>
      <p:pic>
        <p:nvPicPr>
          <p:cNvPr id="9" name="8 - Εικόνα" descr="VampireKnight_Vol1.jpg"/>
          <p:cNvPicPr>
            <a:picLocks noChangeAspect="1"/>
          </p:cNvPicPr>
          <p:nvPr/>
        </p:nvPicPr>
        <p:blipFill>
          <a:blip r:embed="rId8"/>
          <a:stretch>
            <a:fillRect/>
          </a:stretch>
        </p:blipFill>
        <p:spPr>
          <a:xfrm>
            <a:off x="5072066" y="3643314"/>
            <a:ext cx="2008724" cy="3000372"/>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6" y="0"/>
            <a:ext cx="8229600" cy="785794"/>
          </a:xfrm>
        </p:spPr>
        <p:txBody>
          <a:bodyPr>
            <a:normAutofit/>
          </a:bodyPr>
          <a:lstStyle/>
          <a:p>
            <a:r>
              <a:rPr lang="el-GR" sz="2400" i="1" dirty="0" smtClean="0"/>
              <a:t>…και επιπλέον….</a:t>
            </a:r>
            <a:endParaRPr lang="el-GR" sz="2400" i="1" dirty="0"/>
          </a:p>
        </p:txBody>
      </p:sp>
      <p:pic>
        <p:nvPicPr>
          <p:cNvPr id="3" name="2 - Εικόνα" descr="moving 12.gif"/>
          <p:cNvPicPr>
            <a:picLocks noChangeAspect="1"/>
          </p:cNvPicPr>
          <p:nvPr/>
        </p:nvPicPr>
        <p:blipFill>
          <a:blip r:embed="rId2"/>
          <a:stretch>
            <a:fillRect/>
          </a:stretch>
        </p:blipFill>
        <p:spPr>
          <a:xfrm>
            <a:off x="285719" y="714356"/>
            <a:ext cx="4233363" cy="2500330"/>
          </a:xfrm>
          <a:prstGeom prst="rect">
            <a:avLst/>
          </a:prstGeom>
        </p:spPr>
      </p:pic>
      <p:pic>
        <p:nvPicPr>
          <p:cNvPr id="4" name="3 - Εικόνα" descr="Attack_on_Titan.jpeg"/>
          <p:cNvPicPr>
            <a:picLocks noChangeAspect="1"/>
          </p:cNvPicPr>
          <p:nvPr/>
        </p:nvPicPr>
        <p:blipFill>
          <a:blip r:embed="rId3" cstate="print"/>
          <a:stretch>
            <a:fillRect/>
          </a:stretch>
        </p:blipFill>
        <p:spPr>
          <a:xfrm>
            <a:off x="4500562" y="785794"/>
            <a:ext cx="4286280" cy="2464953"/>
          </a:xfrm>
          <a:prstGeom prst="rect">
            <a:avLst/>
          </a:prstGeom>
        </p:spPr>
      </p:pic>
      <p:pic>
        <p:nvPicPr>
          <p:cNvPr id="5" name="4 - Εικόνα" descr="Naruto_Cómic_Motion.png"/>
          <p:cNvPicPr>
            <a:picLocks noChangeAspect="1"/>
          </p:cNvPicPr>
          <p:nvPr/>
        </p:nvPicPr>
        <p:blipFill>
          <a:blip r:embed="rId4"/>
          <a:stretch>
            <a:fillRect/>
          </a:stretch>
        </p:blipFill>
        <p:spPr>
          <a:xfrm>
            <a:off x="357157" y="3214686"/>
            <a:ext cx="2673567" cy="3429024"/>
          </a:xfrm>
          <a:prstGeom prst="rect">
            <a:avLst/>
          </a:prstGeom>
        </p:spPr>
      </p:pic>
      <p:pic>
        <p:nvPicPr>
          <p:cNvPr id="6" name="5 - Εικόνα" descr="02+seeing+a+Noden.jpg"/>
          <p:cNvPicPr>
            <a:picLocks noChangeAspect="1"/>
          </p:cNvPicPr>
          <p:nvPr/>
        </p:nvPicPr>
        <p:blipFill>
          <a:blip r:embed="rId5"/>
          <a:stretch>
            <a:fillRect/>
          </a:stretch>
        </p:blipFill>
        <p:spPr>
          <a:xfrm>
            <a:off x="3000364" y="3214686"/>
            <a:ext cx="5786478" cy="3254894"/>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30000">
              <a:srgbClr val="66008F"/>
            </a:gs>
            <a:gs pos="64999">
              <a:srgbClr val="BA0066"/>
            </a:gs>
            <a:gs pos="89999">
              <a:srgbClr val="FF0000"/>
            </a:gs>
            <a:gs pos="100000">
              <a:srgbClr val="FF8200"/>
            </a:gs>
          </a:gsLst>
          <a:lin ang="5400000" scaled="0"/>
        </a:gra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sz="2000" dirty="0" smtClean="0">
                <a:solidFill>
                  <a:schemeClr val="bg1">
                    <a:lumMod val="95000"/>
                  </a:schemeClr>
                </a:solidFill>
              </a:rPr>
              <a:t>…o </a:t>
            </a:r>
            <a:r>
              <a:rPr lang="el-GR" sz="2000" dirty="0" smtClean="0">
                <a:solidFill>
                  <a:schemeClr val="bg1">
                    <a:lumMod val="95000"/>
                  </a:schemeClr>
                </a:solidFill>
              </a:rPr>
              <a:t>δυναμισμός των μορφών, οι έντονες συγκινησιακές διακυμάνσεις των χαρακτήρων και ο πλουραλισμός των εκφραστικών στοιχείων είναι μόνο μερικά</a:t>
            </a:r>
            <a:br>
              <a:rPr lang="el-GR" sz="2000" dirty="0" smtClean="0">
                <a:solidFill>
                  <a:schemeClr val="bg1">
                    <a:lumMod val="95000"/>
                  </a:schemeClr>
                </a:solidFill>
              </a:rPr>
            </a:br>
            <a:r>
              <a:rPr lang="el-GR" sz="2000" dirty="0" smtClean="0">
                <a:solidFill>
                  <a:schemeClr val="bg1">
                    <a:lumMod val="95000"/>
                  </a:schemeClr>
                </a:solidFill>
              </a:rPr>
              <a:t> από τα χαρακτηριστικά που διατήρησαν τα μάνγκα κόμικς σε όλη τη μακρά </a:t>
            </a:r>
            <a:br>
              <a:rPr lang="el-GR" sz="2000" dirty="0" smtClean="0">
                <a:solidFill>
                  <a:schemeClr val="bg1">
                    <a:lumMod val="95000"/>
                  </a:schemeClr>
                </a:solidFill>
              </a:rPr>
            </a:br>
            <a:r>
              <a:rPr lang="el-GR" sz="2000" dirty="0" smtClean="0">
                <a:solidFill>
                  <a:schemeClr val="bg1">
                    <a:lumMod val="95000"/>
                  </a:schemeClr>
                </a:solidFill>
              </a:rPr>
              <a:t>πορεία της Ιστορίας τους….</a:t>
            </a:r>
            <a:endParaRPr lang="el-GR" sz="2000" dirty="0">
              <a:solidFill>
                <a:schemeClr val="bg1">
                  <a:lumMod val="95000"/>
                </a:schemeClr>
              </a:solidFill>
            </a:endParaRPr>
          </a:p>
        </p:txBody>
      </p:sp>
      <p:pic>
        <p:nvPicPr>
          <p:cNvPr id="3" name="2 - Εικόνα" descr="17.png"/>
          <p:cNvPicPr>
            <a:picLocks noChangeAspect="1"/>
          </p:cNvPicPr>
          <p:nvPr/>
        </p:nvPicPr>
        <p:blipFill>
          <a:blip r:embed="rId2"/>
          <a:stretch>
            <a:fillRect/>
          </a:stretch>
        </p:blipFill>
        <p:spPr>
          <a:xfrm>
            <a:off x="214282" y="1500174"/>
            <a:ext cx="3341310" cy="2428892"/>
          </a:xfrm>
          <a:prstGeom prst="rect">
            <a:avLst/>
          </a:prstGeom>
        </p:spPr>
      </p:pic>
      <p:pic>
        <p:nvPicPr>
          <p:cNvPr id="4" name="3 - Εικόνα" descr="func_en_12.jpg"/>
          <p:cNvPicPr>
            <a:picLocks noChangeAspect="1"/>
          </p:cNvPicPr>
          <p:nvPr/>
        </p:nvPicPr>
        <p:blipFill>
          <a:blip r:embed="rId3" cstate="print"/>
          <a:stretch>
            <a:fillRect/>
          </a:stretch>
        </p:blipFill>
        <p:spPr>
          <a:xfrm>
            <a:off x="214282" y="3929066"/>
            <a:ext cx="3000396" cy="2650261"/>
          </a:xfrm>
          <a:prstGeom prst="rect">
            <a:avLst/>
          </a:prstGeom>
        </p:spPr>
      </p:pic>
      <p:pic>
        <p:nvPicPr>
          <p:cNvPr id="5" name="4 - Εικόνα" descr="p_00014.jpg"/>
          <p:cNvPicPr>
            <a:picLocks noChangeAspect="1"/>
          </p:cNvPicPr>
          <p:nvPr/>
        </p:nvPicPr>
        <p:blipFill>
          <a:blip r:embed="rId4" cstate="print"/>
          <a:stretch>
            <a:fillRect/>
          </a:stretch>
        </p:blipFill>
        <p:spPr>
          <a:xfrm>
            <a:off x="3214678" y="3929066"/>
            <a:ext cx="1813520" cy="2643206"/>
          </a:xfrm>
          <a:prstGeom prst="rect">
            <a:avLst/>
          </a:prstGeom>
        </p:spPr>
      </p:pic>
      <p:pic>
        <p:nvPicPr>
          <p:cNvPr id="6" name="5 - Εικόνα" descr="1280px-Angry_Igneel_(manga).png"/>
          <p:cNvPicPr>
            <a:picLocks noChangeAspect="1"/>
          </p:cNvPicPr>
          <p:nvPr/>
        </p:nvPicPr>
        <p:blipFill>
          <a:blip r:embed="rId5"/>
          <a:stretch>
            <a:fillRect/>
          </a:stretch>
        </p:blipFill>
        <p:spPr>
          <a:xfrm>
            <a:off x="3571868" y="1500174"/>
            <a:ext cx="5214974" cy="2428198"/>
          </a:xfrm>
          <a:prstGeom prst="rect">
            <a:avLst/>
          </a:prstGeom>
        </p:spPr>
      </p:pic>
      <p:pic>
        <p:nvPicPr>
          <p:cNvPr id="7" name="6 - Εικόνα" descr="NarutoArtSpeedlines15.png"/>
          <p:cNvPicPr>
            <a:picLocks noChangeAspect="1"/>
          </p:cNvPicPr>
          <p:nvPr/>
        </p:nvPicPr>
        <p:blipFill>
          <a:blip r:embed="rId6"/>
          <a:stretch>
            <a:fillRect/>
          </a:stretch>
        </p:blipFill>
        <p:spPr>
          <a:xfrm>
            <a:off x="5000628" y="3929066"/>
            <a:ext cx="3786174" cy="2656036"/>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solidFill>
                  <a:schemeClr val="bg1"/>
                </a:solidFill>
              </a:rPr>
              <a:t>* Πως δημιουργούμε ένα </a:t>
            </a:r>
            <a:r>
              <a:rPr lang="en-US" b="1" dirty="0" smtClean="0">
                <a:solidFill>
                  <a:schemeClr val="bg1"/>
                </a:solidFill>
                <a:latin typeface="AR BLANCA" pitchFamily="2" charset="0"/>
              </a:rPr>
              <a:t>MANGA character </a:t>
            </a:r>
            <a:r>
              <a:rPr lang="en-US" dirty="0" smtClean="0">
                <a:solidFill>
                  <a:schemeClr val="bg1"/>
                </a:solidFill>
              </a:rPr>
              <a:t>(</a:t>
            </a:r>
            <a:r>
              <a:rPr lang="el-GR" dirty="0" smtClean="0">
                <a:solidFill>
                  <a:schemeClr val="bg1"/>
                </a:solidFill>
              </a:rPr>
              <a:t>χαρακτήρα); </a:t>
            </a:r>
            <a:endParaRPr lang="el-GR" dirty="0">
              <a:solidFill>
                <a:schemeClr val="bg1"/>
              </a:solidFill>
            </a:endParaRPr>
          </a:p>
        </p:txBody>
      </p:sp>
      <p:pic>
        <p:nvPicPr>
          <p:cNvPr id="3" name="2 - Εικόνα" descr="51uo6BryPzL.jpg"/>
          <p:cNvPicPr>
            <a:picLocks noChangeAspect="1"/>
          </p:cNvPicPr>
          <p:nvPr/>
        </p:nvPicPr>
        <p:blipFill>
          <a:blip r:embed="rId2"/>
          <a:stretch>
            <a:fillRect/>
          </a:stretch>
        </p:blipFill>
        <p:spPr>
          <a:xfrm>
            <a:off x="642910" y="1571612"/>
            <a:ext cx="3520465" cy="5000660"/>
          </a:xfrm>
          <a:prstGeom prst="rect">
            <a:avLst/>
          </a:prstGeom>
        </p:spPr>
      </p:pic>
      <p:pic>
        <p:nvPicPr>
          <p:cNvPr id="5" name="4 - Εικόνα" descr="9784766115253_p0_v1_s260x420.JPG"/>
          <p:cNvPicPr>
            <a:picLocks noChangeAspect="1"/>
          </p:cNvPicPr>
          <p:nvPr/>
        </p:nvPicPr>
        <p:blipFill>
          <a:blip r:embed="rId3"/>
          <a:stretch>
            <a:fillRect/>
          </a:stretch>
        </p:blipFill>
        <p:spPr>
          <a:xfrm>
            <a:off x="4357686" y="1571612"/>
            <a:ext cx="3786214" cy="5051193"/>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pic>
        <p:nvPicPr>
          <p:cNvPr id="3" name="2 - Εικόνα" descr="7b0e2687c6ce23528405b10ed4ba354c.jpg"/>
          <p:cNvPicPr>
            <a:picLocks noChangeAspect="1"/>
          </p:cNvPicPr>
          <p:nvPr/>
        </p:nvPicPr>
        <p:blipFill>
          <a:blip r:embed="rId2"/>
          <a:stretch>
            <a:fillRect/>
          </a:stretch>
        </p:blipFill>
        <p:spPr>
          <a:xfrm>
            <a:off x="214282" y="285728"/>
            <a:ext cx="4143404" cy="3125110"/>
          </a:xfrm>
          <a:prstGeom prst="rect">
            <a:avLst/>
          </a:prstGeom>
        </p:spPr>
      </p:pic>
      <p:pic>
        <p:nvPicPr>
          <p:cNvPr id="4" name="3 - Εικόνα" descr="13_July___Anatomy_Male_by_Pieterator.jpg"/>
          <p:cNvPicPr>
            <a:picLocks noChangeAspect="1"/>
          </p:cNvPicPr>
          <p:nvPr/>
        </p:nvPicPr>
        <p:blipFill>
          <a:blip r:embed="rId3"/>
          <a:stretch>
            <a:fillRect/>
          </a:stretch>
        </p:blipFill>
        <p:spPr>
          <a:xfrm>
            <a:off x="4357686" y="214290"/>
            <a:ext cx="4572032" cy="3490546"/>
          </a:xfrm>
          <a:prstGeom prst="rect">
            <a:avLst/>
          </a:prstGeom>
        </p:spPr>
      </p:pic>
      <p:pic>
        <p:nvPicPr>
          <p:cNvPr id="5" name="4 - Εικόνα" descr="74532682a1e00a65380ddf5f71a99d34.jpg"/>
          <p:cNvPicPr>
            <a:picLocks noChangeAspect="1"/>
          </p:cNvPicPr>
          <p:nvPr/>
        </p:nvPicPr>
        <p:blipFill>
          <a:blip r:embed="rId4"/>
          <a:stretch>
            <a:fillRect/>
          </a:stretch>
        </p:blipFill>
        <p:spPr>
          <a:xfrm>
            <a:off x="214282" y="3428999"/>
            <a:ext cx="2428892" cy="3231661"/>
          </a:xfrm>
          <a:prstGeom prst="rect">
            <a:avLst/>
          </a:prstGeom>
        </p:spPr>
      </p:pic>
      <p:pic>
        <p:nvPicPr>
          <p:cNvPr id="6" name="5 - Εικόνα" descr="body_frame_2_by_beta_type_jakuri-d3h5ytb.jpg"/>
          <p:cNvPicPr>
            <a:picLocks noChangeAspect="1"/>
          </p:cNvPicPr>
          <p:nvPr/>
        </p:nvPicPr>
        <p:blipFill>
          <a:blip r:embed="rId5" cstate="print"/>
          <a:stretch>
            <a:fillRect/>
          </a:stretch>
        </p:blipFill>
        <p:spPr>
          <a:xfrm>
            <a:off x="2643174" y="3429000"/>
            <a:ext cx="1000132" cy="3310010"/>
          </a:xfrm>
          <a:prstGeom prst="rect">
            <a:avLst/>
          </a:prstGeom>
        </p:spPr>
      </p:pic>
      <p:pic>
        <p:nvPicPr>
          <p:cNvPr id="8" name="7 - Εικόνα" descr="maxresdefault (2).jpg"/>
          <p:cNvPicPr>
            <a:picLocks noChangeAspect="1"/>
          </p:cNvPicPr>
          <p:nvPr/>
        </p:nvPicPr>
        <p:blipFill>
          <a:blip r:embed="rId6"/>
          <a:stretch>
            <a:fillRect/>
          </a:stretch>
        </p:blipFill>
        <p:spPr>
          <a:xfrm>
            <a:off x="3643305" y="3429000"/>
            <a:ext cx="5286413" cy="321471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2" name="1 - Εικόνα" descr="poser_poses_superheroes_super_hero_download_anime_action_manga_studio_illuststudio_model_.jpg"/>
          <p:cNvPicPr>
            <a:picLocks noChangeAspect="1"/>
          </p:cNvPicPr>
          <p:nvPr/>
        </p:nvPicPr>
        <p:blipFill>
          <a:blip r:embed="rId2"/>
          <a:stretch>
            <a:fillRect/>
          </a:stretch>
        </p:blipFill>
        <p:spPr>
          <a:xfrm>
            <a:off x="214282" y="214290"/>
            <a:ext cx="8703058" cy="4286256"/>
          </a:xfrm>
          <a:prstGeom prst="rect">
            <a:avLst/>
          </a:prstGeom>
        </p:spPr>
      </p:pic>
      <p:pic>
        <p:nvPicPr>
          <p:cNvPr id="3" name="2 - Εικόνα" descr="db435bbfd1b3858f3ca4fa9e45c628da.jpg"/>
          <p:cNvPicPr>
            <a:picLocks noChangeAspect="1"/>
          </p:cNvPicPr>
          <p:nvPr/>
        </p:nvPicPr>
        <p:blipFill>
          <a:blip r:embed="rId3"/>
          <a:stretch>
            <a:fillRect/>
          </a:stretch>
        </p:blipFill>
        <p:spPr>
          <a:xfrm>
            <a:off x="214282" y="3286124"/>
            <a:ext cx="3214710" cy="3261932"/>
          </a:xfrm>
          <a:prstGeom prst="rect">
            <a:avLst/>
          </a:prstGeom>
        </p:spPr>
      </p:pic>
      <p:pic>
        <p:nvPicPr>
          <p:cNvPr id="4" name="3 - Εικόνα" descr="images (20).jpg"/>
          <p:cNvPicPr>
            <a:picLocks noChangeAspect="1"/>
          </p:cNvPicPr>
          <p:nvPr/>
        </p:nvPicPr>
        <p:blipFill>
          <a:blip r:embed="rId4"/>
          <a:stretch>
            <a:fillRect/>
          </a:stretch>
        </p:blipFill>
        <p:spPr>
          <a:xfrm>
            <a:off x="3428992" y="2928934"/>
            <a:ext cx="2714644" cy="3613670"/>
          </a:xfrm>
          <a:prstGeom prst="rect">
            <a:avLst/>
          </a:prstGeom>
        </p:spPr>
      </p:pic>
      <p:pic>
        <p:nvPicPr>
          <p:cNvPr id="5" name="4 - Εικόνα" descr="tumblr_inline_myiqa6LfVE1qdr50n.jpg"/>
          <p:cNvPicPr>
            <a:picLocks noChangeAspect="1"/>
          </p:cNvPicPr>
          <p:nvPr/>
        </p:nvPicPr>
        <p:blipFill>
          <a:blip r:embed="rId5"/>
          <a:stretch>
            <a:fillRect/>
          </a:stretch>
        </p:blipFill>
        <p:spPr>
          <a:xfrm>
            <a:off x="6143636" y="3214686"/>
            <a:ext cx="2786082" cy="3318529"/>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2 - Εικόνα" descr="s79054631.jpg"/>
          <p:cNvPicPr>
            <a:picLocks noChangeAspect="1"/>
          </p:cNvPicPr>
          <p:nvPr/>
        </p:nvPicPr>
        <p:blipFill>
          <a:blip r:embed="rId3"/>
          <a:stretch>
            <a:fillRect/>
          </a:stretch>
        </p:blipFill>
        <p:spPr>
          <a:xfrm>
            <a:off x="500034" y="2857496"/>
            <a:ext cx="2571768" cy="3723920"/>
          </a:xfrm>
          <a:prstGeom prst="rect">
            <a:avLst/>
          </a:prstGeom>
        </p:spPr>
      </p:pic>
      <p:pic>
        <p:nvPicPr>
          <p:cNvPr id="2" name="1 - Εικόνα" descr="worm__s_eye_view_by_alsei-d522x68.jpg"/>
          <p:cNvPicPr>
            <a:picLocks noChangeAspect="1"/>
          </p:cNvPicPr>
          <p:nvPr/>
        </p:nvPicPr>
        <p:blipFill>
          <a:blip r:embed="rId4"/>
          <a:stretch>
            <a:fillRect/>
          </a:stretch>
        </p:blipFill>
        <p:spPr>
          <a:xfrm>
            <a:off x="214282" y="214289"/>
            <a:ext cx="3500462" cy="2788701"/>
          </a:xfrm>
          <a:prstGeom prst="rect">
            <a:avLst/>
          </a:prstGeom>
        </p:spPr>
      </p:pic>
      <p:pic>
        <p:nvPicPr>
          <p:cNvPr id="4" name="3 - Εικόνα" descr="s75799585.jpg"/>
          <p:cNvPicPr>
            <a:picLocks noChangeAspect="1"/>
          </p:cNvPicPr>
          <p:nvPr/>
        </p:nvPicPr>
        <p:blipFill>
          <a:blip r:embed="rId5"/>
          <a:stretch>
            <a:fillRect/>
          </a:stretch>
        </p:blipFill>
        <p:spPr>
          <a:xfrm>
            <a:off x="3214678" y="2857496"/>
            <a:ext cx="2503218" cy="3714776"/>
          </a:xfrm>
          <a:prstGeom prst="rect">
            <a:avLst/>
          </a:prstGeom>
        </p:spPr>
      </p:pic>
      <p:pic>
        <p:nvPicPr>
          <p:cNvPr id="5" name="4 - Εικόνα" descr="23791725.png"/>
          <p:cNvPicPr>
            <a:picLocks noChangeAspect="1"/>
          </p:cNvPicPr>
          <p:nvPr/>
        </p:nvPicPr>
        <p:blipFill>
          <a:blip r:embed="rId6"/>
          <a:stretch>
            <a:fillRect/>
          </a:stretch>
        </p:blipFill>
        <p:spPr>
          <a:xfrm>
            <a:off x="5857884" y="2857496"/>
            <a:ext cx="2514779" cy="3714776"/>
          </a:xfrm>
          <a:prstGeom prst="rect">
            <a:avLst/>
          </a:prstGeom>
        </p:spPr>
      </p:pic>
      <p:pic>
        <p:nvPicPr>
          <p:cNvPr id="6" name="5 - Εικόνα" descr="prodigalson.jpg"/>
          <p:cNvPicPr>
            <a:picLocks noChangeAspect="1"/>
          </p:cNvPicPr>
          <p:nvPr/>
        </p:nvPicPr>
        <p:blipFill>
          <a:blip r:embed="rId7"/>
          <a:stretch>
            <a:fillRect/>
          </a:stretch>
        </p:blipFill>
        <p:spPr>
          <a:xfrm>
            <a:off x="3214678" y="285728"/>
            <a:ext cx="5330574" cy="2714644"/>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1 - Εικόνα" descr="8277ded15310d1e5d113e6225067af46.jpg"/>
          <p:cNvPicPr>
            <a:picLocks noChangeAspect="1"/>
          </p:cNvPicPr>
          <p:nvPr/>
        </p:nvPicPr>
        <p:blipFill>
          <a:blip r:embed="rId3"/>
          <a:stretch>
            <a:fillRect/>
          </a:stretch>
        </p:blipFill>
        <p:spPr>
          <a:xfrm>
            <a:off x="214282" y="214290"/>
            <a:ext cx="2664015" cy="3758971"/>
          </a:xfrm>
          <a:prstGeom prst="rect">
            <a:avLst/>
          </a:prstGeom>
        </p:spPr>
      </p:pic>
      <p:pic>
        <p:nvPicPr>
          <p:cNvPr id="3" name="2 - Εικόνα" descr="Drawing_Tut__The_Basics_Pg_5P.jpg"/>
          <p:cNvPicPr>
            <a:picLocks noChangeAspect="1"/>
          </p:cNvPicPr>
          <p:nvPr/>
        </p:nvPicPr>
        <p:blipFill>
          <a:blip r:embed="rId4"/>
          <a:stretch>
            <a:fillRect/>
          </a:stretch>
        </p:blipFill>
        <p:spPr>
          <a:xfrm>
            <a:off x="2786050" y="214290"/>
            <a:ext cx="3051405" cy="3883606"/>
          </a:xfrm>
          <a:prstGeom prst="rect">
            <a:avLst/>
          </a:prstGeom>
        </p:spPr>
      </p:pic>
      <p:pic>
        <p:nvPicPr>
          <p:cNvPr id="4" name="3 - Εικόνα" descr="anime_facial_expression_by_sirendoggeh.jpg"/>
          <p:cNvPicPr>
            <a:picLocks noChangeAspect="1"/>
          </p:cNvPicPr>
          <p:nvPr/>
        </p:nvPicPr>
        <p:blipFill>
          <a:blip r:embed="rId5"/>
          <a:stretch>
            <a:fillRect/>
          </a:stretch>
        </p:blipFill>
        <p:spPr>
          <a:xfrm>
            <a:off x="5857884" y="214290"/>
            <a:ext cx="3071834" cy="6429396"/>
          </a:xfrm>
          <a:prstGeom prst="rect">
            <a:avLst/>
          </a:prstGeom>
        </p:spPr>
      </p:pic>
      <p:pic>
        <p:nvPicPr>
          <p:cNvPr id="6" name="5 - Εικόνα" descr="019.jpg"/>
          <p:cNvPicPr>
            <a:picLocks noChangeAspect="1"/>
          </p:cNvPicPr>
          <p:nvPr/>
        </p:nvPicPr>
        <p:blipFill>
          <a:blip r:embed="rId6"/>
          <a:stretch>
            <a:fillRect/>
          </a:stretch>
        </p:blipFill>
        <p:spPr>
          <a:xfrm>
            <a:off x="1071538" y="4000504"/>
            <a:ext cx="3524243" cy="2643182"/>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00">
            <a:alpha val="56000"/>
          </a:srgb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n-US" sz="3200" b="1" dirty="0" smtClean="0">
                <a:latin typeface="AR BLANCA" pitchFamily="2" charset="0"/>
              </a:rPr>
              <a:t>MANGA</a:t>
            </a:r>
            <a:r>
              <a:rPr lang="en-US" sz="3200" dirty="0" smtClean="0"/>
              <a:t> </a:t>
            </a:r>
            <a:r>
              <a:rPr lang="el-GR" sz="3200" dirty="0" smtClean="0">
                <a:solidFill>
                  <a:schemeClr val="tx1">
                    <a:lumMod val="65000"/>
                    <a:lumOff val="35000"/>
                  </a:schemeClr>
                </a:solidFill>
              </a:rPr>
              <a:t>σημαίνει «</a:t>
            </a:r>
            <a:r>
              <a:rPr lang="el-GR" sz="3200" i="1" dirty="0" smtClean="0">
                <a:solidFill>
                  <a:schemeClr val="tx1">
                    <a:lumMod val="65000"/>
                    <a:lumOff val="35000"/>
                  </a:schemeClr>
                </a:solidFill>
              </a:rPr>
              <a:t>συντομευμένο σκίτσο</a:t>
            </a:r>
            <a:r>
              <a:rPr lang="el-GR" sz="3200" dirty="0" smtClean="0">
                <a:solidFill>
                  <a:schemeClr val="tx1">
                    <a:lumMod val="65000"/>
                    <a:lumOff val="35000"/>
                  </a:schemeClr>
                </a:solidFill>
              </a:rPr>
              <a:t>» για μερικούς και « </a:t>
            </a:r>
            <a:r>
              <a:rPr lang="el-GR" sz="3200" i="1" dirty="0" smtClean="0">
                <a:solidFill>
                  <a:schemeClr val="tx1">
                    <a:lumMod val="65000"/>
                    <a:lumOff val="35000"/>
                  </a:schemeClr>
                </a:solidFill>
              </a:rPr>
              <a:t>περίτεχνο σχέδιο</a:t>
            </a:r>
            <a:r>
              <a:rPr lang="el-GR" sz="3200" dirty="0" smtClean="0">
                <a:solidFill>
                  <a:schemeClr val="tx1">
                    <a:lumMod val="65000"/>
                    <a:lumOff val="35000"/>
                  </a:schemeClr>
                </a:solidFill>
              </a:rPr>
              <a:t>» κατ’ άλλους</a:t>
            </a:r>
            <a:r>
              <a:rPr lang="el-GR" sz="3200" dirty="0" smtClean="0"/>
              <a:t>…</a:t>
            </a:r>
            <a:endParaRPr lang="el-GR" sz="3200" dirty="0"/>
          </a:p>
        </p:txBody>
      </p:sp>
      <p:sp>
        <p:nvSpPr>
          <p:cNvPr id="3" name="2 - Θέση περιεχομένου"/>
          <p:cNvSpPr>
            <a:spLocks noGrp="1"/>
          </p:cNvSpPr>
          <p:nvPr>
            <p:ph idx="1"/>
          </p:nvPr>
        </p:nvSpPr>
        <p:spPr>
          <a:xfrm>
            <a:off x="457200" y="5429264"/>
            <a:ext cx="8229600" cy="696899"/>
          </a:xfrm>
        </p:spPr>
        <p:txBody>
          <a:bodyPr>
            <a:normAutofit fontScale="55000" lnSpcReduction="20000"/>
          </a:bodyPr>
          <a:lstStyle/>
          <a:p>
            <a:r>
              <a:rPr lang="el-GR" b="1" dirty="0" smtClean="0"/>
              <a:t>Ενώ η προφανής ιστορία τους ξεκινάει μετά το τέλος του Β’ Παγκ. Πολ. (περίπου 1955), στη πραγματικότητα πηγαίνει πολύ πίσω: στον 12</a:t>
            </a:r>
            <a:r>
              <a:rPr lang="el-GR" b="1" baseline="30000" dirty="0" smtClean="0"/>
              <a:t>ο</a:t>
            </a:r>
            <a:r>
              <a:rPr lang="el-GR" b="1" dirty="0" smtClean="0"/>
              <a:t> αιώνα π. Χ. ….</a:t>
            </a:r>
            <a:endParaRPr lang="el-GR" b="1" dirty="0"/>
          </a:p>
        </p:txBody>
      </p:sp>
      <p:pic>
        <p:nvPicPr>
          <p:cNvPr id="4" name="3 - Εικόνα" descr="old. Hokusai-MangaBathingPeople.jpg"/>
          <p:cNvPicPr>
            <a:picLocks noChangeAspect="1"/>
          </p:cNvPicPr>
          <p:nvPr/>
        </p:nvPicPr>
        <p:blipFill>
          <a:blip r:embed="rId2"/>
          <a:stretch>
            <a:fillRect/>
          </a:stretch>
        </p:blipFill>
        <p:spPr>
          <a:xfrm>
            <a:off x="372325" y="1426537"/>
            <a:ext cx="4708804" cy="2909864"/>
          </a:xfrm>
          <a:prstGeom prst="rect">
            <a:avLst/>
          </a:prstGeom>
        </p:spPr>
      </p:pic>
      <p:pic>
        <p:nvPicPr>
          <p:cNvPr id="5" name="4 - Εικόνα" descr="old. Japan-woodblock.jpg"/>
          <p:cNvPicPr>
            <a:picLocks noChangeAspect="1"/>
          </p:cNvPicPr>
          <p:nvPr/>
        </p:nvPicPr>
        <p:blipFill>
          <a:blip r:embed="rId3"/>
          <a:stretch>
            <a:fillRect/>
          </a:stretch>
        </p:blipFill>
        <p:spPr>
          <a:xfrm>
            <a:off x="4286248" y="2071678"/>
            <a:ext cx="4281494" cy="317463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00">
            <a:alpha val="71000"/>
          </a:srgbClr>
        </a:solidFill>
        <a:effectLst/>
      </p:bgPr>
    </p:bg>
    <p:spTree>
      <p:nvGrpSpPr>
        <p:cNvPr id="1" name=""/>
        <p:cNvGrpSpPr/>
        <p:nvPr/>
      </p:nvGrpSpPr>
      <p:grpSpPr>
        <a:xfrm>
          <a:off x="0" y="0"/>
          <a:ext cx="0" cy="0"/>
          <a:chOff x="0" y="0"/>
          <a:chExt cx="0" cy="0"/>
        </a:xfrm>
      </p:grpSpPr>
      <p:pic>
        <p:nvPicPr>
          <p:cNvPr id="2" name="1 - Εικόνα" descr="20120416-2042291.jpg"/>
          <p:cNvPicPr>
            <a:picLocks noChangeAspect="1"/>
          </p:cNvPicPr>
          <p:nvPr/>
        </p:nvPicPr>
        <p:blipFill>
          <a:blip r:embed="rId2"/>
          <a:stretch>
            <a:fillRect/>
          </a:stretch>
        </p:blipFill>
        <p:spPr>
          <a:xfrm>
            <a:off x="214282" y="214290"/>
            <a:ext cx="4980977" cy="3214710"/>
          </a:xfrm>
          <a:prstGeom prst="rect">
            <a:avLst/>
          </a:prstGeom>
        </p:spPr>
      </p:pic>
      <p:pic>
        <p:nvPicPr>
          <p:cNvPr id="3" name="2 - Εικόνα" descr="fffb4e6fab818f9a73a5e707e75d194f.jpg"/>
          <p:cNvPicPr>
            <a:picLocks noChangeAspect="1"/>
          </p:cNvPicPr>
          <p:nvPr/>
        </p:nvPicPr>
        <p:blipFill>
          <a:blip r:embed="rId3"/>
          <a:stretch>
            <a:fillRect/>
          </a:stretch>
        </p:blipFill>
        <p:spPr>
          <a:xfrm>
            <a:off x="5143504" y="214290"/>
            <a:ext cx="3810000" cy="6357982"/>
          </a:xfrm>
          <a:prstGeom prst="rect">
            <a:avLst/>
          </a:prstGeom>
        </p:spPr>
      </p:pic>
      <p:pic>
        <p:nvPicPr>
          <p:cNvPr id="5" name="4 - Εικόνα" descr="img-thing.jpg"/>
          <p:cNvPicPr>
            <a:picLocks noChangeAspect="1"/>
          </p:cNvPicPr>
          <p:nvPr/>
        </p:nvPicPr>
        <p:blipFill>
          <a:blip r:embed="rId4"/>
          <a:stretch>
            <a:fillRect/>
          </a:stretch>
        </p:blipFill>
        <p:spPr>
          <a:xfrm>
            <a:off x="214282" y="3357562"/>
            <a:ext cx="4929222" cy="321471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00000">
            <a:alpha val="68000"/>
          </a:srgbClr>
        </a:solidFill>
        <a:effectLst/>
      </p:bgPr>
    </p:bg>
    <p:spTree>
      <p:nvGrpSpPr>
        <p:cNvPr id="1" name=""/>
        <p:cNvGrpSpPr/>
        <p:nvPr/>
      </p:nvGrpSpPr>
      <p:grpSpPr>
        <a:xfrm>
          <a:off x="0" y="0"/>
          <a:ext cx="0" cy="0"/>
          <a:chOff x="0" y="0"/>
          <a:chExt cx="0" cy="0"/>
        </a:xfrm>
      </p:grpSpPr>
      <p:pic>
        <p:nvPicPr>
          <p:cNvPr id="2" name="1 - Εικόνα" descr="0.jpg"/>
          <p:cNvPicPr>
            <a:picLocks noChangeAspect="1"/>
          </p:cNvPicPr>
          <p:nvPr/>
        </p:nvPicPr>
        <p:blipFill>
          <a:blip r:embed="rId2"/>
          <a:stretch>
            <a:fillRect/>
          </a:stretch>
        </p:blipFill>
        <p:spPr>
          <a:xfrm>
            <a:off x="285720" y="285728"/>
            <a:ext cx="5286412" cy="3429000"/>
          </a:xfrm>
          <a:prstGeom prst="rect">
            <a:avLst/>
          </a:prstGeom>
        </p:spPr>
      </p:pic>
      <p:pic>
        <p:nvPicPr>
          <p:cNvPr id="3" name="2 - Εικόνα" descr="αρχείο λήψης.jpg"/>
          <p:cNvPicPr>
            <a:picLocks noChangeAspect="1"/>
          </p:cNvPicPr>
          <p:nvPr/>
        </p:nvPicPr>
        <p:blipFill>
          <a:blip r:embed="rId3"/>
          <a:stretch>
            <a:fillRect/>
          </a:stretch>
        </p:blipFill>
        <p:spPr>
          <a:xfrm>
            <a:off x="285720" y="3714752"/>
            <a:ext cx="2494224" cy="2714644"/>
          </a:xfrm>
          <a:prstGeom prst="rect">
            <a:avLst/>
          </a:prstGeom>
        </p:spPr>
      </p:pic>
      <p:pic>
        <p:nvPicPr>
          <p:cNvPr id="4" name="3 - Εικόνα" descr="manga-eyes14.jpg"/>
          <p:cNvPicPr>
            <a:picLocks noChangeAspect="1"/>
          </p:cNvPicPr>
          <p:nvPr/>
        </p:nvPicPr>
        <p:blipFill>
          <a:blip r:embed="rId4"/>
          <a:stretch>
            <a:fillRect/>
          </a:stretch>
        </p:blipFill>
        <p:spPr>
          <a:xfrm>
            <a:off x="5500694" y="285728"/>
            <a:ext cx="3286148" cy="6384027"/>
          </a:xfrm>
          <a:prstGeom prst="rect">
            <a:avLst/>
          </a:prstGeom>
        </p:spPr>
      </p:pic>
      <p:pic>
        <p:nvPicPr>
          <p:cNvPr id="7" name="6 - Εικόνα" descr="194270_KYPGBPYA11IGH2ODS74LH6JR2CKEEB_manga_bebe_H113111_L.jpg"/>
          <p:cNvPicPr>
            <a:picLocks noChangeAspect="1"/>
          </p:cNvPicPr>
          <p:nvPr/>
        </p:nvPicPr>
        <p:blipFill>
          <a:blip r:embed="rId5"/>
          <a:stretch>
            <a:fillRect/>
          </a:stretch>
        </p:blipFill>
        <p:spPr>
          <a:xfrm>
            <a:off x="2714612" y="3714752"/>
            <a:ext cx="2808800" cy="2809868"/>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B050">
            <a:alpha val="79000"/>
          </a:srgbClr>
        </a:solidFill>
        <a:effectLst/>
      </p:bgPr>
    </p:bg>
    <p:spTree>
      <p:nvGrpSpPr>
        <p:cNvPr id="1" name=""/>
        <p:cNvGrpSpPr/>
        <p:nvPr/>
      </p:nvGrpSpPr>
      <p:grpSpPr>
        <a:xfrm>
          <a:off x="0" y="0"/>
          <a:ext cx="0" cy="0"/>
          <a:chOff x="0" y="0"/>
          <a:chExt cx="0" cy="0"/>
        </a:xfrm>
      </p:grpSpPr>
      <p:pic>
        <p:nvPicPr>
          <p:cNvPr id="2" name="1 - Εικόνα" descr="various_male_anime_manga_hairstyles_by_sabakunoelli-d5ippid.jpg"/>
          <p:cNvPicPr>
            <a:picLocks noChangeAspect="1"/>
          </p:cNvPicPr>
          <p:nvPr/>
        </p:nvPicPr>
        <p:blipFill>
          <a:blip r:embed="rId2"/>
          <a:stretch>
            <a:fillRect/>
          </a:stretch>
        </p:blipFill>
        <p:spPr>
          <a:xfrm>
            <a:off x="357159" y="285728"/>
            <a:ext cx="8501122" cy="6357982"/>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7001">
              <a:srgbClr val="E6E6E6"/>
            </a:gs>
            <a:gs pos="32001">
              <a:srgbClr val="7D8496"/>
            </a:gs>
            <a:gs pos="47000">
              <a:srgbClr val="E6E6E6"/>
            </a:gs>
            <a:gs pos="85001">
              <a:srgbClr val="7D8496"/>
            </a:gs>
            <a:gs pos="100000">
              <a:srgbClr val="E6E6E6"/>
            </a:gs>
          </a:gsLst>
          <a:lin ang="18900000" scaled="1"/>
          <a:tileRect/>
        </a:gradFill>
        <a:effectLst/>
      </p:bgPr>
    </p:bg>
    <p:spTree>
      <p:nvGrpSpPr>
        <p:cNvPr id="1" name=""/>
        <p:cNvGrpSpPr/>
        <p:nvPr/>
      </p:nvGrpSpPr>
      <p:grpSpPr>
        <a:xfrm>
          <a:off x="0" y="0"/>
          <a:ext cx="0" cy="0"/>
          <a:chOff x="0" y="0"/>
          <a:chExt cx="0" cy="0"/>
        </a:xfrm>
      </p:grpSpPr>
      <p:pic>
        <p:nvPicPr>
          <p:cNvPr id="3" name="2 - Εικόνα" descr="various_hairstyles_male_by_komodo92tenbinza-d5crjr8.jpg"/>
          <p:cNvPicPr>
            <a:picLocks noChangeAspect="1"/>
          </p:cNvPicPr>
          <p:nvPr/>
        </p:nvPicPr>
        <p:blipFill>
          <a:blip r:embed="rId2"/>
          <a:stretch>
            <a:fillRect/>
          </a:stretch>
        </p:blipFill>
        <p:spPr>
          <a:xfrm>
            <a:off x="4812166" y="357166"/>
            <a:ext cx="4160386" cy="6080032"/>
          </a:xfrm>
          <a:prstGeom prst="rect">
            <a:avLst/>
          </a:prstGeom>
        </p:spPr>
      </p:pic>
      <p:pic>
        <p:nvPicPr>
          <p:cNvPr id="4" name="3 - Εικόνα" descr="original (2).jpg"/>
          <p:cNvPicPr>
            <a:picLocks noChangeAspect="1"/>
          </p:cNvPicPr>
          <p:nvPr/>
        </p:nvPicPr>
        <p:blipFill>
          <a:blip r:embed="rId3"/>
          <a:stretch>
            <a:fillRect/>
          </a:stretch>
        </p:blipFill>
        <p:spPr>
          <a:xfrm>
            <a:off x="357158" y="357166"/>
            <a:ext cx="4500594" cy="607223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1 - Εικόνα" descr="tumblr_n5gk36PSSy1twkucxo5_r1_1280.jpg"/>
          <p:cNvPicPr>
            <a:picLocks noChangeAspect="1"/>
          </p:cNvPicPr>
          <p:nvPr/>
        </p:nvPicPr>
        <p:blipFill>
          <a:blip r:embed="rId2"/>
          <a:stretch>
            <a:fillRect/>
          </a:stretch>
        </p:blipFill>
        <p:spPr>
          <a:xfrm>
            <a:off x="214282" y="214290"/>
            <a:ext cx="4500562" cy="6335030"/>
          </a:xfrm>
          <a:prstGeom prst="rect">
            <a:avLst/>
          </a:prstGeom>
        </p:spPr>
      </p:pic>
      <p:pic>
        <p:nvPicPr>
          <p:cNvPr id="3" name="2 - Εικόνα" descr="tumblr_m81pzhiQqA1qc5w6io5_500.jpg"/>
          <p:cNvPicPr>
            <a:picLocks noChangeAspect="1"/>
          </p:cNvPicPr>
          <p:nvPr/>
        </p:nvPicPr>
        <p:blipFill>
          <a:blip r:embed="rId3"/>
          <a:stretch>
            <a:fillRect/>
          </a:stretch>
        </p:blipFill>
        <p:spPr>
          <a:xfrm>
            <a:off x="4572000" y="214290"/>
            <a:ext cx="4357686" cy="6357982"/>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2" name="1 - Εικόνα" descr="pic172.jpg"/>
          <p:cNvPicPr>
            <a:picLocks noChangeAspect="1"/>
          </p:cNvPicPr>
          <p:nvPr/>
        </p:nvPicPr>
        <p:blipFill>
          <a:blip r:embed="rId2"/>
          <a:stretch>
            <a:fillRect/>
          </a:stretch>
        </p:blipFill>
        <p:spPr>
          <a:xfrm>
            <a:off x="500034" y="357166"/>
            <a:ext cx="8215370" cy="3857652"/>
          </a:xfrm>
          <a:prstGeom prst="rect">
            <a:avLst/>
          </a:prstGeom>
        </p:spPr>
      </p:pic>
      <p:pic>
        <p:nvPicPr>
          <p:cNvPr id="3" name="2 - Εικόνα" descr="ngbbs4ad94d5791400.jpg"/>
          <p:cNvPicPr>
            <a:picLocks noChangeAspect="1"/>
          </p:cNvPicPr>
          <p:nvPr/>
        </p:nvPicPr>
        <p:blipFill>
          <a:blip r:embed="rId3"/>
          <a:stretch>
            <a:fillRect/>
          </a:stretch>
        </p:blipFill>
        <p:spPr>
          <a:xfrm>
            <a:off x="500034" y="4071942"/>
            <a:ext cx="2428892" cy="2547932"/>
          </a:xfrm>
          <a:prstGeom prst="rect">
            <a:avLst/>
          </a:prstGeom>
        </p:spPr>
      </p:pic>
      <p:pic>
        <p:nvPicPr>
          <p:cNvPr id="4" name="3 - Εικόνα" descr="manga-feet-study.jpg"/>
          <p:cNvPicPr>
            <a:picLocks noChangeAspect="1"/>
          </p:cNvPicPr>
          <p:nvPr/>
        </p:nvPicPr>
        <p:blipFill>
          <a:blip r:embed="rId4" cstate="print"/>
          <a:stretch>
            <a:fillRect/>
          </a:stretch>
        </p:blipFill>
        <p:spPr>
          <a:xfrm>
            <a:off x="2928927" y="4000504"/>
            <a:ext cx="1922314" cy="2643182"/>
          </a:xfrm>
          <a:prstGeom prst="rect">
            <a:avLst/>
          </a:prstGeom>
        </p:spPr>
      </p:pic>
      <p:pic>
        <p:nvPicPr>
          <p:cNvPr id="5" name="4 - Εικόνα" descr="images (17).jpg"/>
          <p:cNvPicPr>
            <a:picLocks noChangeAspect="1"/>
          </p:cNvPicPr>
          <p:nvPr/>
        </p:nvPicPr>
        <p:blipFill>
          <a:blip r:embed="rId5"/>
          <a:stretch>
            <a:fillRect/>
          </a:stretch>
        </p:blipFill>
        <p:spPr>
          <a:xfrm>
            <a:off x="4786314" y="4214818"/>
            <a:ext cx="3929090" cy="2428892"/>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58000">
              <a:schemeClr val="accent6">
                <a:lumMod val="75000"/>
              </a:schemeClr>
            </a:gs>
            <a:gs pos="7001">
              <a:srgbClr val="E6E6E6"/>
            </a:gs>
            <a:gs pos="32001">
              <a:srgbClr val="7D8496"/>
            </a:gs>
            <a:gs pos="47000">
              <a:srgbClr val="E6E6E6"/>
            </a:gs>
            <a:gs pos="85001">
              <a:srgbClr val="7D8496"/>
            </a:gs>
            <a:gs pos="100000">
              <a:srgbClr val="E6E6E6"/>
            </a:gs>
          </a:gsLst>
          <a:lin ang="18900000" scaled="1"/>
        </a:gradFill>
        <a:effectLst/>
      </p:bgPr>
    </p:bg>
    <p:spTree>
      <p:nvGrpSpPr>
        <p:cNvPr id="1" name=""/>
        <p:cNvGrpSpPr/>
        <p:nvPr/>
      </p:nvGrpSpPr>
      <p:grpSpPr>
        <a:xfrm>
          <a:off x="0" y="0"/>
          <a:ext cx="0" cy="0"/>
          <a:chOff x="0" y="0"/>
          <a:chExt cx="0" cy="0"/>
        </a:xfrm>
      </p:grpSpPr>
      <p:pic>
        <p:nvPicPr>
          <p:cNvPr id="2" name="1 - Εικόνα" descr="untitled_by_tweekcrystal-d62g2sk.png"/>
          <p:cNvPicPr>
            <a:picLocks noChangeAspect="1"/>
          </p:cNvPicPr>
          <p:nvPr/>
        </p:nvPicPr>
        <p:blipFill>
          <a:blip r:embed="rId2"/>
          <a:stretch>
            <a:fillRect/>
          </a:stretch>
        </p:blipFill>
        <p:spPr>
          <a:xfrm>
            <a:off x="214282" y="285728"/>
            <a:ext cx="5000660" cy="2786082"/>
          </a:xfrm>
          <a:prstGeom prst="rect">
            <a:avLst/>
          </a:prstGeom>
        </p:spPr>
      </p:pic>
      <p:pic>
        <p:nvPicPr>
          <p:cNvPr id="3" name="2 - Εικόνα" descr="0 (1).jpg"/>
          <p:cNvPicPr>
            <a:picLocks noChangeAspect="1"/>
          </p:cNvPicPr>
          <p:nvPr/>
        </p:nvPicPr>
        <p:blipFill>
          <a:blip r:embed="rId3"/>
          <a:stretch>
            <a:fillRect/>
          </a:stretch>
        </p:blipFill>
        <p:spPr>
          <a:xfrm>
            <a:off x="5286380" y="285728"/>
            <a:ext cx="3571868" cy="2678901"/>
          </a:xfrm>
          <a:prstGeom prst="rect">
            <a:avLst/>
          </a:prstGeom>
        </p:spPr>
      </p:pic>
      <p:pic>
        <p:nvPicPr>
          <p:cNvPr id="4" name="3 - Εικόνα" descr="23kadm0.jpg"/>
          <p:cNvPicPr>
            <a:picLocks noChangeAspect="1"/>
          </p:cNvPicPr>
          <p:nvPr/>
        </p:nvPicPr>
        <p:blipFill>
          <a:blip r:embed="rId4"/>
          <a:stretch>
            <a:fillRect/>
          </a:stretch>
        </p:blipFill>
        <p:spPr>
          <a:xfrm>
            <a:off x="285720" y="3000372"/>
            <a:ext cx="5143536" cy="3373023"/>
          </a:xfrm>
          <a:prstGeom prst="rect">
            <a:avLst/>
          </a:prstGeom>
        </p:spPr>
      </p:pic>
      <p:pic>
        <p:nvPicPr>
          <p:cNvPr id="5" name="4 - Εικόνα" descr="Completeimage-1.jpg"/>
          <p:cNvPicPr>
            <a:picLocks noChangeAspect="1"/>
          </p:cNvPicPr>
          <p:nvPr/>
        </p:nvPicPr>
        <p:blipFill>
          <a:blip r:embed="rId5"/>
          <a:stretch>
            <a:fillRect/>
          </a:stretch>
        </p:blipFill>
        <p:spPr>
          <a:xfrm>
            <a:off x="5715008" y="3000372"/>
            <a:ext cx="2896568" cy="34290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58000">
              <a:schemeClr val="accent3">
                <a:lumMod val="75000"/>
              </a:schemeClr>
            </a:gs>
            <a:gs pos="7001">
              <a:srgbClr val="E6E6E6"/>
            </a:gs>
            <a:gs pos="32001">
              <a:srgbClr val="7D8496"/>
            </a:gs>
            <a:gs pos="47000">
              <a:srgbClr val="E6E6E6"/>
            </a:gs>
            <a:gs pos="85001">
              <a:srgbClr val="7D8496"/>
            </a:gs>
            <a:gs pos="100000">
              <a:srgbClr val="E6E6E6"/>
            </a:gs>
          </a:gsLst>
          <a:lin ang="18900000" scaled="1"/>
        </a:gradFill>
        <a:effectLst/>
      </p:bgPr>
    </p:bg>
    <p:spTree>
      <p:nvGrpSpPr>
        <p:cNvPr id="1" name=""/>
        <p:cNvGrpSpPr/>
        <p:nvPr/>
      </p:nvGrpSpPr>
      <p:grpSpPr>
        <a:xfrm>
          <a:off x="0" y="0"/>
          <a:ext cx="0" cy="0"/>
          <a:chOff x="0" y="0"/>
          <a:chExt cx="0" cy="0"/>
        </a:xfrm>
      </p:grpSpPr>
      <p:pic>
        <p:nvPicPr>
          <p:cNvPr id="2" name="1 - Εικόνα" descr="71696aed75d1d3c2cf2e30ff21298b95.jpg"/>
          <p:cNvPicPr>
            <a:picLocks noChangeAspect="1"/>
          </p:cNvPicPr>
          <p:nvPr/>
        </p:nvPicPr>
        <p:blipFill>
          <a:blip r:embed="rId2"/>
          <a:stretch>
            <a:fillRect/>
          </a:stretch>
        </p:blipFill>
        <p:spPr>
          <a:xfrm>
            <a:off x="285720" y="214290"/>
            <a:ext cx="2714644" cy="3496830"/>
          </a:xfrm>
          <a:prstGeom prst="rect">
            <a:avLst/>
          </a:prstGeom>
        </p:spPr>
      </p:pic>
      <p:pic>
        <p:nvPicPr>
          <p:cNvPr id="3" name="2 - Εικόνα" descr="s74969080.jpg"/>
          <p:cNvPicPr>
            <a:picLocks noChangeAspect="1"/>
          </p:cNvPicPr>
          <p:nvPr/>
        </p:nvPicPr>
        <p:blipFill>
          <a:blip r:embed="rId3"/>
          <a:stretch>
            <a:fillRect/>
          </a:stretch>
        </p:blipFill>
        <p:spPr>
          <a:xfrm>
            <a:off x="3357554" y="214290"/>
            <a:ext cx="2381250" cy="3486150"/>
          </a:xfrm>
          <a:prstGeom prst="rect">
            <a:avLst/>
          </a:prstGeom>
        </p:spPr>
      </p:pic>
      <p:pic>
        <p:nvPicPr>
          <p:cNvPr id="4" name="3 - Εικόνα" descr="s50455449.jpg"/>
          <p:cNvPicPr>
            <a:picLocks noChangeAspect="1"/>
          </p:cNvPicPr>
          <p:nvPr/>
        </p:nvPicPr>
        <p:blipFill>
          <a:blip r:embed="rId4"/>
          <a:stretch>
            <a:fillRect/>
          </a:stretch>
        </p:blipFill>
        <p:spPr>
          <a:xfrm>
            <a:off x="6072198" y="285728"/>
            <a:ext cx="2381250" cy="3467100"/>
          </a:xfrm>
          <a:prstGeom prst="rect">
            <a:avLst/>
          </a:prstGeom>
        </p:spPr>
      </p:pic>
      <p:pic>
        <p:nvPicPr>
          <p:cNvPr id="6" name="5 - Εικόνα" descr="8307.jpg"/>
          <p:cNvPicPr>
            <a:picLocks noChangeAspect="1"/>
          </p:cNvPicPr>
          <p:nvPr/>
        </p:nvPicPr>
        <p:blipFill>
          <a:blip r:embed="rId5"/>
          <a:stretch>
            <a:fillRect/>
          </a:stretch>
        </p:blipFill>
        <p:spPr>
          <a:xfrm>
            <a:off x="428596" y="3643314"/>
            <a:ext cx="4499933" cy="3000396"/>
          </a:xfrm>
          <a:prstGeom prst="rect">
            <a:avLst/>
          </a:prstGeom>
        </p:spPr>
      </p:pic>
      <p:pic>
        <p:nvPicPr>
          <p:cNvPr id="7" name="6 - Εικόνα" descr="my_own_manga_character_by_imantomey92-d5g6gps.jpg"/>
          <p:cNvPicPr>
            <a:picLocks noChangeAspect="1"/>
          </p:cNvPicPr>
          <p:nvPr/>
        </p:nvPicPr>
        <p:blipFill>
          <a:blip r:embed="rId6"/>
          <a:stretch>
            <a:fillRect/>
          </a:stretch>
        </p:blipFill>
        <p:spPr>
          <a:xfrm>
            <a:off x="4929190" y="3786189"/>
            <a:ext cx="3571900" cy="2774176"/>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58000">
              <a:schemeClr val="accent4">
                <a:lumMod val="75000"/>
              </a:schemeClr>
            </a:gs>
            <a:gs pos="7001">
              <a:srgbClr val="E6E6E6"/>
            </a:gs>
            <a:gs pos="32001">
              <a:srgbClr val="7D8496"/>
            </a:gs>
            <a:gs pos="47000">
              <a:srgbClr val="E6E6E6"/>
            </a:gs>
            <a:gs pos="85001">
              <a:srgbClr val="7D8496"/>
            </a:gs>
            <a:gs pos="100000">
              <a:srgbClr val="E6E6E6"/>
            </a:gs>
          </a:gsLst>
          <a:lin ang="18900000" scaled="1"/>
        </a:gradFill>
        <a:effectLst/>
      </p:bgPr>
    </p:bg>
    <p:spTree>
      <p:nvGrpSpPr>
        <p:cNvPr id="1" name=""/>
        <p:cNvGrpSpPr/>
        <p:nvPr/>
      </p:nvGrpSpPr>
      <p:grpSpPr>
        <a:xfrm>
          <a:off x="0" y="0"/>
          <a:ext cx="0" cy="0"/>
          <a:chOff x="0" y="0"/>
          <a:chExt cx="0" cy="0"/>
        </a:xfrm>
      </p:grpSpPr>
      <p:pic>
        <p:nvPicPr>
          <p:cNvPr id="2" name="1 - Εικόνα" descr="14898662.jpg"/>
          <p:cNvPicPr>
            <a:picLocks noChangeAspect="1"/>
          </p:cNvPicPr>
          <p:nvPr/>
        </p:nvPicPr>
        <p:blipFill>
          <a:blip r:embed="rId2"/>
          <a:stretch>
            <a:fillRect/>
          </a:stretch>
        </p:blipFill>
        <p:spPr>
          <a:xfrm>
            <a:off x="428596" y="357166"/>
            <a:ext cx="4334256" cy="2928958"/>
          </a:xfrm>
          <a:prstGeom prst="rect">
            <a:avLst/>
          </a:prstGeom>
        </p:spPr>
      </p:pic>
      <p:pic>
        <p:nvPicPr>
          <p:cNvPr id="3" name="2 - Εικόνα" descr="11362-risunki-prichesok.jpg"/>
          <p:cNvPicPr>
            <a:picLocks noChangeAspect="1"/>
          </p:cNvPicPr>
          <p:nvPr/>
        </p:nvPicPr>
        <p:blipFill>
          <a:blip r:embed="rId3"/>
          <a:stretch>
            <a:fillRect/>
          </a:stretch>
        </p:blipFill>
        <p:spPr>
          <a:xfrm>
            <a:off x="4857752" y="357166"/>
            <a:ext cx="4232596" cy="6215106"/>
          </a:xfrm>
          <a:prstGeom prst="rect">
            <a:avLst/>
          </a:prstGeom>
        </p:spPr>
      </p:pic>
      <p:pic>
        <p:nvPicPr>
          <p:cNvPr id="5" name="4 - Εικόνα" descr="117083-aygo-from-street-to-manga-superhero.1.jpg"/>
          <p:cNvPicPr>
            <a:picLocks noChangeAspect="1"/>
          </p:cNvPicPr>
          <p:nvPr/>
        </p:nvPicPr>
        <p:blipFill>
          <a:blip r:embed="rId4"/>
          <a:stretch>
            <a:fillRect/>
          </a:stretch>
        </p:blipFill>
        <p:spPr>
          <a:xfrm>
            <a:off x="386812" y="3357562"/>
            <a:ext cx="4328064" cy="3058499"/>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51000">
              <a:schemeClr val="bg2">
                <a:lumMod val="25000"/>
              </a:schemeClr>
            </a:gs>
            <a:gs pos="7001">
              <a:srgbClr val="E6E6E6"/>
            </a:gs>
            <a:gs pos="32001">
              <a:srgbClr val="7D8496"/>
            </a:gs>
            <a:gs pos="47000">
              <a:srgbClr val="E6E6E6"/>
            </a:gs>
            <a:gs pos="85001">
              <a:srgbClr val="7D8496"/>
            </a:gs>
            <a:gs pos="100000">
              <a:srgbClr val="E6E6E6"/>
            </a:gs>
          </a:gsLst>
          <a:lin ang="18900000" scaled="1"/>
        </a:gradFill>
        <a:effectLst/>
      </p:bgPr>
    </p:bg>
    <p:spTree>
      <p:nvGrpSpPr>
        <p:cNvPr id="1" name=""/>
        <p:cNvGrpSpPr/>
        <p:nvPr/>
      </p:nvGrpSpPr>
      <p:grpSpPr>
        <a:xfrm>
          <a:off x="0" y="0"/>
          <a:ext cx="0" cy="0"/>
          <a:chOff x="0" y="0"/>
          <a:chExt cx="0" cy="0"/>
        </a:xfrm>
      </p:grpSpPr>
      <p:pic>
        <p:nvPicPr>
          <p:cNvPr id="2" name="1 - Εικόνα" descr="670px-Become-Better-at-Drawing-Manga-and-Anime-Step-2.jpg"/>
          <p:cNvPicPr>
            <a:picLocks noChangeAspect="1"/>
          </p:cNvPicPr>
          <p:nvPr/>
        </p:nvPicPr>
        <p:blipFill>
          <a:blip r:embed="rId2"/>
          <a:stretch>
            <a:fillRect/>
          </a:stretch>
        </p:blipFill>
        <p:spPr>
          <a:xfrm>
            <a:off x="285720" y="285728"/>
            <a:ext cx="4370606" cy="2928958"/>
          </a:xfrm>
          <a:prstGeom prst="rect">
            <a:avLst/>
          </a:prstGeom>
        </p:spPr>
      </p:pic>
      <p:pic>
        <p:nvPicPr>
          <p:cNvPr id="3" name="2 - Εικόνα" descr="670px-Become-Better-at-Drawing-Manga-and-Anime-Step-3.jpg"/>
          <p:cNvPicPr>
            <a:picLocks noChangeAspect="1"/>
          </p:cNvPicPr>
          <p:nvPr/>
        </p:nvPicPr>
        <p:blipFill>
          <a:blip r:embed="rId3"/>
          <a:stretch>
            <a:fillRect/>
          </a:stretch>
        </p:blipFill>
        <p:spPr>
          <a:xfrm>
            <a:off x="4572000" y="357166"/>
            <a:ext cx="4357718" cy="2920321"/>
          </a:xfrm>
          <a:prstGeom prst="rect">
            <a:avLst/>
          </a:prstGeom>
        </p:spPr>
      </p:pic>
      <p:pic>
        <p:nvPicPr>
          <p:cNvPr id="4" name="3 - Εικόνα" descr="670px-Become-Better-at-Drawing-Manga-and-Anime-Step-4.jpg"/>
          <p:cNvPicPr>
            <a:picLocks noChangeAspect="1"/>
          </p:cNvPicPr>
          <p:nvPr/>
        </p:nvPicPr>
        <p:blipFill>
          <a:blip r:embed="rId4"/>
          <a:stretch>
            <a:fillRect/>
          </a:stretch>
        </p:blipFill>
        <p:spPr>
          <a:xfrm>
            <a:off x="285719" y="3214686"/>
            <a:ext cx="4286281" cy="2928958"/>
          </a:xfrm>
          <a:prstGeom prst="rect">
            <a:avLst/>
          </a:prstGeom>
        </p:spPr>
      </p:pic>
      <p:pic>
        <p:nvPicPr>
          <p:cNvPr id="5" name="4 - Εικόνα" descr="670px-Make-Manga-Step-6.jpg"/>
          <p:cNvPicPr>
            <a:picLocks noChangeAspect="1"/>
          </p:cNvPicPr>
          <p:nvPr/>
        </p:nvPicPr>
        <p:blipFill>
          <a:blip r:embed="rId5"/>
          <a:stretch>
            <a:fillRect/>
          </a:stretch>
        </p:blipFill>
        <p:spPr>
          <a:xfrm>
            <a:off x="4572000" y="3286123"/>
            <a:ext cx="4357718" cy="2920321"/>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sz="1800" b="1" dirty="0" smtClean="0"/>
              <a:t>Τα τραγικά αποτελέσματα του Δεύτερου Παγκόσμιου Πολέμου, η ρίψεις των δύο πυρηνικών βόμβων στις πόλεις Χιροσίμα και Ναγκασάκι, συντέλεσαν για μακρό χρονικό διάστημα στην επαναδιαμόρφωση- μεταξύ άλλων –της γενικότερης κουλτούρας των Ιαπώνων. Η χαρακτηριστική εσωστρέφειά τους, μέσω της ιδιαίτερης μορφής των κόμικ, βρίσκει μια νέα, ξεχωριστή και δημιουργική διέξοδο….</a:t>
            </a:r>
            <a:endParaRPr lang="el-GR" b="1" dirty="0"/>
          </a:p>
        </p:txBody>
      </p:sp>
      <p:sp>
        <p:nvSpPr>
          <p:cNvPr id="3" name="2 - Θέση περιεχομένου"/>
          <p:cNvSpPr>
            <a:spLocks noGrp="1"/>
          </p:cNvSpPr>
          <p:nvPr>
            <p:ph idx="1"/>
          </p:nvPr>
        </p:nvSpPr>
        <p:spPr/>
        <p:txBody>
          <a:bodyPr/>
          <a:lstStyle/>
          <a:p>
            <a:endParaRPr lang="el-GR" dirty="0" smtClean="0"/>
          </a:p>
          <a:p>
            <a:pPr>
              <a:buNone/>
            </a:pPr>
            <a:endParaRPr lang="el-GR" dirty="0"/>
          </a:p>
        </p:txBody>
      </p:sp>
      <p:pic>
        <p:nvPicPr>
          <p:cNvPr id="5" name="4 - Εικόνα" descr="old. Tezuka_cinematographic.jpg"/>
          <p:cNvPicPr>
            <a:picLocks noChangeAspect="1"/>
          </p:cNvPicPr>
          <p:nvPr/>
        </p:nvPicPr>
        <p:blipFill>
          <a:blip r:embed="rId2"/>
          <a:stretch>
            <a:fillRect/>
          </a:stretch>
        </p:blipFill>
        <p:spPr>
          <a:xfrm>
            <a:off x="571472" y="1357298"/>
            <a:ext cx="1214446" cy="5128274"/>
          </a:xfrm>
          <a:prstGeom prst="rect">
            <a:avLst/>
          </a:prstGeom>
        </p:spPr>
      </p:pic>
      <p:pic>
        <p:nvPicPr>
          <p:cNvPr id="6" name="5 - Εικόνα" descr="kamen-rider-spirits-924155.jpg"/>
          <p:cNvPicPr>
            <a:picLocks noChangeAspect="1"/>
          </p:cNvPicPr>
          <p:nvPr/>
        </p:nvPicPr>
        <p:blipFill>
          <a:blip r:embed="rId3"/>
          <a:stretch>
            <a:fillRect/>
          </a:stretch>
        </p:blipFill>
        <p:spPr>
          <a:xfrm>
            <a:off x="1928793" y="1643050"/>
            <a:ext cx="6722530" cy="4873834"/>
          </a:xfrm>
          <a:prstGeom prst="rect">
            <a:avLst/>
          </a:prstGeom>
        </p:spPr>
      </p:pic>
      <p:pic>
        <p:nvPicPr>
          <p:cNvPr id="4" name="3 - Εικόνα" descr="0.jpg"/>
          <p:cNvPicPr>
            <a:picLocks noChangeAspect="1"/>
          </p:cNvPicPr>
          <p:nvPr/>
        </p:nvPicPr>
        <p:blipFill>
          <a:blip r:embed="rId4"/>
          <a:stretch>
            <a:fillRect/>
          </a:stretch>
        </p:blipFill>
        <p:spPr>
          <a:xfrm>
            <a:off x="4929190" y="3500438"/>
            <a:ext cx="4000496" cy="3000372"/>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51000">
              <a:srgbClr val="FF0000"/>
            </a:gs>
            <a:gs pos="7001">
              <a:srgbClr val="E6E6E6"/>
            </a:gs>
            <a:gs pos="32001">
              <a:srgbClr val="7D8496"/>
            </a:gs>
            <a:gs pos="47000">
              <a:srgbClr val="E6E6E6"/>
            </a:gs>
            <a:gs pos="85001">
              <a:srgbClr val="7D8496"/>
            </a:gs>
            <a:gs pos="100000">
              <a:srgbClr val="E6E6E6"/>
            </a:gs>
          </a:gsLst>
          <a:lin ang="18900000" scaled="1"/>
        </a:gradFill>
        <a:effectLst/>
      </p:bgPr>
    </p:bg>
    <p:spTree>
      <p:nvGrpSpPr>
        <p:cNvPr id="1" name=""/>
        <p:cNvGrpSpPr/>
        <p:nvPr/>
      </p:nvGrpSpPr>
      <p:grpSpPr>
        <a:xfrm>
          <a:off x="0" y="0"/>
          <a:ext cx="0" cy="0"/>
          <a:chOff x="0" y="0"/>
          <a:chExt cx="0" cy="0"/>
        </a:xfrm>
      </p:grpSpPr>
      <p:pic>
        <p:nvPicPr>
          <p:cNvPr id="2" name="1 - Εικόνα" descr="tumblr_mz4tquIYlT1rjw0mwo4_1280.jpg"/>
          <p:cNvPicPr>
            <a:picLocks noChangeAspect="1"/>
          </p:cNvPicPr>
          <p:nvPr/>
        </p:nvPicPr>
        <p:blipFill>
          <a:blip r:embed="rId2"/>
          <a:stretch>
            <a:fillRect/>
          </a:stretch>
        </p:blipFill>
        <p:spPr>
          <a:xfrm>
            <a:off x="512838" y="357166"/>
            <a:ext cx="8274004" cy="6143668"/>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51000">
              <a:srgbClr val="FF0000"/>
            </a:gs>
            <a:gs pos="7001">
              <a:srgbClr val="E6E6E6"/>
            </a:gs>
            <a:gs pos="32001">
              <a:srgbClr val="7D8496"/>
            </a:gs>
            <a:gs pos="47000">
              <a:srgbClr val="E6E6E6"/>
            </a:gs>
            <a:gs pos="85001">
              <a:srgbClr val="7D8496"/>
            </a:gs>
            <a:gs pos="100000">
              <a:srgbClr val="E6E6E6"/>
            </a:gs>
          </a:gsLst>
          <a:lin ang="18900000" scaled="1"/>
        </a:gradFill>
        <a:effectLst/>
      </p:bgPr>
    </p:bg>
    <p:spTree>
      <p:nvGrpSpPr>
        <p:cNvPr id="1" name=""/>
        <p:cNvGrpSpPr/>
        <p:nvPr/>
      </p:nvGrpSpPr>
      <p:grpSpPr>
        <a:xfrm>
          <a:off x="0" y="0"/>
          <a:ext cx="0" cy="0"/>
          <a:chOff x="0" y="0"/>
          <a:chExt cx="0" cy="0"/>
        </a:xfrm>
      </p:grpSpPr>
      <p:pic>
        <p:nvPicPr>
          <p:cNvPr id="3" name="2 - Εικόνα" descr="tumblr_inline_mnr7ktrvqP1qz4rgp.jpg"/>
          <p:cNvPicPr>
            <a:picLocks noChangeAspect="1"/>
          </p:cNvPicPr>
          <p:nvPr/>
        </p:nvPicPr>
        <p:blipFill>
          <a:blip r:embed="rId3"/>
          <a:stretch>
            <a:fillRect/>
          </a:stretch>
        </p:blipFill>
        <p:spPr>
          <a:xfrm>
            <a:off x="214282" y="285727"/>
            <a:ext cx="4286280" cy="6163671"/>
          </a:xfrm>
          <a:prstGeom prst="rect">
            <a:avLst/>
          </a:prstGeom>
        </p:spPr>
      </p:pic>
      <p:pic>
        <p:nvPicPr>
          <p:cNvPr id="4" name="3 - Εικόνα" descr="Sankarea.Sanka-Rea.640x960-5.jpg"/>
          <p:cNvPicPr>
            <a:picLocks noChangeAspect="1"/>
          </p:cNvPicPr>
          <p:nvPr/>
        </p:nvPicPr>
        <p:blipFill>
          <a:blip r:embed="rId4"/>
          <a:stretch>
            <a:fillRect/>
          </a:stretch>
        </p:blipFill>
        <p:spPr>
          <a:xfrm>
            <a:off x="4643438" y="214290"/>
            <a:ext cx="4214809" cy="6322213"/>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51000">
              <a:srgbClr val="FFC000"/>
            </a:gs>
            <a:gs pos="7001">
              <a:srgbClr val="E6E6E6"/>
            </a:gs>
            <a:gs pos="32001">
              <a:srgbClr val="7D8496"/>
            </a:gs>
            <a:gs pos="47000">
              <a:srgbClr val="E6E6E6"/>
            </a:gs>
            <a:gs pos="85001">
              <a:srgbClr val="7D8496"/>
            </a:gs>
            <a:gs pos="100000">
              <a:srgbClr val="E6E6E6"/>
            </a:gs>
          </a:gsLst>
          <a:lin ang="18900000" scaled="1"/>
        </a:gradFill>
        <a:effectLst/>
      </p:bgPr>
    </p:bg>
    <p:spTree>
      <p:nvGrpSpPr>
        <p:cNvPr id="1" name=""/>
        <p:cNvGrpSpPr/>
        <p:nvPr/>
      </p:nvGrpSpPr>
      <p:grpSpPr>
        <a:xfrm>
          <a:off x="0" y="0"/>
          <a:ext cx="0" cy="0"/>
          <a:chOff x="0" y="0"/>
          <a:chExt cx="0" cy="0"/>
        </a:xfrm>
      </p:grpSpPr>
      <p:pic>
        <p:nvPicPr>
          <p:cNvPr id="2" name="1 - Εικόνα" descr="s531215784714737211_p25_i4_w205.jpeg"/>
          <p:cNvPicPr>
            <a:picLocks noChangeAspect="1"/>
          </p:cNvPicPr>
          <p:nvPr/>
        </p:nvPicPr>
        <p:blipFill>
          <a:blip r:embed="rId2"/>
          <a:stretch>
            <a:fillRect/>
          </a:stretch>
        </p:blipFill>
        <p:spPr>
          <a:xfrm>
            <a:off x="428596" y="357166"/>
            <a:ext cx="1952625" cy="2343150"/>
          </a:xfrm>
          <a:prstGeom prst="rect">
            <a:avLst/>
          </a:prstGeom>
        </p:spPr>
      </p:pic>
      <p:pic>
        <p:nvPicPr>
          <p:cNvPr id="3" name="2 - Εικόνα" descr="wonder_woman_vs_sailor_moon_by_maestro_efectivo.jpg"/>
          <p:cNvPicPr>
            <a:picLocks noChangeAspect="1"/>
          </p:cNvPicPr>
          <p:nvPr/>
        </p:nvPicPr>
        <p:blipFill>
          <a:blip r:embed="rId3"/>
          <a:stretch>
            <a:fillRect/>
          </a:stretch>
        </p:blipFill>
        <p:spPr>
          <a:xfrm>
            <a:off x="2500298" y="357166"/>
            <a:ext cx="3833259" cy="2357454"/>
          </a:xfrm>
          <a:prstGeom prst="rect">
            <a:avLst/>
          </a:prstGeom>
        </p:spPr>
      </p:pic>
      <p:pic>
        <p:nvPicPr>
          <p:cNvPr id="4" name="3 - Εικόνα" descr="Touhou-ChomeChome-Manga.jpg"/>
          <p:cNvPicPr>
            <a:picLocks noChangeAspect="1"/>
          </p:cNvPicPr>
          <p:nvPr/>
        </p:nvPicPr>
        <p:blipFill>
          <a:blip r:embed="rId4"/>
          <a:stretch>
            <a:fillRect/>
          </a:stretch>
        </p:blipFill>
        <p:spPr>
          <a:xfrm>
            <a:off x="6572264" y="357166"/>
            <a:ext cx="1905000" cy="2695575"/>
          </a:xfrm>
          <a:prstGeom prst="rect">
            <a:avLst/>
          </a:prstGeom>
        </p:spPr>
      </p:pic>
      <p:pic>
        <p:nvPicPr>
          <p:cNvPr id="5" name="4 - Εικόνα" descr="Son_Goku_YoungAdult.PNG"/>
          <p:cNvPicPr>
            <a:picLocks noChangeAspect="1"/>
          </p:cNvPicPr>
          <p:nvPr/>
        </p:nvPicPr>
        <p:blipFill>
          <a:blip r:embed="rId5"/>
          <a:stretch>
            <a:fillRect/>
          </a:stretch>
        </p:blipFill>
        <p:spPr>
          <a:xfrm>
            <a:off x="428596" y="2786058"/>
            <a:ext cx="2320243" cy="3786214"/>
          </a:xfrm>
          <a:prstGeom prst="rect">
            <a:avLst/>
          </a:prstGeom>
        </p:spPr>
      </p:pic>
      <p:pic>
        <p:nvPicPr>
          <p:cNvPr id="6" name="5 - Εικόνα" descr="7-vien-ngoc-rong-htv3-1-topphimhot.jpg"/>
          <p:cNvPicPr>
            <a:picLocks noChangeAspect="1"/>
          </p:cNvPicPr>
          <p:nvPr/>
        </p:nvPicPr>
        <p:blipFill>
          <a:blip r:embed="rId6"/>
          <a:stretch>
            <a:fillRect/>
          </a:stretch>
        </p:blipFill>
        <p:spPr>
          <a:xfrm>
            <a:off x="2857488" y="2857496"/>
            <a:ext cx="5643602" cy="3737636"/>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51000">
              <a:srgbClr val="FF0000"/>
            </a:gs>
            <a:gs pos="7001">
              <a:srgbClr val="E6E6E6"/>
            </a:gs>
            <a:gs pos="32001">
              <a:srgbClr val="7D8496"/>
            </a:gs>
            <a:gs pos="47000">
              <a:srgbClr val="E6E6E6"/>
            </a:gs>
            <a:gs pos="85001">
              <a:srgbClr val="7D8496"/>
            </a:gs>
            <a:gs pos="100000">
              <a:srgbClr val="E6E6E6"/>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2" name="1 - Εικόνα" descr="15.jpg"/>
          <p:cNvPicPr>
            <a:picLocks noChangeAspect="1"/>
          </p:cNvPicPr>
          <p:nvPr/>
        </p:nvPicPr>
        <p:blipFill>
          <a:blip r:embed="rId2" cstate="print"/>
          <a:stretch>
            <a:fillRect/>
          </a:stretch>
        </p:blipFill>
        <p:spPr>
          <a:xfrm>
            <a:off x="285720" y="285728"/>
            <a:ext cx="5842041" cy="3286148"/>
          </a:xfrm>
          <a:prstGeom prst="rect">
            <a:avLst/>
          </a:prstGeom>
        </p:spPr>
      </p:pic>
      <p:pic>
        <p:nvPicPr>
          <p:cNvPr id="3" name="2 - Εικόνα" descr="294842_184131764996063_100001977231768_403343_2069363389_n.jpg"/>
          <p:cNvPicPr>
            <a:picLocks noChangeAspect="1"/>
          </p:cNvPicPr>
          <p:nvPr/>
        </p:nvPicPr>
        <p:blipFill>
          <a:blip r:embed="rId3"/>
          <a:stretch>
            <a:fillRect/>
          </a:stretch>
        </p:blipFill>
        <p:spPr>
          <a:xfrm>
            <a:off x="5357818" y="428604"/>
            <a:ext cx="3367112" cy="6000792"/>
          </a:xfrm>
          <a:prstGeom prst="rect">
            <a:avLst/>
          </a:prstGeom>
        </p:spPr>
      </p:pic>
      <p:pic>
        <p:nvPicPr>
          <p:cNvPr id="4" name="3 - Εικόνα" descr="670px-Make-Your-Own-Anime-or-Manga-Character-Step-4.jpg"/>
          <p:cNvPicPr>
            <a:picLocks noChangeAspect="1"/>
          </p:cNvPicPr>
          <p:nvPr/>
        </p:nvPicPr>
        <p:blipFill>
          <a:blip r:embed="rId4"/>
          <a:stretch>
            <a:fillRect/>
          </a:stretch>
        </p:blipFill>
        <p:spPr>
          <a:xfrm>
            <a:off x="500034" y="3143248"/>
            <a:ext cx="4572032" cy="3063944"/>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67000">
              <a:srgbClr val="FF0000"/>
            </a:gs>
            <a:gs pos="7001">
              <a:srgbClr val="E6E6E6"/>
            </a:gs>
            <a:gs pos="32001">
              <a:srgbClr val="7D8496"/>
            </a:gs>
            <a:gs pos="47000">
              <a:srgbClr val="E6E6E6"/>
            </a:gs>
            <a:gs pos="85001">
              <a:srgbClr val="7D8496"/>
            </a:gs>
            <a:gs pos="100000">
              <a:srgbClr val="E6E6E6"/>
            </a:gs>
          </a:gsLst>
          <a:path path="circle">
            <a:fillToRect l="100000" t="100000"/>
          </a:path>
        </a:gradFill>
        <a:effectLst/>
      </p:bgPr>
    </p:bg>
    <p:spTree>
      <p:nvGrpSpPr>
        <p:cNvPr id="1" name=""/>
        <p:cNvGrpSpPr/>
        <p:nvPr/>
      </p:nvGrpSpPr>
      <p:grpSpPr>
        <a:xfrm>
          <a:off x="0" y="0"/>
          <a:ext cx="0" cy="0"/>
          <a:chOff x="0" y="0"/>
          <a:chExt cx="0" cy="0"/>
        </a:xfrm>
      </p:grpSpPr>
      <p:pic>
        <p:nvPicPr>
          <p:cNvPr id="2" name="1 - Εικόνα" descr="Fave_Manga_Characters_Pt_2_by_Tiggstar.jpg"/>
          <p:cNvPicPr>
            <a:picLocks noChangeAspect="1"/>
          </p:cNvPicPr>
          <p:nvPr/>
        </p:nvPicPr>
        <p:blipFill>
          <a:blip r:embed="rId2"/>
          <a:stretch>
            <a:fillRect/>
          </a:stretch>
        </p:blipFill>
        <p:spPr>
          <a:xfrm>
            <a:off x="500034" y="214290"/>
            <a:ext cx="2786082" cy="3515107"/>
          </a:xfrm>
          <a:prstGeom prst="rect">
            <a:avLst/>
          </a:prstGeom>
        </p:spPr>
      </p:pic>
      <p:pic>
        <p:nvPicPr>
          <p:cNvPr id="3" name="2 - Εικόνα" descr="1025562_1336722440676_full.jpg"/>
          <p:cNvPicPr>
            <a:picLocks noChangeAspect="1"/>
          </p:cNvPicPr>
          <p:nvPr/>
        </p:nvPicPr>
        <p:blipFill>
          <a:blip r:embed="rId3"/>
          <a:stretch>
            <a:fillRect/>
          </a:stretch>
        </p:blipFill>
        <p:spPr>
          <a:xfrm>
            <a:off x="3500430" y="214290"/>
            <a:ext cx="5214975" cy="3500462"/>
          </a:xfrm>
          <a:prstGeom prst="rect">
            <a:avLst/>
          </a:prstGeom>
        </p:spPr>
      </p:pic>
      <p:pic>
        <p:nvPicPr>
          <p:cNvPr id="4" name="3 - Εικόνα" descr="11ryrs4.png"/>
          <p:cNvPicPr>
            <a:picLocks noChangeAspect="1"/>
          </p:cNvPicPr>
          <p:nvPr/>
        </p:nvPicPr>
        <p:blipFill>
          <a:blip r:embed="rId4" cstate="print"/>
          <a:stretch>
            <a:fillRect/>
          </a:stretch>
        </p:blipFill>
        <p:spPr>
          <a:xfrm>
            <a:off x="4643438" y="3429000"/>
            <a:ext cx="4286280" cy="3151412"/>
          </a:xfrm>
          <a:prstGeom prst="rect">
            <a:avLst/>
          </a:prstGeom>
        </p:spPr>
      </p:pic>
      <p:pic>
        <p:nvPicPr>
          <p:cNvPr id="5" name="4 - Εικόνα" descr="manga_head_shape_with_simple_atari_by_adiazairtif-d4jumjs.png"/>
          <p:cNvPicPr>
            <a:picLocks noChangeAspect="1"/>
          </p:cNvPicPr>
          <p:nvPr/>
        </p:nvPicPr>
        <p:blipFill>
          <a:blip r:embed="rId5"/>
          <a:stretch>
            <a:fillRect/>
          </a:stretch>
        </p:blipFill>
        <p:spPr>
          <a:xfrm>
            <a:off x="285720" y="3571876"/>
            <a:ext cx="4382889" cy="3000396"/>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67000">
              <a:schemeClr val="accent2">
                <a:lumMod val="75000"/>
              </a:schemeClr>
            </a:gs>
            <a:gs pos="7001">
              <a:srgbClr val="E6E6E6"/>
            </a:gs>
            <a:gs pos="32001">
              <a:srgbClr val="7D8496"/>
            </a:gs>
            <a:gs pos="47000">
              <a:srgbClr val="E6E6E6"/>
            </a:gs>
            <a:gs pos="85001">
              <a:srgbClr val="7D8496"/>
            </a:gs>
            <a:gs pos="100000">
              <a:srgbClr val="E6E6E6"/>
            </a:gs>
          </a:gsLst>
          <a:path path="circle">
            <a:fillToRect l="100000" t="100000"/>
          </a:path>
        </a:gradFill>
        <a:effectLst/>
      </p:bgPr>
    </p:bg>
    <p:spTree>
      <p:nvGrpSpPr>
        <p:cNvPr id="1" name=""/>
        <p:cNvGrpSpPr/>
        <p:nvPr/>
      </p:nvGrpSpPr>
      <p:grpSpPr>
        <a:xfrm>
          <a:off x="0" y="0"/>
          <a:ext cx="0" cy="0"/>
          <a:chOff x="0" y="0"/>
          <a:chExt cx="0" cy="0"/>
        </a:xfrm>
      </p:grpSpPr>
      <p:pic>
        <p:nvPicPr>
          <p:cNvPr id="2" name="1 - Εικόνα" descr="manga_girl_with_long_curly_hair_by_among_angels-d5xju9w.jpg"/>
          <p:cNvPicPr>
            <a:picLocks noChangeAspect="1"/>
          </p:cNvPicPr>
          <p:nvPr/>
        </p:nvPicPr>
        <p:blipFill>
          <a:blip r:embed="rId2" cstate="print"/>
          <a:stretch>
            <a:fillRect/>
          </a:stretch>
        </p:blipFill>
        <p:spPr>
          <a:xfrm>
            <a:off x="357158" y="3071810"/>
            <a:ext cx="2500331" cy="3567368"/>
          </a:xfrm>
          <a:prstGeom prst="rect">
            <a:avLst/>
          </a:prstGeom>
        </p:spPr>
      </p:pic>
      <p:pic>
        <p:nvPicPr>
          <p:cNvPr id="3" name="2 - Εικόνα" descr="sketchbook_drawing___girl_24_by_animeartist25-d49ad0p.jpg"/>
          <p:cNvPicPr>
            <a:picLocks noChangeAspect="1"/>
          </p:cNvPicPr>
          <p:nvPr/>
        </p:nvPicPr>
        <p:blipFill>
          <a:blip r:embed="rId3" cstate="print"/>
          <a:stretch>
            <a:fillRect/>
          </a:stretch>
        </p:blipFill>
        <p:spPr>
          <a:xfrm>
            <a:off x="3143240" y="3357562"/>
            <a:ext cx="2143140" cy="3260528"/>
          </a:xfrm>
          <a:prstGeom prst="rect">
            <a:avLst/>
          </a:prstGeom>
        </p:spPr>
      </p:pic>
      <p:pic>
        <p:nvPicPr>
          <p:cNvPr id="5" name="4 - Εικόνα" descr="mangaclipart_chibi.jpg"/>
          <p:cNvPicPr>
            <a:picLocks noChangeAspect="1"/>
          </p:cNvPicPr>
          <p:nvPr/>
        </p:nvPicPr>
        <p:blipFill>
          <a:blip r:embed="rId4"/>
          <a:stretch>
            <a:fillRect/>
          </a:stretch>
        </p:blipFill>
        <p:spPr>
          <a:xfrm>
            <a:off x="5572132" y="2928934"/>
            <a:ext cx="3143272" cy="3638337"/>
          </a:xfrm>
          <a:prstGeom prst="rect">
            <a:avLst/>
          </a:prstGeom>
        </p:spPr>
      </p:pic>
      <p:pic>
        <p:nvPicPr>
          <p:cNvPr id="6" name="5 - Εικόνα" descr="7225bd31e7d61a1acaa8965177ed59c4.jpg"/>
          <p:cNvPicPr>
            <a:picLocks noChangeAspect="1"/>
          </p:cNvPicPr>
          <p:nvPr/>
        </p:nvPicPr>
        <p:blipFill>
          <a:blip r:embed="rId5" cstate="print"/>
          <a:stretch>
            <a:fillRect/>
          </a:stretch>
        </p:blipFill>
        <p:spPr>
          <a:xfrm>
            <a:off x="357158" y="214290"/>
            <a:ext cx="2500330" cy="3500462"/>
          </a:xfrm>
          <a:prstGeom prst="rect">
            <a:avLst/>
          </a:prstGeom>
        </p:spPr>
      </p:pic>
      <p:pic>
        <p:nvPicPr>
          <p:cNvPr id="7" name="6 - Εικόνα" descr="1983357-sailor20moon_super.jpg"/>
          <p:cNvPicPr>
            <a:picLocks noChangeAspect="1"/>
          </p:cNvPicPr>
          <p:nvPr/>
        </p:nvPicPr>
        <p:blipFill>
          <a:blip r:embed="rId6"/>
          <a:stretch>
            <a:fillRect/>
          </a:stretch>
        </p:blipFill>
        <p:spPr>
          <a:xfrm>
            <a:off x="3143240" y="357166"/>
            <a:ext cx="2143139" cy="3000396"/>
          </a:xfrm>
          <a:prstGeom prst="rect">
            <a:avLst/>
          </a:prstGeom>
        </p:spPr>
      </p:pic>
      <p:pic>
        <p:nvPicPr>
          <p:cNvPr id="8" name="7 - Εικόνα" descr="a09be27f9dcc7175b0ca20ecbbe5580d.jpg"/>
          <p:cNvPicPr>
            <a:picLocks noChangeAspect="1"/>
          </p:cNvPicPr>
          <p:nvPr/>
        </p:nvPicPr>
        <p:blipFill>
          <a:blip r:embed="rId7"/>
          <a:stretch>
            <a:fillRect/>
          </a:stretch>
        </p:blipFill>
        <p:spPr>
          <a:xfrm>
            <a:off x="5643570" y="285728"/>
            <a:ext cx="3071834" cy="3057525"/>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928670"/>
          </a:xfrm>
        </p:spPr>
        <p:txBody>
          <a:bodyPr>
            <a:normAutofit/>
          </a:bodyPr>
          <a:lstStyle/>
          <a:p>
            <a:r>
              <a:rPr lang="el-GR" sz="2000" dirty="0" smtClean="0">
                <a:solidFill>
                  <a:schemeClr val="bg1">
                    <a:lumMod val="95000"/>
                  </a:schemeClr>
                </a:solidFill>
              </a:rPr>
              <a:t>Τα ιαπωνικά κόμικς, εκτός από τα ΑΝΙΜΕ, επηρέασαν και τα βιντεοπαιχνίδια. Χαρακτηριστικό παράδειγμα είναι το </a:t>
            </a:r>
            <a:r>
              <a:rPr lang="en-US" sz="2000" b="1" dirty="0" smtClean="0">
                <a:solidFill>
                  <a:srgbClr val="C00000"/>
                </a:solidFill>
                <a:latin typeface="Algerian" pitchFamily="82" charset="0"/>
              </a:rPr>
              <a:t>World Of Warcraft</a:t>
            </a:r>
            <a:r>
              <a:rPr lang="en-US" sz="2000" dirty="0" smtClean="0">
                <a:solidFill>
                  <a:schemeClr val="bg1">
                    <a:lumMod val="95000"/>
                  </a:schemeClr>
                </a:solidFill>
                <a:latin typeface="Algerian" pitchFamily="82" charset="0"/>
              </a:rPr>
              <a:t>….</a:t>
            </a:r>
            <a:endParaRPr lang="el-GR" sz="2000" dirty="0">
              <a:solidFill>
                <a:schemeClr val="bg1">
                  <a:lumMod val="95000"/>
                </a:schemeClr>
              </a:solidFill>
            </a:endParaRPr>
          </a:p>
        </p:txBody>
      </p:sp>
      <p:pic>
        <p:nvPicPr>
          <p:cNvPr id="3" name="2 - Εικόνα" descr="wall1-1600x1200.jpg"/>
          <p:cNvPicPr>
            <a:picLocks noChangeAspect="1"/>
          </p:cNvPicPr>
          <p:nvPr/>
        </p:nvPicPr>
        <p:blipFill>
          <a:blip r:embed="rId2"/>
          <a:stretch>
            <a:fillRect/>
          </a:stretch>
        </p:blipFill>
        <p:spPr>
          <a:xfrm>
            <a:off x="357158" y="1000109"/>
            <a:ext cx="8429684" cy="5429288"/>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714356"/>
          </a:xfrm>
        </p:spPr>
        <p:txBody>
          <a:bodyPr>
            <a:noAutofit/>
          </a:bodyPr>
          <a:lstStyle/>
          <a:p>
            <a:r>
              <a:rPr lang="el-GR" sz="1800" b="1" dirty="0" smtClean="0">
                <a:solidFill>
                  <a:schemeClr val="bg1"/>
                </a:solidFill>
              </a:rPr>
              <a:t>Το </a:t>
            </a:r>
            <a:r>
              <a:rPr lang="el-GR" sz="1800" b="1" dirty="0" smtClean="0">
                <a:solidFill>
                  <a:srgbClr val="FFFF00"/>
                </a:solidFill>
              </a:rPr>
              <a:t>«</a:t>
            </a:r>
            <a:r>
              <a:rPr lang="en-US" sz="1800" b="1" dirty="0" smtClean="0">
                <a:solidFill>
                  <a:srgbClr val="FFFF00"/>
                </a:solidFill>
              </a:rPr>
              <a:t>W.o.W.</a:t>
            </a:r>
            <a:r>
              <a:rPr lang="el-GR" sz="1800" b="1" dirty="0" smtClean="0">
                <a:solidFill>
                  <a:srgbClr val="FFFF00"/>
                </a:solidFill>
              </a:rPr>
              <a:t>» </a:t>
            </a:r>
            <a:r>
              <a:rPr lang="el-GR" sz="1800" b="1" dirty="0" smtClean="0">
                <a:solidFill>
                  <a:schemeClr val="bg1"/>
                </a:solidFill>
              </a:rPr>
              <a:t>όπως και σωρό άλλοι διάσημοι τίτλοι, άλλαξαν άρδην την έννοια (και τον τρόπο που γίνεται) του</a:t>
            </a:r>
            <a:r>
              <a:rPr lang="en-US" sz="1800" b="1" dirty="0" smtClean="0">
                <a:solidFill>
                  <a:schemeClr val="bg1"/>
                </a:solidFill>
              </a:rPr>
              <a:t> home-gaming</a:t>
            </a:r>
            <a:endParaRPr lang="el-GR" sz="1800" b="1" dirty="0">
              <a:solidFill>
                <a:schemeClr val="bg1"/>
              </a:solidFill>
            </a:endParaRPr>
          </a:p>
        </p:txBody>
      </p:sp>
      <p:pic>
        <p:nvPicPr>
          <p:cNvPr id="3" name="2 - Εικόνα" descr="wall2-1600x1200.jpg"/>
          <p:cNvPicPr>
            <a:picLocks noChangeAspect="1"/>
          </p:cNvPicPr>
          <p:nvPr/>
        </p:nvPicPr>
        <p:blipFill>
          <a:blip r:embed="rId3" cstate="print"/>
          <a:stretch>
            <a:fillRect/>
          </a:stretch>
        </p:blipFill>
        <p:spPr>
          <a:xfrm>
            <a:off x="214282" y="928670"/>
            <a:ext cx="4000528" cy="3000396"/>
          </a:xfrm>
          <a:prstGeom prst="rect">
            <a:avLst/>
          </a:prstGeom>
        </p:spPr>
      </p:pic>
      <p:pic>
        <p:nvPicPr>
          <p:cNvPr id="4" name="3 - Εικόνα" descr="world-of-warcraft-wrath-of-the-lich-king.jpg"/>
          <p:cNvPicPr>
            <a:picLocks noChangeAspect="1"/>
          </p:cNvPicPr>
          <p:nvPr/>
        </p:nvPicPr>
        <p:blipFill>
          <a:blip r:embed="rId4" cstate="print"/>
          <a:stretch>
            <a:fillRect/>
          </a:stretch>
        </p:blipFill>
        <p:spPr>
          <a:xfrm>
            <a:off x="4000496" y="928670"/>
            <a:ext cx="4914902" cy="3071814"/>
          </a:xfrm>
          <a:prstGeom prst="rect">
            <a:avLst/>
          </a:prstGeom>
        </p:spPr>
      </p:pic>
      <p:pic>
        <p:nvPicPr>
          <p:cNvPr id="5" name="4 - Εικόνα" descr="world-of-warcraft-city-center.jpg"/>
          <p:cNvPicPr>
            <a:picLocks noChangeAspect="1"/>
          </p:cNvPicPr>
          <p:nvPr/>
        </p:nvPicPr>
        <p:blipFill>
          <a:blip r:embed="rId5"/>
          <a:stretch>
            <a:fillRect/>
          </a:stretch>
        </p:blipFill>
        <p:spPr>
          <a:xfrm>
            <a:off x="214282" y="3786190"/>
            <a:ext cx="3857652" cy="2862099"/>
          </a:xfrm>
          <a:prstGeom prst="rect">
            <a:avLst/>
          </a:prstGeom>
        </p:spPr>
      </p:pic>
      <p:pic>
        <p:nvPicPr>
          <p:cNvPr id="6" name="5 - Εικόνα" descr="World-of-Warcraft-world-of-warcraft-2477668-1024-712.jpg"/>
          <p:cNvPicPr>
            <a:picLocks noChangeAspect="1"/>
          </p:cNvPicPr>
          <p:nvPr/>
        </p:nvPicPr>
        <p:blipFill>
          <a:blip r:embed="rId6"/>
          <a:stretch>
            <a:fillRect/>
          </a:stretch>
        </p:blipFill>
        <p:spPr>
          <a:xfrm>
            <a:off x="4071934" y="3786189"/>
            <a:ext cx="4857784" cy="2880961"/>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2 - Εικόνα" descr="wow world of warcraft mists-of-pandaria-1920x1080.jpg"/>
          <p:cNvPicPr>
            <a:picLocks noChangeAspect="1"/>
          </p:cNvPicPr>
          <p:nvPr/>
        </p:nvPicPr>
        <p:blipFill>
          <a:blip r:embed="rId3" cstate="print"/>
          <a:stretch>
            <a:fillRect/>
          </a:stretch>
        </p:blipFill>
        <p:spPr>
          <a:xfrm>
            <a:off x="285720" y="285728"/>
            <a:ext cx="4572032" cy="2571768"/>
          </a:xfrm>
          <a:prstGeom prst="rect">
            <a:avLst/>
          </a:prstGeom>
        </p:spPr>
      </p:pic>
      <p:pic>
        <p:nvPicPr>
          <p:cNvPr id="4" name="3 - Εικόνα" descr="WoW-Siege-of-Ogrimmar-Garrosh-hellscream-Orc-Horde.jpg"/>
          <p:cNvPicPr>
            <a:picLocks noChangeAspect="1"/>
          </p:cNvPicPr>
          <p:nvPr/>
        </p:nvPicPr>
        <p:blipFill>
          <a:blip r:embed="rId4" cstate="print"/>
          <a:stretch>
            <a:fillRect/>
          </a:stretch>
        </p:blipFill>
        <p:spPr>
          <a:xfrm>
            <a:off x="642910" y="2857496"/>
            <a:ext cx="7786742" cy="3857652"/>
          </a:xfrm>
          <a:prstGeom prst="rect">
            <a:avLst/>
          </a:prstGeom>
        </p:spPr>
      </p:pic>
      <p:pic>
        <p:nvPicPr>
          <p:cNvPr id="5" name="4 - Εικόνα" descr="world-of-warcraft-screenshot.jpg"/>
          <p:cNvPicPr>
            <a:picLocks noChangeAspect="1"/>
          </p:cNvPicPr>
          <p:nvPr/>
        </p:nvPicPr>
        <p:blipFill>
          <a:blip r:embed="rId5" cstate="print"/>
          <a:stretch>
            <a:fillRect/>
          </a:stretch>
        </p:blipFill>
        <p:spPr>
          <a:xfrm>
            <a:off x="4786314" y="357166"/>
            <a:ext cx="3929058" cy="2455661"/>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C9900"/>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857232"/>
          </a:xfrm>
        </p:spPr>
        <p:txBody>
          <a:bodyPr>
            <a:normAutofit/>
          </a:bodyPr>
          <a:lstStyle/>
          <a:p>
            <a:r>
              <a:rPr lang="el-GR" sz="2000" b="1" dirty="0" smtClean="0"/>
              <a:t>-Φυσικά, σε αυτό συνέβαλε και το γεγονός ότι πλέον τα ΜΑΝΓΚΑ κόμικς δεν γίνονται τόσο με τον παραδοσιακό τρόπο, αλλά 100% ψηφιακά…</a:t>
            </a:r>
            <a:endParaRPr lang="el-GR" sz="2000" b="1" dirty="0"/>
          </a:p>
        </p:txBody>
      </p:sp>
      <p:pic>
        <p:nvPicPr>
          <p:cNvPr id="4" name="3 - Εικόνα" descr="boxshotIntuosManga.jpg"/>
          <p:cNvPicPr>
            <a:picLocks noChangeAspect="1"/>
          </p:cNvPicPr>
          <p:nvPr/>
        </p:nvPicPr>
        <p:blipFill>
          <a:blip r:embed="rId2"/>
          <a:stretch>
            <a:fillRect/>
          </a:stretch>
        </p:blipFill>
        <p:spPr>
          <a:xfrm>
            <a:off x="2540000" y="1071546"/>
            <a:ext cx="6604000" cy="4191000"/>
          </a:xfrm>
          <a:prstGeom prst="rect">
            <a:avLst/>
          </a:prstGeom>
        </p:spPr>
      </p:pic>
      <p:pic>
        <p:nvPicPr>
          <p:cNvPr id="3" name="2 - Εικόνα" descr="9780823029785_p0_v1_s260x420.jpg"/>
          <p:cNvPicPr>
            <a:picLocks noChangeAspect="1"/>
          </p:cNvPicPr>
          <p:nvPr/>
        </p:nvPicPr>
        <p:blipFill>
          <a:blip r:embed="rId3"/>
          <a:stretch>
            <a:fillRect/>
          </a:stretch>
        </p:blipFill>
        <p:spPr>
          <a:xfrm>
            <a:off x="142844" y="1214422"/>
            <a:ext cx="4127244" cy="5333669"/>
          </a:xfrm>
          <a:prstGeom prst="rect">
            <a:avLst/>
          </a:prstGeom>
        </p:spPr>
      </p:pic>
      <p:pic>
        <p:nvPicPr>
          <p:cNvPr id="5" name="4 - Εικόνα" descr="20545957.jpg"/>
          <p:cNvPicPr>
            <a:picLocks noChangeAspect="1"/>
          </p:cNvPicPr>
          <p:nvPr/>
        </p:nvPicPr>
        <p:blipFill>
          <a:blip r:embed="rId4"/>
          <a:stretch>
            <a:fillRect/>
          </a:stretch>
        </p:blipFill>
        <p:spPr>
          <a:xfrm>
            <a:off x="5072066" y="4857760"/>
            <a:ext cx="3823616" cy="1804351"/>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2000" b="1" dirty="0" smtClean="0"/>
              <a:t>Με το πέρασμα των χρόνων, με την επάνοδο της χώρας στους εντατικούς βιομηχανικούς ρυθμούς της –που ουσιαστικά την επανεντάσσει στο παγκόσμιο χάρτη των οικονομικά ισχυρών χωρών –τα κόμικς </a:t>
            </a:r>
            <a:r>
              <a:rPr lang="en-US" sz="2000" b="1" dirty="0" smtClean="0"/>
              <a:t>manga </a:t>
            </a:r>
            <a:r>
              <a:rPr lang="el-GR" sz="2000" b="1" dirty="0" smtClean="0"/>
              <a:t>άρχισαν να εξελίσσονται, να διευρύνονται και να αποκτούν τα δικά τους ιδιαίτερα στιλιστικά «ρεύματα»….</a:t>
            </a:r>
            <a:endParaRPr lang="el-GR" sz="2000" b="1" dirty="0"/>
          </a:p>
        </p:txBody>
      </p:sp>
      <p:pic>
        <p:nvPicPr>
          <p:cNvPr id="4" name="3 - Εικόνα" descr="0_big.jpg"/>
          <p:cNvPicPr>
            <a:picLocks noChangeAspect="1"/>
          </p:cNvPicPr>
          <p:nvPr/>
        </p:nvPicPr>
        <p:blipFill>
          <a:blip r:embed="rId3"/>
          <a:stretch>
            <a:fillRect/>
          </a:stretch>
        </p:blipFill>
        <p:spPr>
          <a:xfrm>
            <a:off x="285721" y="1643050"/>
            <a:ext cx="3802345" cy="2357454"/>
          </a:xfrm>
          <a:prstGeom prst="rect">
            <a:avLst/>
          </a:prstGeom>
        </p:spPr>
      </p:pic>
      <p:pic>
        <p:nvPicPr>
          <p:cNvPr id="5" name="4 - Εικόνα" descr="01c7295140c34a6748810bd9c75e684f.jpg"/>
          <p:cNvPicPr>
            <a:picLocks noChangeAspect="1"/>
          </p:cNvPicPr>
          <p:nvPr/>
        </p:nvPicPr>
        <p:blipFill>
          <a:blip r:embed="rId4"/>
          <a:stretch>
            <a:fillRect/>
          </a:stretch>
        </p:blipFill>
        <p:spPr>
          <a:xfrm>
            <a:off x="500034" y="3786190"/>
            <a:ext cx="2171697" cy="2857496"/>
          </a:xfrm>
          <a:prstGeom prst="rect">
            <a:avLst/>
          </a:prstGeom>
        </p:spPr>
      </p:pic>
      <p:pic>
        <p:nvPicPr>
          <p:cNvPr id="6" name="5 - Εικόνα" descr="7.jpg"/>
          <p:cNvPicPr>
            <a:picLocks noChangeAspect="1"/>
          </p:cNvPicPr>
          <p:nvPr/>
        </p:nvPicPr>
        <p:blipFill>
          <a:blip r:embed="rId5"/>
          <a:stretch>
            <a:fillRect/>
          </a:stretch>
        </p:blipFill>
        <p:spPr>
          <a:xfrm>
            <a:off x="5405238" y="1714488"/>
            <a:ext cx="3451797" cy="4875588"/>
          </a:xfrm>
          <a:prstGeom prst="rect">
            <a:avLst/>
          </a:prstGeom>
        </p:spPr>
      </p:pic>
      <p:pic>
        <p:nvPicPr>
          <p:cNvPr id="7" name="6 - Εικόνα" descr="2.jpg"/>
          <p:cNvPicPr>
            <a:picLocks noChangeAspect="1"/>
          </p:cNvPicPr>
          <p:nvPr/>
        </p:nvPicPr>
        <p:blipFill>
          <a:blip r:embed="rId6"/>
          <a:stretch>
            <a:fillRect/>
          </a:stretch>
        </p:blipFill>
        <p:spPr>
          <a:xfrm>
            <a:off x="3000364" y="3214686"/>
            <a:ext cx="2165058" cy="342900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928670"/>
          </a:xfrm>
        </p:spPr>
        <p:txBody>
          <a:bodyPr>
            <a:normAutofit/>
          </a:bodyPr>
          <a:lstStyle/>
          <a:p>
            <a:r>
              <a:rPr lang="el-GR" sz="2000" b="1" dirty="0" smtClean="0">
                <a:solidFill>
                  <a:srgbClr val="FFFF00"/>
                </a:solidFill>
              </a:rPr>
              <a:t>Σκίτσο, Αναλογίες, λεπτομέρειες, χρώματα, προοπτικά εφέ, οπτικά εφέ, κ.τ.λ., πλέον πραγματοποιούνται με τις ευκολίες που παρέχει το </a:t>
            </a:r>
            <a:r>
              <a:rPr lang="en-US" sz="2000" b="1" dirty="0" smtClean="0">
                <a:solidFill>
                  <a:srgbClr val="FFFF00"/>
                </a:solidFill>
              </a:rPr>
              <a:t>software…</a:t>
            </a:r>
            <a:endParaRPr lang="el-GR" sz="2000" b="1" dirty="0">
              <a:solidFill>
                <a:srgbClr val="FFFF00"/>
              </a:solidFill>
            </a:endParaRPr>
          </a:p>
        </p:txBody>
      </p:sp>
      <p:pic>
        <p:nvPicPr>
          <p:cNvPr id="3" name="2 - Εικόνα" descr="0130-mangastudio5-gallery-6.jpg"/>
          <p:cNvPicPr>
            <a:picLocks noChangeAspect="1"/>
          </p:cNvPicPr>
          <p:nvPr/>
        </p:nvPicPr>
        <p:blipFill>
          <a:blip r:embed="rId2"/>
          <a:stretch>
            <a:fillRect/>
          </a:stretch>
        </p:blipFill>
        <p:spPr>
          <a:xfrm>
            <a:off x="285720" y="1000108"/>
            <a:ext cx="8636028" cy="4857766"/>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67000">
              <a:schemeClr val="bg2">
                <a:lumMod val="25000"/>
              </a:schemeClr>
            </a:gs>
            <a:gs pos="7001">
              <a:srgbClr val="E6E6E6"/>
            </a:gs>
            <a:gs pos="32001">
              <a:srgbClr val="7D8496"/>
            </a:gs>
            <a:gs pos="47000">
              <a:srgbClr val="E6E6E6"/>
            </a:gs>
            <a:gs pos="85001">
              <a:srgbClr val="7D8496"/>
            </a:gs>
            <a:gs pos="100000">
              <a:srgbClr val="E6E6E6"/>
            </a:gs>
          </a:gsLst>
          <a:path path="circle">
            <a:fillToRect l="100000" t="100000"/>
          </a:path>
        </a:gradFill>
        <a:effectLst/>
      </p:bgPr>
    </p:bg>
    <p:spTree>
      <p:nvGrpSpPr>
        <p:cNvPr id="1" name=""/>
        <p:cNvGrpSpPr/>
        <p:nvPr/>
      </p:nvGrpSpPr>
      <p:grpSpPr>
        <a:xfrm>
          <a:off x="0" y="0"/>
          <a:ext cx="0" cy="0"/>
          <a:chOff x="0" y="0"/>
          <a:chExt cx="0" cy="0"/>
        </a:xfrm>
      </p:grpSpPr>
      <p:pic>
        <p:nvPicPr>
          <p:cNvPr id="3" name="2 - Εικόνα" descr="61BRA8tIICL.jpg"/>
          <p:cNvPicPr>
            <a:picLocks noChangeAspect="1"/>
          </p:cNvPicPr>
          <p:nvPr/>
        </p:nvPicPr>
        <p:blipFill>
          <a:blip r:embed="rId2"/>
          <a:stretch>
            <a:fillRect/>
          </a:stretch>
        </p:blipFill>
        <p:spPr>
          <a:xfrm>
            <a:off x="285720" y="3643314"/>
            <a:ext cx="4953003" cy="2786064"/>
          </a:xfrm>
          <a:prstGeom prst="rect">
            <a:avLst/>
          </a:prstGeom>
        </p:spPr>
      </p:pic>
      <p:pic>
        <p:nvPicPr>
          <p:cNvPr id="4" name="3 - Εικόνα" descr="2010-05-25-02-700x525.png"/>
          <p:cNvPicPr>
            <a:picLocks noChangeAspect="1"/>
          </p:cNvPicPr>
          <p:nvPr/>
        </p:nvPicPr>
        <p:blipFill>
          <a:blip r:embed="rId3"/>
          <a:stretch>
            <a:fillRect/>
          </a:stretch>
        </p:blipFill>
        <p:spPr>
          <a:xfrm>
            <a:off x="285720" y="214290"/>
            <a:ext cx="4929222" cy="3286148"/>
          </a:xfrm>
          <a:prstGeom prst="rect">
            <a:avLst/>
          </a:prstGeom>
        </p:spPr>
      </p:pic>
      <p:pic>
        <p:nvPicPr>
          <p:cNvPr id="6" name="5 - Εικόνα" descr="a21c7932f403aa262f2a77ca1bde6fba.jpg"/>
          <p:cNvPicPr>
            <a:picLocks noChangeAspect="1"/>
          </p:cNvPicPr>
          <p:nvPr/>
        </p:nvPicPr>
        <p:blipFill>
          <a:blip r:embed="rId4"/>
          <a:stretch>
            <a:fillRect/>
          </a:stretch>
        </p:blipFill>
        <p:spPr>
          <a:xfrm>
            <a:off x="5429256" y="214290"/>
            <a:ext cx="3477466" cy="6215106"/>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67000">
              <a:schemeClr val="bg2">
                <a:lumMod val="25000"/>
              </a:schemeClr>
            </a:gs>
            <a:gs pos="7001">
              <a:srgbClr val="E6E6E6"/>
            </a:gs>
            <a:gs pos="32001">
              <a:srgbClr val="7D8496"/>
            </a:gs>
            <a:gs pos="47000">
              <a:srgbClr val="E6E6E6"/>
            </a:gs>
            <a:gs pos="85001">
              <a:srgbClr val="7D8496"/>
            </a:gs>
            <a:gs pos="100000">
              <a:srgbClr val="E6E6E6"/>
            </a:gs>
          </a:gsLst>
          <a:path path="circle">
            <a:fillToRect l="100000" t="100000"/>
          </a:path>
        </a:gradFill>
        <a:effectLst/>
      </p:bgPr>
    </p:bg>
    <p:spTree>
      <p:nvGrpSpPr>
        <p:cNvPr id="1" name=""/>
        <p:cNvGrpSpPr/>
        <p:nvPr/>
      </p:nvGrpSpPr>
      <p:grpSpPr>
        <a:xfrm>
          <a:off x="0" y="0"/>
          <a:ext cx="0" cy="0"/>
          <a:chOff x="0" y="0"/>
          <a:chExt cx="0" cy="0"/>
        </a:xfrm>
      </p:grpSpPr>
      <p:pic>
        <p:nvPicPr>
          <p:cNvPr id="2" name="1 - Εικόνα" descr="testing_in_digital_ink_manga_studio_5__d_by_macacaralho-d64m247.jpg"/>
          <p:cNvPicPr>
            <a:picLocks noChangeAspect="1"/>
          </p:cNvPicPr>
          <p:nvPr/>
        </p:nvPicPr>
        <p:blipFill>
          <a:blip r:embed="rId2"/>
          <a:stretch>
            <a:fillRect/>
          </a:stretch>
        </p:blipFill>
        <p:spPr>
          <a:xfrm>
            <a:off x="214282" y="214290"/>
            <a:ext cx="8669230" cy="4643470"/>
          </a:xfrm>
          <a:prstGeom prst="rect">
            <a:avLst/>
          </a:prstGeom>
        </p:spPr>
      </p:pic>
      <p:pic>
        <p:nvPicPr>
          <p:cNvPr id="3" name="2 - Εικόνα" descr="Ashampoo_Snap_2012.12.11_20h27m04s_001_.png"/>
          <p:cNvPicPr>
            <a:picLocks noChangeAspect="1"/>
          </p:cNvPicPr>
          <p:nvPr/>
        </p:nvPicPr>
        <p:blipFill>
          <a:blip r:embed="rId3" cstate="print"/>
          <a:stretch>
            <a:fillRect/>
          </a:stretch>
        </p:blipFill>
        <p:spPr>
          <a:xfrm>
            <a:off x="1071538" y="4143380"/>
            <a:ext cx="4320095" cy="2428868"/>
          </a:xfrm>
          <a:prstGeom prst="rect">
            <a:avLst/>
          </a:prstGeom>
        </p:spPr>
      </p:pic>
      <p:pic>
        <p:nvPicPr>
          <p:cNvPr id="4" name="3 - Εικόνα" descr="effect_tone_pack_teaser_by_rayedwards-d3adtrb.jpg"/>
          <p:cNvPicPr>
            <a:picLocks noChangeAspect="1"/>
          </p:cNvPicPr>
          <p:nvPr/>
        </p:nvPicPr>
        <p:blipFill>
          <a:blip r:embed="rId4"/>
          <a:stretch>
            <a:fillRect/>
          </a:stretch>
        </p:blipFill>
        <p:spPr>
          <a:xfrm>
            <a:off x="7143769" y="3000372"/>
            <a:ext cx="1424570" cy="3643338"/>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2" name="1 - Εικόνα" descr="B001NK395Y-1.jpg"/>
          <p:cNvPicPr>
            <a:picLocks noChangeAspect="1"/>
          </p:cNvPicPr>
          <p:nvPr/>
        </p:nvPicPr>
        <p:blipFill>
          <a:blip r:embed="rId2"/>
          <a:stretch>
            <a:fillRect/>
          </a:stretch>
        </p:blipFill>
        <p:spPr>
          <a:xfrm>
            <a:off x="214282" y="785794"/>
            <a:ext cx="8694307" cy="5424083"/>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tx2">
                <a:lumMod val="40000"/>
                <a:lumOff val="60000"/>
              </a:schemeClr>
            </a:gs>
            <a:gs pos="21001">
              <a:srgbClr val="0819FB"/>
            </a:gs>
            <a:gs pos="35001">
              <a:srgbClr val="1A8D48"/>
            </a:gs>
            <a:gs pos="52000">
              <a:srgbClr val="FFFF00"/>
            </a:gs>
            <a:gs pos="73000">
              <a:srgbClr val="EE3F17"/>
            </a:gs>
            <a:gs pos="88000">
              <a:srgbClr val="E81766"/>
            </a:gs>
            <a:gs pos="100000">
              <a:srgbClr val="A603AB"/>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2" name="1 - Εικόνα" descr="S36rZFMbIQaAaHL7AAB8GiHlbNA22.jpeg"/>
          <p:cNvPicPr>
            <a:picLocks noChangeAspect="1"/>
          </p:cNvPicPr>
          <p:nvPr/>
        </p:nvPicPr>
        <p:blipFill>
          <a:blip r:embed="rId2"/>
          <a:stretch>
            <a:fillRect/>
          </a:stretch>
        </p:blipFill>
        <p:spPr>
          <a:xfrm>
            <a:off x="214282" y="214290"/>
            <a:ext cx="3048000" cy="4572000"/>
          </a:xfrm>
          <a:prstGeom prst="rect">
            <a:avLst/>
          </a:prstGeom>
        </p:spPr>
      </p:pic>
      <p:pic>
        <p:nvPicPr>
          <p:cNvPr id="3" name="2 - Εικόνα" descr="Tree.jpg"/>
          <p:cNvPicPr>
            <a:picLocks noChangeAspect="1"/>
          </p:cNvPicPr>
          <p:nvPr/>
        </p:nvPicPr>
        <p:blipFill>
          <a:blip r:embed="rId3"/>
          <a:stretch>
            <a:fillRect/>
          </a:stretch>
        </p:blipFill>
        <p:spPr>
          <a:xfrm>
            <a:off x="214282" y="4857760"/>
            <a:ext cx="5000660" cy="1730229"/>
          </a:xfrm>
          <a:prstGeom prst="rect">
            <a:avLst/>
          </a:prstGeom>
        </p:spPr>
      </p:pic>
      <p:pic>
        <p:nvPicPr>
          <p:cNvPr id="4" name="3 - Εικόνα" descr="effects.png"/>
          <p:cNvPicPr>
            <a:picLocks noChangeAspect="1"/>
          </p:cNvPicPr>
          <p:nvPr/>
        </p:nvPicPr>
        <p:blipFill>
          <a:blip r:embed="rId4"/>
          <a:stretch>
            <a:fillRect/>
          </a:stretch>
        </p:blipFill>
        <p:spPr>
          <a:xfrm>
            <a:off x="3357554" y="214290"/>
            <a:ext cx="5603075" cy="3500462"/>
          </a:xfrm>
          <a:prstGeom prst="rect">
            <a:avLst/>
          </a:prstGeom>
        </p:spPr>
      </p:pic>
      <p:pic>
        <p:nvPicPr>
          <p:cNvPr id="5" name="4 - Εικόνα" descr="50a3eedde1438s60538.jpg"/>
          <p:cNvPicPr>
            <a:picLocks noChangeAspect="1"/>
          </p:cNvPicPr>
          <p:nvPr/>
        </p:nvPicPr>
        <p:blipFill>
          <a:blip r:embed="rId5"/>
          <a:stretch>
            <a:fillRect/>
          </a:stretch>
        </p:blipFill>
        <p:spPr>
          <a:xfrm>
            <a:off x="4667251" y="3500438"/>
            <a:ext cx="4191009" cy="3143257"/>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2" name="1 - Εικόνα" descr="2010-05-23_080332_thumb (1).jpg"/>
          <p:cNvPicPr>
            <a:picLocks noChangeAspect="1"/>
          </p:cNvPicPr>
          <p:nvPr/>
        </p:nvPicPr>
        <p:blipFill>
          <a:blip r:embed="rId2"/>
          <a:stretch>
            <a:fillRect/>
          </a:stretch>
        </p:blipFill>
        <p:spPr>
          <a:xfrm>
            <a:off x="214282" y="214290"/>
            <a:ext cx="6081743" cy="4468905"/>
          </a:xfrm>
          <a:prstGeom prst="rect">
            <a:avLst/>
          </a:prstGeom>
        </p:spPr>
      </p:pic>
      <p:pic>
        <p:nvPicPr>
          <p:cNvPr id="3" name="2 - Εικόνα" descr="2010-05-25-02-700x525.png"/>
          <p:cNvPicPr>
            <a:picLocks noChangeAspect="1"/>
          </p:cNvPicPr>
          <p:nvPr/>
        </p:nvPicPr>
        <p:blipFill>
          <a:blip r:embed="rId3"/>
          <a:stretch>
            <a:fillRect/>
          </a:stretch>
        </p:blipFill>
        <p:spPr>
          <a:xfrm>
            <a:off x="3071802" y="2285992"/>
            <a:ext cx="5801767" cy="4351325"/>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77000">
              <a:schemeClr val="tx2">
                <a:lumMod val="40000"/>
                <a:lumOff val="60000"/>
              </a:schemeClr>
            </a:gs>
            <a:gs pos="13000">
              <a:srgbClr val="F8B049"/>
            </a:gs>
            <a:gs pos="21001">
              <a:srgbClr val="F8B049"/>
            </a:gs>
            <a:gs pos="63000">
              <a:srgbClr val="FEE7F2"/>
            </a:gs>
            <a:gs pos="67000">
              <a:srgbClr val="F952A0"/>
            </a:gs>
            <a:gs pos="69000">
              <a:srgbClr val="C50849"/>
            </a:gs>
            <a:gs pos="82001">
              <a:srgbClr val="B43E85"/>
            </a:gs>
            <a:gs pos="100000">
              <a:srgbClr val="F8B049"/>
            </a:gs>
          </a:gsLst>
          <a:path path="circle">
            <a:fillToRect l="100000" t="100000"/>
          </a:path>
        </a:gradFill>
        <a:effectLst/>
      </p:bgPr>
    </p:bg>
    <p:spTree>
      <p:nvGrpSpPr>
        <p:cNvPr id="1" name=""/>
        <p:cNvGrpSpPr/>
        <p:nvPr/>
      </p:nvGrpSpPr>
      <p:grpSpPr>
        <a:xfrm>
          <a:off x="0" y="0"/>
          <a:ext cx="0" cy="0"/>
          <a:chOff x="0" y="0"/>
          <a:chExt cx="0" cy="0"/>
        </a:xfrm>
      </p:grpSpPr>
      <p:pic>
        <p:nvPicPr>
          <p:cNvPr id="2" name="1 - Εικόνα" descr="2477903_640px.jpg"/>
          <p:cNvPicPr>
            <a:picLocks noChangeAspect="1"/>
          </p:cNvPicPr>
          <p:nvPr/>
        </p:nvPicPr>
        <p:blipFill>
          <a:blip r:embed="rId2"/>
          <a:stretch>
            <a:fillRect/>
          </a:stretch>
        </p:blipFill>
        <p:spPr>
          <a:xfrm>
            <a:off x="214282" y="142852"/>
            <a:ext cx="3696537" cy="2714644"/>
          </a:xfrm>
          <a:prstGeom prst="rect">
            <a:avLst/>
          </a:prstGeom>
        </p:spPr>
      </p:pic>
      <p:pic>
        <p:nvPicPr>
          <p:cNvPr id="3" name="2 - Εικόνα" descr="04+nice+catch.jpg"/>
          <p:cNvPicPr>
            <a:picLocks noChangeAspect="1"/>
          </p:cNvPicPr>
          <p:nvPr/>
        </p:nvPicPr>
        <p:blipFill>
          <a:blip r:embed="rId3"/>
          <a:stretch>
            <a:fillRect/>
          </a:stretch>
        </p:blipFill>
        <p:spPr>
          <a:xfrm>
            <a:off x="214282" y="2986958"/>
            <a:ext cx="6500858" cy="3656733"/>
          </a:xfrm>
          <a:prstGeom prst="rect">
            <a:avLst/>
          </a:prstGeom>
        </p:spPr>
      </p:pic>
      <p:pic>
        <p:nvPicPr>
          <p:cNvPr id="4" name="3 - Εικόνα" descr="500px-Live_Wire2.jpg"/>
          <p:cNvPicPr>
            <a:picLocks noChangeAspect="1"/>
          </p:cNvPicPr>
          <p:nvPr/>
        </p:nvPicPr>
        <p:blipFill>
          <a:blip r:embed="rId4"/>
          <a:stretch>
            <a:fillRect/>
          </a:stretch>
        </p:blipFill>
        <p:spPr>
          <a:xfrm>
            <a:off x="6786578" y="3000372"/>
            <a:ext cx="1974554" cy="3622573"/>
          </a:xfrm>
          <a:prstGeom prst="rect">
            <a:avLst/>
          </a:prstGeom>
        </p:spPr>
      </p:pic>
      <p:pic>
        <p:nvPicPr>
          <p:cNvPr id="5" name="4 - Εικόνα" descr="Empowered-Volume-1.jpg"/>
          <p:cNvPicPr>
            <a:picLocks noChangeAspect="1"/>
          </p:cNvPicPr>
          <p:nvPr/>
        </p:nvPicPr>
        <p:blipFill>
          <a:blip r:embed="rId5"/>
          <a:stretch>
            <a:fillRect/>
          </a:stretch>
        </p:blipFill>
        <p:spPr>
          <a:xfrm>
            <a:off x="4000496" y="142852"/>
            <a:ext cx="4786346" cy="2817594"/>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27000">
              <a:srgbClr val="00B050"/>
            </a:gs>
            <a:gs pos="13000">
              <a:srgbClr val="F8B049"/>
            </a:gs>
            <a:gs pos="21001">
              <a:srgbClr val="F8B049"/>
            </a:gs>
            <a:gs pos="63000">
              <a:srgbClr val="FEE7F2"/>
            </a:gs>
            <a:gs pos="67000">
              <a:srgbClr val="F952A0"/>
            </a:gs>
            <a:gs pos="69000">
              <a:srgbClr val="C50849"/>
            </a:gs>
            <a:gs pos="82001">
              <a:srgbClr val="B43E85"/>
            </a:gs>
            <a:gs pos="100000">
              <a:srgbClr val="F8B049"/>
            </a:gs>
          </a:gsLst>
          <a:path path="circle">
            <a:fillToRect l="100000" t="100000"/>
          </a:path>
        </a:gradFill>
        <a:effectLst/>
      </p:bgPr>
    </p:bg>
    <p:spTree>
      <p:nvGrpSpPr>
        <p:cNvPr id="1" name=""/>
        <p:cNvGrpSpPr/>
        <p:nvPr/>
      </p:nvGrpSpPr>
      <p:grpSpPr>
        <a:xfrm>
          <a:off x="0" y="0"/>
          <a:ext cx="0" cy="0"/>
          <a:chOff x="0" y="0"/>
          <a:chExt cx="0" cy="0"/>
        </a:xfrm>
      </p:grpSpPr>
      <p:pic>
        <p:nvPicPr>
          <p:cNvPr id="2" name="1 - Εικόνα" descr="moving..gif2.gif"/>
          <p:cNvPicPr>
            <a:picLocks noChangeAspect="1"/>
          </p:cNvPicPr>
          <p:nvPr/>
        </p:nvPicPr>
        <p:blipFill>
          <a:blip r:embed="rId2"/>
          <a:stretch>
            <a:fillRect/>
          </a:stretch>
        </p:blipFill>
        <p:spPr>
          <a:xfrm>
            <a:off x="214282" y="142853"/>
            <a:ext cx="3059070" cy="2643206"/>
          </a:xfrm>
          <a:prstGeom prst="rect">
            <a:avLst/>
          </a:prstGeom>
        </p:spPr>
      </p:pic>
      <p:pic>
        <p:nvPicPr>
          <p:cNvPr id="3" name="2 - Εικόνα" descr="Manga (1).jpg"/>
          <p:cNvPicPr>
            <a:picLocks noChangeAspect="1"/>
          </p:cNvPicPr>
          <p:nvPr/>
        </p:nvPicPr>
        <p:blipFill>
          <a:blip r:embed="rId3" cstate="print"/>
          <a:stretch>
            <a:fillRect/>
          </a:stretch>
        </p:blipFill>
        <p:spPr>
          <a:xfrm>
            <a:off x="3500430" y="214290"/>
            <a:ext cx="5472106" cy="4263031"/>
          </a:xfrm>
          <a:prstGeom prst="rect">
            <a:avLst/>
          </a:prstGeom>
        </p:spPr>
      </p:pic>
      <p:pic>
        <p:nvPicPr>
          <p:cNvPr id="4" name="3 - Εικόνα" descr="moving 6.gif"/>
          <p:cNvPicPr>
            <a:picLocks noChangeAspect="1"/>
          </p:cNvPicPr>
          <p:nvPr/>
        </p:nvPicPr>
        <p:blipFill>
          <a:blip r:embed="rId4"/>
          <a:stretch>
            <a:fillRect/>
          </a:stretch>
        </p:blipFill>
        <p:spPr>
          <a:xfrm>
            <a:off x="5072066" y="4643446"/>
            <a:ext cx="3833806" cy="1595972"/>
          </a:xfrm>
          <a:prstGeom prst="rect">
            <a:avLst/>
          </a:prstGeom>
        </p:spPr>
      </p:pic>
      <p:pic>
        <p:nvPicPr>
          <p:cNvPr id="5" name="4 - Εικόνα" descr="moving..gif1.gif"/>
          <p:cNvPicPr>
            <a:picLocks noChangeAspect="1"/>
          </p:cNvPicPr>
          <p:nvPr/>
        </p:nvPicPr>
        <p:blipFill>
          <a:blip r:embed="rId5"/>
          <a:stretch>
            <a:fillRect/>
          </a:stretch>
        </p:blipFill>
        <p:spPr>
          <a:xfrm>
            <a:off x="214282" y="3000372"/>
            <a:ext cx="4762500" cy="3400425"/>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65000">
              <a:srgbClr val="DDEBCF">
                <a:alpha val="0"/>
              </a:srgbClr>
            </a:gs>
            <a:gs pos="50000">
              <a:srgbClr val="9CB86E"/>
            </a:gs>
            <a:gs pos="100000">
              <a:srgbClr val="156B13"/>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2" name="1 - Εικόνα" descr="yugioh_db__duel_bladers_manga_cover_by_rakaia24-d5sg8iz.jpg"/>
          <p:cNvPicPr>
            <a:picLocks noChangeAspect="1"/>
          </p:cNvPicPr>
          <p:nvPr/>
        </p:nvPicPr>
        <p:blipFill>
          <a:blip r:embed="rId2"/>
          <a:stretch>
            <a:fillRect/>
          </a:stretch>
        </p:blipFill>
        <p:spPr>
          <a:xfrm>
            <a:off x="285720" y="214290"/>
            <a:ext cx="4247743" cy="6357982"/>
          </a:xfrm>
          <a:prstGeom prst="rect">
            <a:avLst/>
          </a:prstGeom>
        </p:spPr>
      </p:pic>
      <p:pic>
        <p:nvPicPr>
          <p:cNvPr id="3" name="2 - Εικόνα" descr="ghostinshell.jpg"/>
          <p:cNvPicPr>
            <a:picLocks noChangeAspect="1"/>
          </p:cNvPicPr>
          <p:nvPr/>
        </p:nvPicPr>
        <p:blipFill>
          <a:blip r:embed="rId3"/>
          <a:stretch>
            <a:fillRect/>
          </a:stretch>
        </p:blipFill>
        <p:spPr>
          <a:xfrm>
            <a:off x="4643438" y="249295"/>
            <a:ext cx="4187402" cy="6322977"/>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65000">
              <a:srgbClr val="DDEBCF">
                <a:alpha val="0"/>
              </a:srgbClr>
            </a:gs>
            <a:gs pos="50000">
              <a:srgbClr val="9CB86E"/>
            </a:gs>
            <a:gs pos="100000">
              <a:srgbClr val="156B13"/>
            </a:gs>
          </a:gsLst>
          <a:path path="circle">
            <a:fillToRect l="100000" t="100000"/>
          </a:path>
        </a:gradFill>
        <a:effectLst/>
      </p:bgPr>
    </p:bg>
    <p:spTree>
      <p:nvGrpSpPr>
        <p:cNvPr id="1" name=""/>
        <p:cNvGrpSpPr/>
        <p:nvPr/>
      </p:nvGrpSpPr>
      <p:grpSpPr>
        <a:xfrm>
          <a:off x="0" y="0"/>
          <a:ext cx="0" cy="0"/>
          <a:chOff x="0" y="0"/>
          <a:chExt cx="0" cy="0"/>
        </a:xfrm>
      </p:grpSpPr>
      <p:pic>
        <p:nvPicPr>
          <p:cNvPr id="2" name="1 - Εικόνα" descr="Heroes-para-ninos-Manga-Dragon-Ball-Piccolo-542816.png"/>
          <p:cNvPicPr>
            <a:picLocks noChangeAspect="1"/>
          </p:cNvPicPr>
          <p:nvPr/>
        </p:nvPicPr>
        <p:blipFill>
          <a:blip r:embed="rId2" cstate="print"/>
          <a:stretch>
            <a:fillRect/>
          </a:stretch>
        </p:blipFill>
        <p:spPr>
          <a:xfrm>
            <a:off x="285720" y="285728"/>
            <a:ext cx="5135599" cy="2888774"/>
          </a:xfrm>
          <a:prstGeom prst="rect">
            <a:avLst/>
          </a:prstGeom>
        </p:spPr>
      </p:pic>
      <p:pic>
        <p:nvPicPr>
          <p:cNvPr id="3" name="2 - Εικόνα" descr="dragon-ball-full-color-freezer-5.png"/>
          <p:cNvPicPr>
            <a:picLocks noChangeAspect="1"/>
          </p:cNvPicPr>
          <p:nvPr/>
        </p:nvPicPr>
        <p:blipFill>
          <a:blip r:embed="rId3"/>
          <a:stretch>
            <a:fillRect/>
          </a:stretch>
        </p:blipFill>
        <p:spPr>
          <a:xfrm>
            <a:off x="5572132" y="285728"/>
            <a:ext cx="3349112" cy="5232988"/>
          </a:xfrm>
          <a:prstGeom prst="rect">
            <a:avLst/>
          </a:prstGeom>
        </p:spPr>
      </p:pic>
      <p:pic>
        <p:nvPicPr>
          <p:cNvPr id="4" name="3 - Εικόνα" descr="moving 4.gif"/>
          <p:cNvPicPr>
            <a:picLocks noChangeAspect="1"/>
          </p:cNvPicPr>
          <p:nvPr/>
        </p:nvPicPr>
        <p:blipFill>
          <a:blip r:embed="rId4"/>
          <a:stretch>
            <a:fillRect/>
          </a:stretch>
        </p:blipFill>
        <p:spPr>
          <a:xfrm>
            <a:off x="285720" y="3286124"/>
            <a:ext cx="5193188" cy="2928958"/>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75000"/>
            <a:alpha val="80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n-US" sz="2800" b="1" i="1" dirty="0" smtClean="0">
                <a:hlinkClick r:id="rId2" tooltip="Gekiga"/>
              </a:rPr>
              <a:t>Gekiga</a:t>
            </a:r>
            <a:r>
              <a:rPr lang="en-US" sz="2800" dirty="0" smtClean="0"/>
              <a:t> </a:t>
            </a:r>
            <a:r>
              <a:rPr lang="el-GR" sz="2800" dirty="0" smtClean="0"/>
              <a:t>λογοτεχνικά εννοούνται τα </a:t>
            </a:r>
            <a:r>
              <a:rPr lang="en-US" sz="2800" dirty="0" smtClean="0"/>
              <a:t>"drama pictures" </a:t>
            </a:r>
            <a:r>
              <a:rPr lang="el-GR" sz="2800" dirty="0" smtClean="0"/>
              <a:t>και αναφέρονται στον «</a:t>
            </a:r>
            <a:r>
              <a:rPr lang="en-US" sz="2800" dirty="0" smtClean="0"/>
              <a:t> </a:t>
            </a:r>
            <a:r>
              <a:rPr lang="en-US" sz="2800" dirty="0" smtClean="0">
                <a:hlinkClick r:id="rId3" tooltip="Aesthetic realism"/>
              </a:rPr>
              <a:t>aesthetic realism</a:t>
            </a:r>
            <a:r>
              <a:rPr lang="en-US" sz="2800" dirty="0" smtClean="0"/>
              <a:t> </a:t>
            </a:r>
            <a:r>
              <a:rPr lang="el-GR" sz="2800" dirty="0" smtClean="0"/>
              <a:t>» στα</a:t>
            </a:r>
            <a:r>
              <a:rPr lang="en-US" sz="2800" dirty="0" smtClean="0"/>
              <a:t> manga</a:t>
            </a:r>
            <a:endParaRPr lang="el-GR" sz="2800" dirty="0"/>
          </a:p>
        </p:txBody>
      </p:sp>
      <p:pic>
        <p:nvPicPr>
          <p:cNvPr id="3" name="2 - Εικόνα" descr="__Steampunk_Angel___by_scaryrabidfangirl.jpg"/>
          <p:cNvPicPr>
            <a:picLocks noChangeAspect="1"/>
          </p:cNvPicPr>
          <p:nvPr/>
        </p:nvPicPr>
        <p:blipFill>
          <a:blip r:embed="rId4" cstate="print"/>
          <a:stretch>
            <a:fillRect/>
          </a:stretch>
        </p:blipFill>
        <p:spPr>
          <a:xfrm>
            <a:off x="357158" y="1500174"/>
            <a:ext cx="3068401" cy="2416366"/>
          </a:xfrm>
          <a:prstGeom prst="rect">
            <a:avLst/>
          </a:prstGeom>
        </p:spPr>
      </p:pic>
      <p:pic>
        <p:nvPicPr>
          <p:cNvPr id="4" name="3 - Εικόνα" descr="19.jpg"/>
          <p:cNvPicPr>
            <a:picLocks noChangeAspect="1"/>
          </p:cNvPicPr>
          <p:nvPr/>
        </p:nvPicPr>
        <p:blipFill>
          <a:blip r:embed="rId5"/>
          <a:stretch>
            <a:fillRect/>
          </a:stretch>
        </p:blipFill>
        <p:spPr>
          <a:xfrm>
            <a:off x="3214678" y="2143116"/>
            <a:ext cx="2777581" cy="4214842"/>
          </a:xfrm>
          <a:prstGeom prst="rect">
            <a:avLst/>
          </a:prstGeom>
        </p:spPr>
      </p:pic>
      <p:pic>
        <p:nvPicPr>
          <p:cNvPr id="5" name="4 - Εικόνα" descr="24.jpg"/>
          <p:cNvPicPr>
            <a:picLocks noChangeAspect="1"/>
          </p:cNvPicPr>
          <p:nvPr/>
        </p:nvPicPr>
        <p:blipFill>
          <a:blip r:embed="rId6"/>
          <a:stretch>
            <a:fillRect/>
          </a:stretch>
        </p:blipFill>
        <p:spPr>
          <a:xfrm>
            <a:off x="6072198" y="2143116"/>
            <a:ext cx="2748077" cy="4214842"/>
          </a:xfrm>
          <a:prstGeom prst="rect">
            <a:avLst/>
          </a:prstGeom>
        </p:spPr>
      </p:pic>
      <p:pic>
        <p:nvPicPr>
          <p:cNvPr id="6" name="5 - Εικόνα" descr="9.jpg"/>
          <p:cNvPicPr>
            <a:picLocks noChangeAspect="1"/>
          </p:cNvPicPr>
          <p:nvPr/>
        </p:nvPicPr>
        <p:blipFill>
          <a:blip r:embed="rId7"/>
          <a:stretch>
            <a:fillRect/>
          </a:stretch>
        </p:blipFill>
        <p:spPr>
          <a:xfrm>
            <a:off x="785786" y="3357562"/>
            <a:ext cx="2357454" cy="3355420"/>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65000">
              <a:srgbClr val="FF0000"/>
            </a:gs>
            <a:gs pos="50000">
              <a:srgbClr val="9CB86E"/>
            </a:gs>
            <a:gs pos="100000">
              <a:srgbClr val="156B13"/>
            </a:gs>
          </a:gsLst>
          <a:path path="circle">
            <a:fillToRect l="100000" t="100000"/>
          </a:path>
        </a:gradFill>
        <a:effectLst/>
      </p:bgPr>
    </p:bg>
    <p:spTree>
      <p:nvGrpSpPr>
        <p:cNvPr id="1" name=""/>
        <p:cNvGrpSpPr/>
        <p:nvPr/>
      </p:nvGrpSpPr>
      <p:grpSpPr>
        <a:xfrm>
          <a:off x="0" y="0"/>
          <a:ext cx="0" cy="0"/>
          <a:chOff x="0" y="0"/>
          <a:chExt cx="0" cy="0"/>
        </a:xfrm>
      </p:grpSpPr>
      <p:pic>
        <p:nvPicPr>
          <p:cNvPr id="2" name="1 - Εικόνα" descr="n_e_o_n_maps_by_devlin2010-d4ep3du.png"/>
          <p:cNvPicPr>
            <a:picLocks noChangeAspect="1"/>
          </p:cNvPicPr>
          <p:nvPr/>
        </p:nvPicPr>
        <p:blipFill>
          <a:blip r:embed="rId2" cstate="print"/>
          <a:stretch>
            <a:fillRect/>
          </a:stretch>
        </p:blipFill>
        <p:spPr>
          <a:xfrm>
            <a:off x="214282" y="214291"/>
            <a:ext cx="2207527" cy="2857520"/>
          </a:xfrm>
          <a:prstGeom prst="rect">
            <a:avLst/>
          </a:prstGeom>
        </p:spPr>
      </p:pic>
      <p:pic>
        <p:nvPicPr>
          <p:cNvPr id="3" name="2 - Εικόνα" descr="cataclysm_5_preview_1.jpg"/>
          <p:cNvPicPr>
            <a:picLocks noChangeAspect="1"/>
          </p:cNvPicPr>
          <p:nvPr/>
        </p:nvPicPr>
        <p:blipFill>
          <a:blip r:embed="rId3" cstate="print"/>
          <a:stretch>
            <a:fillRect/>
          </a:stretch>
        </p:blipFill>
        <p:spPr>
          <a:xfrm>
            <a:off x="2571736" y="214290"/>
            <a:ext cx="1902534" cy="2886985"/>
          </a:xfrm>
          <a:prstGeom prst="rect">
            <a:avLst/>
          </a:prstGeom>
        </p:spPr>
      </p:pic>
      <p:pic>
        <p:nvPicPr>
          <p:cNvPr id="4" name="3 - Εικόνα" descr="moving 5.gif"/>
          <p:cNvPicPr>
            <a:picLocks noChangeAspect="1"/>
          </p:cNvPicPr>
          <p:nvPr/>
        </p:nvPicPr>
        <p:blipFill>
          <a:blip r:embed="rId4"/>
          <a:stretch>
            <a:fillRect/>
          </a:stretch>
        </p:blipFill>
        <p:spPr>
          <a:xfrm>
            <a:off x="4643438" y="714356"/>
            <a:ext cx="4321872" cy="2428892"/>
          </a:xfrm>
          <a:prstGeom prst="rect">
            <a:avLst/>
          </a:prstGeom>
        </p:spPr>
      </p:pic>
      <p:pic>
        <p:nvPicPr>
          <p:cNvPr id="5" name="4 - Εικόνα" descr="nana illustrations manga 1600x1258 wallpaper_www.artwallpaperhi.com_88.jpg"/>
          <p:cNvPicPr>
            <a:picLocks noChangeAspect="1"/>
          </p:cNvPicPr>
          <p:nvPr/>
        </p:nvPicPr>
        <p:blipFill>
          <a:blip r:embed="rId5"/>
          <a:stretch>
            <a:fillRect/>
          </a:stretch>
        </p:blipFill>
        <p:spPr>
          <a:xfrm>
            <a:off x="285720" y="3143248"/>
            <a:ext cx="4143404" cy="3255532"/>
          </a:xfrm>
          <a:prstGeom prst="rect">
            <a:avLst/>
          </a:prstGeom>
        </p:spPr>
      </p:pic>
      <p:pic>
        <p:nvPicPr>
          <p:cNvPr id="6" name="5 - Εικόνα" descr="moving 3.gif"/>
          <p:cNvPicPr>
            <a:picLocks noChangeAspect="1"/>
          </p:cNvPicPr>
          <p:nvPr/>
        </p:nvPicPr>
        <p:blipFill>
          <a:blip r:embed="rId6"/>
          <a:stretch>
            <a:fillRect/>
          </a:stretch>
        </p:blipFill>
        <p:spPr>
          <a:xfrm>
            <a:off x="4643438" y="3286124"/>
            <a:ext cx="4339691" cy="2786082"/>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357158" y="214290"/>
            <a:ext cx="8229600" cy="785818"/>
          </a:xfrm>
        </p:spPr>
        <p:txBody>
          <a:bodyPr>
            <a:normAutofit fontScale="90000"/>
          </a:bodyPr>
          <a:lstStyle/>
          <a:p>
            <a:r>
              <a:rPr lang="el-GR" sz="3200" b="1" dirty="0" smtClean="0"/>
              <a:t>ΠΟΛΙΤΙΣΤΙΚΟ ΠΡΟΓΡΑΜΜΑ </a:t>
            </a:r>
            <a:r>
              <a:rPr lang="el-GR" sz="3200" dirty="0" smtClean="0"/>
              <a:t>«</a:t>
            </a:r>
            <a:r>
              <a:rPr lang="en-US" sz="3200" dirty="0" smtClean="0">
                <a:latin typeface="Forte" pitchFamily="66" charset="0"/>
              </a:rPr>
              <a:t>Making MANGA Figures –characters</a:t>
            </a:r>
            <a:r>
              <a:rPr lang="el-GR" sz="3200" dirty="0" smtClean="0"/>
              <a:t>» </a:t>
            </a:r>
            <a:r>
              <a:rPr lang="el-GR" sz="3200" b="1" dirty="0" smtClean="0"/>
              <a:t>ΓΥΜΝΑΣΙΟΥ ΙΑΛΥΣΟΥ </a:t>
            </a:r>
            <a:endParaRPr lang="el-GR" sz="3200" b="1" dirty="0"/>
          </a:p>
        </p:txBody>
      </p:sp>
      <p:pic>
        <p:nvPicPr>
          <p:cNvPr id="3" name="2 - Εικόνα" descr="manga_making__by_matchang-d5ay85j.jpg"/>
          <p:cNvPicPr>
            <a:picLocks noChangeAspect="1"/>
          </p:cNvPicPr>
          <p:nvPr/>
        </p:nvPicPr>
        <p:blipFill>
          <a:blip r:embed="rId3"/>
          <a:stretch>
            <a:fillRect/>
          </a:stretch>
        </p:blipFill>
        <p:spPr>
          <a:xfrm>
            <a:off x="428596" y="1142984"/>
            <a:ext cx="4357718" cy="5072098"/>
          </a:xfrm>
          <a:prstGeom prst="rect">
            <a:avLst/>
          </a:prstGeom>
        </p:spPr>
      </p:pic>
      <p:pic>
        <p:nvPicPr>
          <p:cNvPr id="4" name="3 - Εικόνα" descr="angel1concept.jpg"/>
          <p:cNvPicPr>
            <a:picLocks noChangeAspect="1"/>
          </p:cNvPicPr>
          <p:nvPr/>
        </p:nvPicPr>
        <p:blipFill>
          <a:blip r:embed="rId4"/>
          <a:stretch>
            <a:fillRect/>
          </a:stretch>
        </p:blipFill>
        <p:spPr>
          <a:xfrm>
            <a:off x="4572000" y="1071547"/>
            <a:ext cx="4177973" cy="5143536"/>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2400" b="1" dirty="0" smtClean="0">
                <a:solidFill>
                  <a:schemeClr val="accent1">
                    <a:lumMod val="75000"/>
                  </a:schemeClr>
                </a:solidFill>
              </a:rPr>
              <a:t>Οι μαθητές ερευνούν αγαπημένους τους χαρακτήρες, σχεδιάζουν, χρωματίζουν, επεξεργάζονται σε προγράμματα στον Η/Υ τους…</a:t>
            </a:r>
            <a:endParaRPr lang="el-GR" sz="2400" b="1" dirty="0">
              <a:solidFill>
                <a:schemeClr val="accent1">
                  <a:lumMod val="75000"/>
                </a:schemeClr>
              </a:solidFill>
            </a:endParaRPr>
          </a:p>
        </p:txBody>
      </p:sp>
      <p:pic>
        <p:nvPicPr>
          <p:cNvPr id="3" name="2 - Εικόνα" descr="anime_girl___orihime_inoue_by_ztgong-d53vv5n.jpg"/>
          <p:cNvPicPr>
            <a:picLocks noChangeAspect="1"/>
          </p:cNvPicPr>
          <p:nvPr/>
        </p:nvPicPr>
        <p:blipFill>
          <a:blip r:embed="rId3" cstate="print"/>
          <a:stretch>
            <a:fillRect/>
          </a:stretch>
        </p:blipFill>
        <p:spPr>
          <a:xfrm>
            <a:off x="214282" y="1500174"/>
            <a:ext cx="1714494" cy="2285992"/>
          </a:xfrm>
          <a:prstGeom prst="rect">
            <a:avLst/>
          </a:prstGeom>
        </p:spPr>
      </p:pic>
      <p:pic>
        <p:nvPicPr>
          <p:cNvPr id="4" name="3 - Εικόνα" descr="wavy_hair_by_xxjennyrosexx-d4rnzm8.jpg"/>
          <p:cNvPicPr>
            <a:picLocks noChangeAspect="1"/>
          </p:cNvPicPr>
          <p:nvPr/>
        </p:nvPicPr>
        <p:blipFill>
          <a:blip r:embed="rId4" cstate="print"/>
          <a:stretch>
            <a:fillRect/>
          </a:stretch>
        </p:blipFill>
        <p:spPr>
          <a:xfrm>
            <a:off x="2071670" y="1500174"/>
            <a:ext cx="1760547" cy="2286016"/>
          </a:xfrm>
          <a:prstGeom prst="rect">
            <a:avLst/>
          </a:prstGeom>
        </p:spPr>
      </p:pic>
      <p:pic>
        <p:nvPicPr>
          <p:cNvPr id="5" name="4 - Εικόνα" descr="manga_hair_volume.jpg"/>
          <p:cNvPicPr>
            <a:picLocks noChangeAspect="1"/>
          </p:cNvPicPr>
          <p:nvPr/>
        </p:nvPicPr>
        <p:blipFill>
          <a:blip r:embed="rId5" cstate="print"/>
          <a:stretch>
            <a:fillRect/>
          </a:stretch>
        </p:blipFill>
        <p:spPr>
          <a:xfrm>
            <a:off x="285720" y="4000504"/>
            <a:ext cx="3954807" cy="2428892"/>
          </a:xfrm>
          <a:prstGeom prst="rect">
            <a:avLst/>
          </a:prstGeom>
        </p:spPr>
      </p:pic>
      <p:pic>
        <p:nvPicPr>
          <p:cNvPr id="6" name="5 - Εικόνα" descr="sketch_cat_by_tree_ink-d6rc4yf.jpg"/>
          <p:cNvPicPr>
            <a:picLocks noChangeAspect="1"/>
          </p:cNvPicPr>
          <p:nvPr/>
        </p:nvPicPr>
        <p:blipFill>
          <a:blip r:embed="rId6" cstate="print"/>
          <a:stretch>
            <a:fillRect/>
          </a:stretch>
        </p:blipFill>
        <p:spPr>
          <a:xfrm>
            <a:off x="3929058" y="1500174"/>
            <a:ext cx="1392883" cy="2357454"/>
          </a:xfrm>
          <a:prstGeom prst="rect">
            <a:avLst/>
          </a:prstGeom>
        </p:spPr>
      </p:pic>
      <p:pic>
        <p:nvPicPr>
          <p:cNvPr id="7" name="6 - Εικόνα" descr="ccg sketch.jpg"/>
          <p:cNvPicPr>
            <a:picLocks noChangeAspect="1"/>
          </p:cNvPicPr>
          <p:nvPr/>
        </p:nvPicPr>
        <p:blipFill>
          <a:blip r:embed="rId7"/>
          <a:stretch>
            <a:fillRect/>
          </a:stretch>
        </p:blipFill>
        <p:spPr>
          <a:xfrm>
            <a:off x="5429256" y="1500174"/>
            <a:ext cx="1592047" cy="2357454"/>
          </a:xfrm>
          <a:prstGeom prst="rect">
            <a:avLst/>
          </a:prstGeom>
        </p:spPr>
      </p:pic>
      <p:pic>
        <p:nvPicPr>
          <p:cNvPr id="8" name="7 - Εικόνα" descr="pagina2.jpg"/>
          <p:cNvPicPr>
            <a:picLocks noChangeAspect="1"/>
          </p:cNvPicPr>
          <p:nvPr/>
        </p:nvPicPr>
        <p:blipFill>
          <a:blip r:embed="rId8" cstate="print"/>
          <a:stretch>
            <a:fillRect/>
          </a:stretch>
        </p:blipFill>
        <p:spPr>
          <a:xfrm>
            <a:off x="7215206" y="1500174"/>
            <a:ext cx="1641469" cy="2357454"/>
          </a:xfrm>
          <a:prstGeom prst="rect">
            <a:avLst/>
          </a:prstGeom>
        </p:spPr>
      </p:pic>
      <p:pic>
        <p:nvPicPr>
          <p:cNvPr id="9" name="8 - Εικόνα" descr="Drawing_Anime_by_Rusiachibi.png"/>
          <p:cNvPicPr>
            <a:picLocks noChangeAspect="1"/>
          </p:cNvPicPr>
          <p:nvPr/>
        </p:nvPicPr>
        <p:blipFill>
          <a:blip r:embed="rId9"/>
          <a:stretch>
            <a:fillRect/>
          </a:stretch>
        </p:blipFill>
        <p:spPr>
          <a:xfrm>
            <a:off x="4286247" y="4000504"/>
            <a:ext cx="4621863" cy="2500330"/>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65000">
              <a:srgbClr val="FF0000"/>
            </a:gs>
            <a:gs pos="50000">
              <a:srgbClr val="9CB86E"/>
            </a:gs>
            <a:gs pos="100000">
              <a:srgbClr val="156B13"/>
            </a:gs>
          </a:gsLst>
          <a:path path="circle">
            <a:fillToRect l="100000" t="100000"/>
          </a:path>
        </a:gradFill>
        <a:effectLst/>
      </p:bgPr>
    </p:bg>
    <p:spTree>
      <p:nvGrpSpPr>
        <p:cNvPr id="1" name=""/>
        <p:cNvGrpSpPr/>
        <p:nvPr/>
      </p:nvGrpSpPr>
      <p:grpSpPr>
        <a:xfrm>
          <a:off x="0" y="0"/>
          <a:ext cx="0" cy="0"/>
          <a:chOff x="0" y="0"/>
          <a:chExt cx="0" cy="0"/>
        </a:xfrm>
      </p:grpSpPr>
      <p:pic>
        <p:nvPicPr>
          <p:cNvPr id="3" name="2 - Εικόνα" descr="54641c638acd1283ed051988ce8059ad.jpg"/>
          <p:cNvPicPr>
            <a:picLocks noChangeAspect="1"/>
          </p:cNvPicPr>
          <p:nvPr/>
        </p:nvPicPr>
        <p:blipFill>
          <a:blip r:embed="rId2"/>
          <a:stretch>
            <a:fillRect/>
          </a:stretch>
        </p:blipFill>
        <p:spPr>
          <a:xfrm>
            <a:off x="214282" y="214290"/>
            <a:ext cx="1905000" cy="2857500"/>
          </a:xfrm>
          <a:prstGeom prst="rect">
            <a:avLst/>
          </a:prstGeom>
        </p:spPr>
      </p:pic>
      <p:pic>
        <p:nvPicPr>
          <p:cNvPr id="4" name="3 - Εικόνα" descr="6136515f4671e2d1_large.jpg"/>
          <p:cNvPicPr>
            <a:picLocks noChangeAspect="1"/>
          </p:cNvPicPr>
          <p:nvPr/>
        </p:nvPicPr>
        <p:blipFill>
          <a:blip r:embed="rId3"/>
          <a:stretch>
            <a:fillRect/>
          </a:stretch>
        </p:blipFill>
        <p:spPr>
          <a:xfrm>
            <a:off x="2214546" y="214290"/>
            <a:ext cx="4524375" cy="2981325"/>
          </a:xfrm>
          <a:prstGeom prst="rect">
            <a:avLst/>
          </a:prstGeom>
        </p:spPr>
      </p:pic>
      <p:pic>
        <p:nvPicPr>
          <p:cNvPr id="5" name="4 - Εικόνα" descr="bleach-thumb.jpg"/>
          <p:cNvPicPr>
            <a:picLocks noChangeAspect="1"/>
          </p:cNvPicPr>
          <p:nvPr/>
        </p:nvPicPr>
        <p:blipFill>
          <a:blip r:embed="rId4"/>
          <a:stretch>
            <a:fillRect/>
          </a:stretch>
        </p:blipFill>
        <p:spPr>
          <a:xfrm>
            <a:off x="214282" y="2786058"/>
            <a:ext cx="4838728" cy="3624647"/>
          </a:xfrm>
          <a:prstGeom prst="rect">
            <a:avLst/>
          </a:prstGeom>
        </p:spPr>
      </p:pic>
      <p:pic>
        <p:nvPicPr>
          <p:cNvPr id="6" name="5 - Εικόνα" descr="books_02.jpg"/>
          <p:cNvPicPr>
            <a:picLocks noChangeAspect="1"/>
          </p:cNvPicPr>
          <p:nvPr/>
        </p:nvPicPr>
        <p:blipFill>
          <a:blip r:embed="rId5"/>
          <a:stretch>
            <a:fillRect/>
          </a:stretch>
        </p:blipFill>
        <p:spPr>
          <a:xfrm>
            <a:off x="6715140" y="214290"/>
            <a:ext cx="2103346" cy="2928958"/>
          </a:xfrm>
          <a:prstGeom prst="rect">
            <a:avLst/>
          </a:prstGeom>
        </p:spPr>
      </p:pic>
      <p:pic>
        <p:nvPicPr>
          <p:cNvPr id="7" name="6 - Εικόνα" descr="c2a6523c763acbd5f28a7e7cf8040153.jpg"/>
          <p:cNvPicPr>
            <a:picLocks noChangeAspect="1"/>
          </p:cNvPicPr>
          <p:nvPr/>
        </p:nvPicPr>
        <p:blipFill>
          <a:blip r:embed="rId6"/>
          <a:stretch>
            <a:fillRect/>
          </a:stretch>
        </p:blipFill>
        <p:spPr>
          <a:xfrm>
            <a:off x="4929189" y="3143248"/>
            <a:ext cx="2321949" cy="3286148"/>
          </a:xfrm>
          <a:prstGeom prst="rect">
            <a:avLst/>
          </a:prstGeom>
        </p:spPr>
      </p:pic>
      <p:pic>
        <p:nvPicPr>
          <p:cNvPr id="8" name="7 - Εικόνα" descr="images (44).jpg"/>
          <p:cNvPicPr>
            <a:picLocks noChangeAspect="1"/>
          </p:cNvPicPr>
          <p:nvPr/>
        </p:nvPicPr>
        <p:blipFill>
          <a:blip r:embed="rId7"/>
          <a:stretch>
            <a:fillRect/>
          </a:stretch>
        </p:blipFill>
        <p:spPr>
          <a:xfrm>
            <a:off x="7215206" y="3143248"/>
            <a:ext cx="1647825" cy="3286148"/>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1 - Εικόνα" descr="50031c865d30fcdbac6812f14cf173f61232371366_full.jpg"/>
          <p:cNvPicPr>
            <a:picLocks noChangeAspect="1"/>
          </p:cNvPicPr>
          <p:nvPr/>
        </p:nvPicPr>
        <p:blipFill>
          <a:blip r:embed="rId3"/>
          <a:stretch>
            <a:fillRect/>
          </a:stretch>
        </p:blipFill>
        <p:spPr>
          <a:xfrm>
            <a:off x="214282" y="214290"/>
            <a:ext cx="2328055" cy="3214686"/>
          </a:xfrm>
          <a:prstGeom prst="rect">
            <a:avLst/>
          </a:prstGeom>
        </p:spPr>
      </p:pic>
      <p:pic>
        <p:nvPicPr>
          <p:cNvPr id="3" name="2 - Εικόνα" descr="article-2275261-176ADE41000005DC-614_306x423.jpg"/>
          <p:cNvPicPr>
            <a:picLocks noChangeAspect="1"/>
          </p:cNvPicPr>
          <p:nvPr/>
        </p:nvPicPr>
        <p:blipFill>
          <a:blip r:embed="rId4"/>
          <a:stretch>
            <a:fillRect/>
          </a:stretch>
        </p:blipFill>
        <p:spPr>
          <a:xfrm>
            <a:off x="2571737" y="214290"/>
            <a:ext cx="2325535" cy="3214710"/>
          </a:xfrm>
          <a:prstGeom prst="rect">
            <a:avLst/>
          </a:prstGeom>
        </p:spPr>
      </p:pic>
      <p:pic>
        <p:nvPicPr>
          <p:cNvPr id="4" name="3 - Εικόνα" descr="images (62).jpg"/>
          <p:cNvPicPr>
            <a:picLocks noChangeAspect="1"/>
          </p:cNvPicPr>
          <p:nvPr/>
        </p:nvPicPr>
        <p:blipFill>
          <a:blip r:embed="rId5"/>
          <a:stretch>
            <a:fillRect/>
          </a:stretch>
        </p:blipFill>
        <p:spPr>
          <a:xfrm>
            <a:off x="214281" y="3429000"/>
            <a:ext cx="2210113" cy="3143272"/>
          </a:xfrm>
          <a:prstGeom prst="rect">
            <a:avLst/>
          </a:prstGeom>
        </p:spPr>
      </p:pic>
      <p:pic>
        <p:nvPicPr>
          <p:cNvPr id="5" name="4 - Εικόνα" descr="images (11).jpg"/>
          <p:cNvPicPr>
            <a:picLocks noChangeAspect="1"/>
          </p:cNvPicPr>
          <p:nvPr/>
        </p:nvPicPr>
        <p:blipFill>
          <a:blip r:embed="rId6"/>
          <a:stretch>
            <a:fillRect/>
          </a:stretch>
        </p:blipFill>
        <p:spPr>
          <a:xfrm>
            <a:off x="2428859" y="3429000"/>
            <a:ext cx="4400581" cy="3143272"/>
          </a:xfrm>
          <a:prstGeom prst="rect">
            <a:avLst/>
          </a:prstGeom>
        </p:spPr>
      </p:pic>
      <p:pic>
        <p:nvPicPr>
          <p:cNvPr id="6" name="5 - Εικόνα" descr="haric.png"/>
          <p:cNvPicPr>
            <a:picLocks noChangeAspect="1"/>
          </p:cNvPicPr>
          <p:nvPr/>
        </p:nvPicPr>
        <p:blipFill>
          <a:blip r:embed="rId7"/>
          <a:stretch>
            <a:fillRect/>
          </a:stretch>
        </p:blipFill>
        <p:spPr>
          <a:xfrm>
            <a:off x="4831118" y="214290"/>
            <a:ext cx="4018388" cy="3214710"/>
          </a:xfrm>
          <a:prstGeom prst="rect">
            <a:avLst/>
          </a:prstGeom>
        </p:spPr>
      </p:pic>
      <p:pic>
        <p:nvPicPr>
          <p:cNvPr id="7" name="6 - Εικόνα" descr="article-new-thumbnail-ehow-images-a06-af-c5-make-own-japanese-superhero-character-800x800.jpg"/>
          <p:cNvPicPr>
            <a:picLocks noChangeAspect="1"/>
          </p:cNvPicPr>
          <p:nvPr/>
        </p:nvPicPr>
        <p:blipFill>
          <a:blip r:embed="rId8"/>
          <a:stretch>
            <a:fillRect/>
          </a:stretch>
        </p:blipFill>
        <p:spPr>
          <a:xfrm>
            <a:off x="6786578" y="3429000"/>
            <a:ext cx="2071702" cy="3071834"/>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75000">
              <a:srgbClr val="FFFF00"/>
            </a:gs>
            <a:gs pos="50000">
              <a:srgbClr val="9CB86E"/>
            </a:gs>
            <a:gs pos="100000">
              <a:srgbClr val="156B13"/>
            </a:gs>
          </a:gsLst>
          <a:path path="circle">
            <a:fillToRect l="100000" t="100000"/>
          </a:path>
        </a:gradFill>
        <a:effectLst/>
      </p:bgPr>
    </p:bg>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1"/>
            <a:ext cx="7772400" cy="1500173"/>
          </a:xfrm>
        </p:spPr>
        <p:txBody>
          <a:bodyPr/>
          <a:lstStyle/>
          <a:p>
            <a:r>
              <a:rPr lang="en-US" b="1" i="1" dirty="0" smtClean="0">
                <a:latin typeface="Forte" pitchFamily="66" charset="0"/>
              </a:rPr>
              <a:t>That’s all, folks!!!</a:t>
            </a:r>
            <a:endParaRPr lang="el-GR" b="1" i="1" dirty="0"/>
          </a:p>
        </p:txBody>
      </p:sp>
      <p:sp>
        <p:nvSpPr>
          <p:cNvPr id="3" name="2 - Υπότιτλος"/>
          <p:cNvSpPr>
            <a:spLocks noGrp="1"/>
          </p:cNvSpPr>
          <p:nvPr>
            <p:ph type="subTitle" idx="1"/>
          </p:nvPr>
        </p:nvSpPr>
        <p:spPr>
          <a:xfrm>
            <a:off x="1371600" y="5715016"/>
            <a:ext cx="6400800" cy="500066"/>
          </a:xfrm>
        </p:spPr>
        <p:txBody>
          <a:bodyPr>
            <a:normAutofit fontScale="92500" lnSpcReduction="20000"/>
          </a:bodyPr>
          <a:lstStyle/>
          <a:p>
            <a:r>
              <a:rPr lang="en-US" b="1" dirty="0" smtClean="0">
                <a:solidFill>
                  <a:schemeClr val="accent1">
                    <a:lumMod val="75000"/>
                  </a:schemeClr>
                </a:solidFill>
              </a:rPr>
              <a:t>Wish you liked it a lot… :-}</a:t>
            </a:r>
            <a:endParaRPr lang="el-GR" b="1" dirty="0">
              <a:solidFill>
                <a:schemeClr val="accent1">
                  <a:lumMod val="75000"/>
                </a:schemeClr>
              </a:solidFill>
            </a:endParaRPr>
          </a:p>
        </p:txBody>
      </p:sp>
      <p:pic>
        <p:nvPicPr>
          <p:cNvPr id="4" name="3 - Εικόνα" descr="moving 11.gif"/>
          <p:cNvPicPr>
            <a:picLocks noChangeAspect="1"/>
          </p:cNvPicPr>
          <p:nvPr/>
        </p:nvPicPr>
        <p:blipFill>
          <a:blip r:embed="rId2"/>
          <a:stretch>
            <a:fillRect/>
          </a:stretch>
        </p:blipFill>
        <p:spPr>
          <a:xfrm>
            <a:off x="2190750" y="2119312"/>
            <a:ext cx="4762500" cy="2619375"/>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C000">
            <a:alpha val="83000"/>
          </a:srgb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6" y="357166"/>
            <a:ext cx="8229600" cy="1143000"/>
          </a:xfrm>
        </p:spPr>
        <p:txBody>
          <a:bodyPr>
            <a:noAutofit/>
          </a:bodyPr>
          <a:lstStyle/>
          <a:p>
            <a:r>
              <a:rPr lang="el-GR" sz="2400" b="1" dirty="0" smtClean="0"/>
              <a:t>(παρενθετικά, μετά το ‘60 δειλά-δειλά άρχισαν να πραγματοποιούνται οι πρώτοι </a:t>
            </a:r>
            <a:r>
              <a:rPr lang="en-US" sz="2400" b="1" dirty="0" smtClean="0">
                <a:solidFill>
                  <a:srgbClr val="FF0000"/>
                </a:solidFill>
              </a:rPr>
              <a:t>anime</a:t>
            </a:r>
            <a:r>
              <a:rPr lang="en-US" sz="2400" b="1" dirty="0" smtClean="0"/>
              <a:t> </a:t>
            </a:r>
            <a:r>
              <a:rPr lang="el-GR" sz="2400" b="1" dirty="0" smtClean="0"/>
              <a:t>πειραματισμοί, που έφεραν την «έκρηξη» κατά τα 80’ς και την εξάπλωσή τους παγκοσμίως μέχρι τις μέρες μας…)</a:t>
            </a:r>
            <a:endParaRPr lang="el-GR" sz="2400" b="1" dirty="0"/>
          </a:p>
        </p:txBody>
      </p:sp>
      <p:pic>
        <p:nvPicPr>
          <p:cNvPr id="3" name="2 - Εικόνα" descr="move.gif"/>
          <p:cNvPicPr>
            <a:picLocks noChangeAspect="1"/>
          </p:cNvPicPr>
          <p:nvPr/>
        </p:nvPicPr>
        <p:blipFill>
          <a:blip r:embed="rId2"/>
          <a:stretch>
            <a:fillRect/>
          </a:stretch>
        </p:blipFill>
        <p:spPr>
          <a:xfrm>
            <a:off x="428596" y="1785926"/>
            <a:ext cx="3643338" cy="2730678"/>
          </a:xfrm>
          <a:prstGeom prst="rect">
            <a:avLst/>
          </a:prstGeom>
        </p:spPr>
      </p:pic>
      <p:pic>
        <p:nvPicPr>
          <p:cNvPr id="4" name="3 - Εικόνα" descr="moving 7.gif"/>
          <p:cNvPicPr>
            <a:picLocks noChangeAspect="1"/>
          </p:cNvPicPr>
          <p:nvPr/>
        </p:nvPicPr>
        <p:blipFill>
          <a:blip r:embed="rId3"/>
          <a:stretch>
            <a:fillRect/>
          </a:stretch>
        </p:blipFill>
        <p:spPr>
          <a:xfrm>
            <a:off x="4200350" y="1785926"/>
            <a:ext cx="4562646" cy="2500330"/>
          </a:xfrm>
          <a:prstGeom prst="rect">
            <a:avLst/>
          </a:prstGeom>
        </p:spPr>
      </p:pic>
      <p:pic>
        <p:nvPicPr>
          <p:cNvPr id="5" name="4 - Εικόνα" descr="moving 10.gif"/>
          <p:cNvPicPr>
            <a:picLocks noChangeAspect="1"/>
          </p:cNvPicPr>
          <p:nvPr/>
        </p:nvPicPr>
        <p:blipFill>
          <a:blip r:embed="rId4"/>
          <a:stretch>
            <a:fillRect/>
          </a:stretch>
        </p:blipFill>
        <p:spPr>
          <a:xfrm>
            <a:off x="4357686" y="4143380"/>
            <a:ext cx="4286280" cy="2452685"/>
          </a:xfrm>
          <a:prstGeom prst="rect">
            <a:avLst/>
          </a:prstGeom>
        </p:spPr>
      </p:pic>
      <p:pic>
        <p:nvPicPr>
          <p:cNvPr id="6" name="5 - Εικόνα" descr="moving..gif"/>
          <p:cNvPicPr>
            <a:picLocks noChangeAspect="1"/>
          </p:cNvPicPr>
          <p:nvPr/>
        </p:nvPicPr>
        <p:blipFill>
          <a:blip r:embed="rId5"/>
          <a:stretch>
            <a:fillRect/>
          </a:stretch>
        </p:blipFill>
        <p:spPr>
          <a:xfrm>
            <a:off x="357158" y="4286256"/>
            <a:ext cx="4111222" cy="2214578"/>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50">
            <a:alpha val="60000"/>
          </a:srgb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642918"/>
            <a:ext cx="8229600" cy="1143000"/>
          </a:xfrm>
        </p:spPr>
        <p:txBody>
          <a:bodyPr>
            <a:noAutofit/>
          </a:bodyPr>
          <a:lstStyle/>
          <a:p>
            <a:r>
              <a:rPr lang="el-GR" sz="1800" b="1" dirty="0" smtClean="0"/>
              <a:t>Το</a:t>
            </a:r>
            <a:r>
              <a:rPr lang="en-US" sz="1800" b="1" dirty="0" smtClean="0"/>
              <a:t> 1969, </a:t>
            </a:r>
            <a:r>
              <a:rPr lang="el-GR" sz="1800" b="1" dirty="0" smtClean="0"/>
              <a:t>μια ομάδα γυναικών δημιουργών κόμικς που αυτοαποκαλούνταν «</a:t>
            </a:r>
            <a:r>
              <a:rPr lang="en-US" sz="1800" b="1" dirty="0" smtClean="0"/>
              <a:t> </a:t>
            </a:r>
            <a:r>
              <a:rPr lang="en-US" sz="1800" b="1" i="1" dirty="0" smtClean="0"/>
              <a:t>Year 24 Group</a:t>
            </a:r>
            <a:r>
              <a:rPr lang="el-GR" sz="1800" b="1" i="1" dirty="0" smtClean="0"/>
              <a:t>»</a:t>
            </a:r>
            <a:r>
              <a:rPr lang="en-US" sz="1800" b="1" dirty="0" smtClean="0"/>
              <a:t> (</a:t>
            </a:r>
            <a:r>
              <a:rPr lang="el-GR" sz="1800" b="1" dirty="0" smtClean="0"/>
              <a:t>γνωστές επίσης και ως</a:t>
            </a:r>
            <a:r>
              <a:rPr lang="en-US" sz="1800" b="1" dirty="0" smtClean="0"/>
              <a:t> </a:t>
            </a:r>
            <a:r>
              <a:rPr lang="en-US" sz="1800" b="1" i="1" dirty="0" smtClean="0"/>
              <a:t>Magnificent 24s</a:t>
            </a:r>
            <a:r>
              <a:rPr lang="en-US" sz="1800" b="1" dirty="0" smtClean="0"/>
              <a:t>) </a:t>
            </a:r>
            <a:r>
              <a:rPr lang="el-GR" sz="1800" b="1" dirty="0" smtClean="0"/>
              <a:t>δημιούργησαν το πρώτο</a:t>
            </a:r>
            <a:r>
              <a:rPr lang="en-US" sz="1800" b="1" dirty="0" smtClean="0">
                <a:solidFill>
                  <a:srgbClr val="FF0000"/>
                </a:solidFill>
              </a:rPr>
              <a:t> </a:t>
            </a:r>
            <a:r>
              <a:rPr lang="en-US" sz="1800" b="1" i="1" dirty="0" smtClean="0">
                <a:solidFill>
                  <a:srgbClr val="FF0000"/>
                </a:solidFill>
              </a:rPr>
              <a:t>shōjo</a:t>
            </a:r>
            <a:r>
              <a:rPr lang="en-US" sz="1800" b="1" dirty="0" smtClean="0">
                <a:solidFill>
                  <a:srgbClr val="FF0000"/>
                </a:solidFill>
              </a:rPr>
              <a:t> manga</a:t>
            </a:r>
            <a:r>
              <a:rPr lang="en-US" sz="1800" b="1" dirty="0" smtClean="0"/>
              <a:t> </a:t>
            </a:r>
            <a:r>
              <a:rPr lang="el-GR" sz="1800" b="1" dirty="0" smtClean="0"/>
              <a:t>. Η ομάδα εκείνη αποτελούνταν από τις: </a:t>
            </a:r>
            <a:r>
              <a:rPr lang="en-US" sz="1800" b="1" dirty="0" smtClean="0">
                <a:solidFill>
                  <a:srgbClr val="C00000"/>
                </a:solidFill>
              </a:rPr>
              <a:t> Hagio Moto, Riyoko Ikeda, Yumiko Oshima, Keiko Takemiya, and Ryoko Yamagishi </a:t>
            </a:r>
            <a:r>
              <a:rPr lang="el-GR" sz="1800" b="1" dirty="0" smtClean="0"/>
              <a:t>και σηματοδότησαν την πρώτη εισβολή γυναικών δημιουργών στα ιαπωνικά </a:t>
            </a:r>
            <a:r>
              <a:rPr lang="en-US" sz="1800" b="1" dirty="0" smtClean="0"/>
              <a:t> manga</a:t>
            </a:r>
            <a:r>
              <a:rPr lang="el-GR" sz="1800" b="1" dirty="0" smtClean="0"/>
              <a:t>. Έκτοτε, τα</a:t>
            </a:r>
            <a:r>
              <a:rPr lang="en-US" sz="1800" b="1" dirty="0" smtClean="0"/>
              <a:t>.</a:t>
            </a:r>
            <a:r>
              <a:rPr lang="el-GR" sz="1800" b="1" baseline="30000" dirty="0" smtClean="0"/>
              <a:t>  </a:t>
            </a:r>
            <a:r>
              <a:rPr lang="en-US" sz="1800" b="1" i="1" dirty="0" smtClean="0"/>
              <a:t>shōjo</a:t>
            </a:r>
            <a:r>
              <a:rPr lang="en-US" sz="1800" b="1" dirty="0" smtClean="0"/>
              <a:t> manga </a:t>
            </a:r>
            <a:r>
              <a:rPr lang="el-GR" sz="1800" b="1" dirty="0" smtClean="0"/>
              <a:t>μπορούσαν να φιλοτεχνηθούν και να εκδοθούν από γυναίκες, με «θηλυκές» ιστορίες  αποκλειστικά για γυναικείο κοινό (ανήλικες και ενήλικες –αναλόγως του περιεχομένου των συγκεκριμένων εκδόσεων). </a:t>
            </a:r>
            <a:endParaRPr lang="el-GR" sz="1800" b="1" dirty="0"/>
          </a:p>
        </p:txBody>
      </p:sp>
      <p:pic>
        <p:nvPicPr>
          <p:cNvPr id="3" name="2 - Εικόνα" descr="11.jpg"/>
          <p:cNvPicPr>
            <a:picLocks noChangeAspect="1"/>
          </p:cNvPicPr>
          <p:nvPr/>
        </p:nvPicPr>
        <p:blipFill>
          <a:blip r:embed="rId2"/>
          <a:stretch>
            <a:fillRect/>
          </a:stretch>
        </p:blipFill>
        <p:spPr>
          <a:xfrm>
            <a:off x="285720" y="2428868"/>
            <a:ext cx="2695642" cy="4071966"/>
          </a:xfrm>
          <a:prstGeom prst="rect">
            <a:avLst/>
          </a:prstGeom>
        </p:spPr>
      </p:pic>
      <p:pic>
        <p:nvPicPr>
          <p:cNvPr id="4" name="3 - Εικόνα" descr="10381.jpg"/>
          <p:cNvPicPr>
            <a:picLocks noChangeAspect="1"/>
          </p:cNvPicPr>
          <p:nvPr/>
        </p:nvPicPr>
        <p:blipFill>
          <a:blip r:embed="rId3"/>
          <a:stretch>
            <a:fillRect/>
          </a:stretch>
        </p:blipFill>
        <p:spPr>
          <a:xfrm>
            <a:off x="3286116" y="2428868"/>
            <a:ext cx="2661372" cy="4071966"/>
          </a:xfrm>
          <a:prstGeom prst="rect">
            <a:avLst/>
          </a:prstGeom>
        </p:spPr>
      </p:pic>
      <p:pic>
        <p:nvPicPr>
          <p:cNvPr id="5" name="4 - Εικόνα" descr="demonlovespell_gn01_cvr.jpg"/>
          <p:cNvPicPr>
            <a:picLocks noChangeAspect="1"/>
          </p:cNvPicPr>
          <p:nvPr/>
        </p:nvPicPr>
        <p:blipFill>
          <a:blip r:embed="rId4"/>
          <a:stretch>
            <a:fillRect/>
          </a:stretch>
        </p:blipFill>
        <p:spPr>
          <a:xfrm>
            <a:off x="6143636" y="2428868"/>
            <a:ext cx="2714644" cy="4085585"/>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sz="2000" dirty="0" smtClean="0"/>
              <a:t> </a:t>
            </a:r>
            <a:r>
              <a:rPr lang="el-GR" sz="2000" dirty="0" smtClean="0"/>
              <a:t>Αλλά για τα αγόρια, τότε μετά τον Β’Π.Π. είχαν δημιουργηθεί τίτλοι σαν π.χ. εκείνου του περίφημου </a:t>
            </a:r>
            <a:r>
              <a:rPr lang="en-US" sz="2000" dirty="0" smtClean="0"/>
              <a:t> </a:t>
            </a:r>
            <a:r>
              <a:rPr lang="en-US" sz="2000" b="1" dirty="0" smtClean="0">
                <a:solidFill>
                  <a:srgbClr val="FF0000"/>
                </a:solidFill>
              </a:rPr>
              <a:t>Osamu Tezuka</a:t>
            </a:r>
            <a:r>
              <a:rPr lang="el-GR" sz="2000" b="1" dirty="0" smtClean="0">
                <a:solidFill>
                  <a:srgbClr val="FF0000"/>
                </a:solidFill>
              </a:rPr>
              <a:t> </a:t>
            </a:r>
            <a:r>
              <a:rPr lang="en-US" sz="2000" dirty="0" smtClean="0"/>
              <a:t> </a:t>
            </a:r>
            <a:r>
              <a:rPr lang="en-US" sz="2000" b="1" i="1" dirty="0" smtClean="0">
                <a:solidFill>
                  <a:schemeClr val="tx2">
                    <a:lumMod val="60000"/>
                    <a:lumOff val="40000"/>
                  </a:schemeClr>
                </a:solidFill>
              </a:rPr>
              <a:t>Mighty Atom</a:t>
            </a:r>
            <a:r>
              <a:rPr lang="en-US" sz="2000" dirty="0" smtClean="0"/>
              <a:t> (</a:t>
            </a:r>
            <a:r>
              <a:rPr lang="en-US" sz="2000" b="1" i="1" dirty="0" smtClean="0"/>
              <a:t>Astro Boy</a:t>
            </a:r>
            <a:r>
              <a:rPr lang="el-GR" sz="2000" b="1" dirty="0" smtClean="0"/>
              <a:t> </a:t>
            </a:r>
            <a:r>
              <a:rPr lang="el-GR" sz="2000" dirty="0" smtClean="0"/>
              <a:t>στις ΗΠΑ, που ξεκίνησε το </a:t>
            </a:r>
            <a:r>
              <a:rPr lang="en-US" sz="2000" dirty="0" smtClean="0"/>
              <a:t>1951) </a:t>
            </a:r>
            <a:r>
              <a:rPr lang="el-GR" sz="2000" dirty="0" smtClean="0"/>
              <a:t>και του</a:t>
            </a:r>
            <a:r>
              <a:rPr lang="en-US" sz="2000" dirty="0" smtClean="0"/>
              <a:t> </a:t>
            </a:r>
            <a:r>
              <a:rPr lang="en-US" sz="2000" b="1" dirty="0" smtClean="0">
                <a:solidFill>
                  <a:srgbClr val="FF0000"/>
                </a:solidFill>
              </a:rPr>
              <a:t>Machiko Hasegawa</a:t>
            </a:r>
            <a:r>
              <a:rPr lang="el-GR" sz="2000" b="1" dirty="0" smtClean="0">
                <a:solidFill>
                  <a:srgbClr val="FF0000"/>
                </a:solidFill>
              </a:rPr>
              <a:t> </a:t>
            </a:r>
            <a:r>
              <a:rPr lang="el-GR" sz="2000" dirty="0" smtClean="0"/>
              <a:t>το </a:t>
            </a:r>
            <a:r>
              <a:rPr lang="en-US" sz="2000" b="1" i="1" dirty="0" smtClean="0">
                <a:solidFill>
                  <a:schemeClr val="accent3">
                    <a:lumMod val="50000"/>
                  </a:schemeClr>
                </a:solidFill>
              </a:rPr>
              <a:t>Sazae-san</a:t>
            </a:r>
            <a:r>
              <a:rPr lang="en-US" sz="2000" dirty="0" smtClean="0"/>
              <a:t> (</a:t>
            </a:r>
            <a:r>
              <a:rPr lang="el-GR" sz="2000" dirty="0" smtClean="0"/>
              <a:t>άρχισε το </a:t>
            </a:r>
            <a:r>
              <a:rPr lang="en-US" sz="2000" dirty="0" smtClean="0"/>
              <a:t> 1946).</a:t>
            </a:r>
            <a:endParaRPr lang="el-GR" sz="2000" dirty="0"/>
          </a:p>
        </p:txBody>
      </p:sp>
      <p:pic>
        <p:nvPicPr>
          <p:cNvPr id="4" name="3 - Εικόνα" descr="astro-boy-cartoon-superhero.jpg"/>
          <p:cNvPicPr>
            <a:picLocks noChangeAspect="1"/>
          </p:cNvPicPr>
          <p:nvPr/>
        </p:nvPicPr>
        <p:blipFill>
          <a:blip r:embed="rId2"/>
          <a:stretch>
            <a:fillRect/>
          </a:stretch>
        </p:blipFill>
        <p:spPr>
          <a:xfrm>
            <a:off x="428596" y="1357298"/>
            <a:ext cx="8286808" cy="5326426"/>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b="1" i="1" dirty="0" smtClean="0">
                <a:latin typeface="AR DECODE" pitchFamily="2" charset="0"/>
              </a:rPr>
              <a:t>Shōjo</a:t>
            </a:r>
            <a:r>
              <a:rPr lang="en-US" b="1" dirty="0" smtClean="0">
                <a:latin typeface="AR DECODE" pitchFamily="2" charset="0"/>
              </a:rPr>
              <a:t> manga and Ladies' Comics from 1975 to today</a:t>
            </a:r>
            <a:r>
              <a:rPr lang="en-US" b="1" dirty="0" smtClean="0"/>
              <a:t/>
            </a:r>
            <a:br>
              <a:rPr lang="en-US" b="1" dirty="0" smtClean="0"/>
            </a:br>
            <a:endParaRPr lang="el-GR" dirty="0"/>
          </a:p>
        </p:txBody>
      </p:sp>
      <p:pic>
        <p:nvPicPr>
          <p:cNvPr id="3" name="2 - Εικόνα" descr="YenPlus_12_04.jpg"/>
          <p:cNvPicPr>
            <a:picLocks noChangeAspect="1"/>
          </p:cNvPicPr>
          <p:nvPr/>
        </p:nvPicPr>
        <p:blipFill>
          <a:blip r:embed="rId2"/>
          <a:stretch>
            <a:fillRect/>
          </a:stretch>
        </p:blipFill>
        <p:spPr>
          <a:xfrm>
            <a:off x="428596" y="1000108"/>
            <a:ext cx="2657475" cy="3810000"/>
          </a:xfrm>
          <a:prstGeom prst="rect">
            <a:avLst/>
          </a:prstGeom>
        </p:spPr>
      </p:pic>
      <p:pic>
        <p:nvPicPr>
          <p:cNvPr id="4" name="3 - Εικόνα" descr="images (15).jpg"/>
          <p:cNvPicPr>
            <a:picLocks noChangeAspect="1"/>
          </p:cNvPicPr>
          <p:nvPr/>
        </p:nvPicPr>
        <p:blipFill>
          <a:blip r:embed="rId3"/>
          <a:stretch>
            <a:fillRect/>
          </a:stretch>
        </p:blipFill>
        <p:spPr>
          <a:xfrm>
            <a:off x="714348" y="4572008"/>
            <a:ext cx="2000264" cy="2000264"/>
          </a:xfrm>
          <a:prstGeom prst="rect">
            <a:avLst/>
          </a:prstGeom>
        </p:spPr>
      </p:pic>
      <p:pic>
        <p:nvPicPr>
          <p:cNvPr id="5" name="4 - Εικόνα" descr="books_02.jpg"/>
          <p:cNvPicPr>
            <a:picLocks noChangeAspect="1"/>
          </p:cNvPicPr>
          <p:nvPr/>
        </p:nvPicPr>
        <p:blipFill>
          <a:blip r:embed="rId4"/>
          <a:stretch>
            <a:fillRect/>
          </a:stretch>
        </p:blipFill>
        <p:spPr>
          <a:xfrm>
            <a:off x="3214678" y="1000108"/>
            <a:ext cx="2717800" cy="3784600"/>
          </a:xfrm>
          <a:prstGeom prst="rect">
            <a:avLst/>
          </a:prstGeom>
        </p:spPr>
      </p:pic>
      <p:pic>
        <p:nvPicPr>
          <p:cNvPr id="6" name="5 - Εικόνα" descr="34037l.jpg"/>
          <p:cNvPicPr>
            <a:picLocks noChangeAspect="1"/>
          </p:cNvPicPr>
          <p:nvPr/>
        </p:nvPicPr>
        <p:blipFill>
          <a:blip r:embed="rId5"/>
          <a:stretch>
            <a:fillRect/>
          </a:stretch>
        </p:blipFill>
        <p:spPr>
          <a:xfrm>
            <a:off x="6143636" y="1000108"/>
            <a:ext cx="2552698" cy="3854745"/>
          </a:xfrm>
          <a:prstGeom prst="rect">
            <a:avLst/>
          </a:prstGeom>
        </p:spPr>
      </p:pic>
      <p:pic>
        <p:nvPicPr>
          <p:cNvPr id="7" name="6 - Εικόνα" descr="4098883_60x60.png"/>
          <p:cNvPicPr>
            <a:picLocks noChangeAspect="1"/>
          </p:cNvPicPr>
          <p:nvPr/>
        </p:nvPicPr>
        <p:blipFill>
          <a:blip r:embed="rId6"/>
          <a:stretch>
            <a:fillRect/>
          </a:stretch>
        </p:blipFill>
        <p:spPr>
          <a:xfrm>
            <a:off x="3500430" y="4429132"/>
            <a:ext cx="2143140" cy="2143140"/>
          </a:xfrm>
          <a:prstGeom prst="rect">
            <a:avLst/>
          </a:prstGeom>
        </p:spPr>
      </p:pic>
      <p:pic>
        <p:nvPicPr>
          <p:cNvPr id="8" name="7 - Εικόνα" descr="194270_KYPGBPYA11IGH2ODS74LH6JR2CKEEB_manga_bebe_H113111_L.jpg"/>
          <p:cNvPicPr>
            <a:picLocks noChangeAspect="1"/>
          </p:cNvPicPr>
          <p:nvPr/>
        </p:nvPicPr>
        <p:blipFill>
          <a:blip r:embed="rId7"/>
          <a:stretch>
            <a:fillRect/>
          </a:stretch>
        </p:blipFill>
        <p:spPr>
          <a:xfrm>
            <a:off x="6500826" y="4500570"/>
            <a:ext cx="1824027" cy="2090575"/>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406</TotalTime>
  <Words>443</Words>
  <Application>Microsoft Office PowerPoint</Application>
  <PresentationFormat>Προβολή στην οθόνη (4:3)</PresentationFormat>
  <Paragraphs>26</Paragraphs>
  <Slides>55</Slides>
  <Notes>1</Notes>
  <HiddenSlides>0</HiddenSlides>
  <MMClips>0</MMClips>
  <ScaleCrop>false</ScaleCrop>
  <HeadingPairs>
    <vt:vector size="4" baseType="variant">
      <vt:variant>
        <vt:lpstr>Θέμα</vt:lpstr>
      </vt:variant>
      <vt:variant>
        <vt:i4>1</vt:i4>
      </vt:variant>
      <vt:variant>
        <vt:lpstr>Τίτλοι διαφανειών</vt:lpstr>
      </vt:variant>
      <vt:variant>
        <vt:i4>55</vt:i4>
      </vt:variant>
    </vt:vector>
  </HeadingPairs>
  <TitlesOfParts>
    <vt:vector size="56" baseType="lpstr">
      <vt:lpstr>Θέμα του Office</vt:lpstr>
      <vt:lpstr>mANGA: characters AND COMIXING…</vt:lpstr>
      <vt:lpstr>MANGA σημαίνει «συντομευμένο σκίτσο» για μερικούς και « περίτεχνο σχέδιο» κατ’ άλλους…</vt:lpstr>
      <vt:lpstr>Τα τραγικά αποτελέσματα του Δεύτερου Παγκόσμιου Πολέμου, η ρίψεις των δύο πυρηνικών βόμβων στις πόλεις Χιροσίμα και Ναγκασάκι, συντέλεσαν για μακρό χρονικό διάστημα στην επαναδιαμόρφωση- μεταξύ άλλων –της γενικότερης κουλτούρας των Ιαπώνων. Η χαρακτηριστική εσωστρέφειά τους, μέσω της ιδιαίτερης μορφής των κόμικ, βρίσκει μια νέα, ξεχωριστή και δημιουργική διέξοδο….</vt:lpstr>
      <vt:lpstr>Με το πέρασμα των χρόνων, με την επάνοδο της χώρας στους εντατικούς βιομηχανικούς ρυθμούς της –που ουσιαστικά την επανεντάσσει στο παγκόσμιο χάρτη των οικονομικά ισχυρών χωρών –τα κόμικς manga άρχισαν να εξελίσσονται, να διευρύνονται και να αποκτούν τα δικά τους ιδιαίτερα στιλιστικά «ρεύματα»….</vt:lpstr>
      <vt:lpstr>Gekiga λογοτεχνικά εννοούνται τα "drama pictures" και αναφέρονται στον « aesthetic realism » στα manga</vt:lpstr>
      <vt:lpstr>(παρενθετικά, μετά το ‘60 δειλά-δειλά άρχισαν να πραγματοποιούνται οι πρώτοι anime πειραματισμοί, που έφεραν την «έκρηξη» κατά τα 80’ς και την εξάπλωσή τους παγκοσμίως μέχρι τις μέρες μας…)</vt:lpstr>
      <vt:lpstr>Το 1969, μια ομάδα γυναικών δημιουργών κόμικς που αυτοαποκαλούνταν « Year 24 Group» (γνωστές επίσης και ως Magnificent 24s) δημιούργησαν το πρώτο shōjo manga . Η ομάδα εκείνη αποτελούνταν από τις:  Hagio Moto, Riyoko Ikeda, Yumiko Oshima, Keiko Takemiya, and Ryoko Yamagishi και σηματοδότησαν την πρώτη εισβολή γυναικών δημιουργών στα ιαπωνικά  manga. Έκτοτε, τα.  shōjo manga μπορούσαν να φιλοτεχνηθούν και να εκδοθούν από γυναίκες, με «θηλυκές» ιστορίες  αποκλειστικά για γυναικείο κοινό (ανήλικες και ενήλικες –αναλόγως του περιεχομένου των συγκεκριμένων εκδόσεων). </vt:lpstr>
      <vt:lpstr> Αλλά για τα αγόρια, τότε μετά τον Β’Π.Π. είχαν δημιουργηθεί τίτλοι σαν π.χ. εκείνου του περίφημου  Osamu Tezuka  Mighty Atom (Astro Boy στις ΗΠΑ, που ξεκίνησε το 1951) και του Machiko Hasegawa το Sazae-san (άρχισε το  1946).</vt:lpstr>
      <vt:lpstr>Shōjo manga and Ladies' Comics from 1975 to today </vt:lpstr>
      <vt:lpstr>Shōnen, seinen, and seijin manga </vt:lpstr>
      <vt:lpstr> *boys up to 18 years old (shōnen manga) *young men 18- to 30-years old (seinen manga) *women &amp; men and also called seijin ("adult," 成人) manga</vt:lpstr>
      <vt:lpstr>…τα Manga με superheroes χαρακτήρες δεν κατάφεραν να γίνουν πολύ δημοφιλές παρά μόνο πολύ αργότερα, μετά μέσα του 90’ όπου σχετικοί τίτλοι κατέκλυσαν την ιαπωνική αγορά και κατόπιν τη διεθνή, χωρίς όμως ποτέ να καταφέρουν να εκτοπίσουν τη πρωτοκαθεδρία των αμερικανικών αντίστοιχων …</vt:lpstr>
      <vt:lpstr>…και επιπλέον….</vt:lpstr>
      <vt:lpstr>…o δυναμισμός των μορφών, οι έντονες συγκινησιακές διακυμάνσεις των χαρακτήρων και ο πλουραλισμός των εκφραστικών στοιχείων είναι μόνο μερικά  από τα χαρακτηριστικά που διατήρησαν τα μάνγκα κόμικς σε όλη τη μακρά  πορεία της Ιστορίας τους….</vt:lpstr>
      <vt:lpstr>* Πως δημιουργούμε ένα MANGA character (χαρακτήρα); </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Διαφάνεια 34</vt:lpstr>
      <vt:lpstr>Διαφάνεια 35</vt:lpstr>
      <vt:lpstr>Τα ιαπωνικά κόμικς, εκτός από τα ΑΝΙΜΕ, επηρέασαν και τα βιντεοπαιχνίδια. Χαρακτηριστικό παράδειγμα είναι το World Of Warcraft….</vt:lpstr>
      <vt:lpstr>Το «W.o.W.» όπως και σωρό άλλοι διάσημοι τίτλοι, άλλαξαν άρδην την έννοια (και τον τρόπο που γίνεται) του home-gaming</vt:lpstr>
      <vt:lpstr>Διαφάνεια 38</vt:lpstr>
      <vt:lpstr>-Φυσικά, σε αυτό συνέβαλε και το γεγονός ότι πλέον τα ΜΑΝΓΚΑ κόμικς δεν γίνονται τόσο με τον παραδοσιακό τρόπο, αλλά 100% ψηφιακά…</vt:lpstr>
      <vt:lpstr>Σκίτσο, Αναλογίες, λεπτομέρειες, χρώματα, προοπτικά εφέ, οπτικά εφέ, κ.τ.λ., πλέον πραγματοποιούνται με τις ευκολίες που παρέχει το software…</vt:lpstr>
      <vt:lpstr>Διαφάνεια 41</vt:lpstr>
      <vt:lpstr>Διαφάνεια 42</vt:lpstr>
      <vt:lpstr>Διαφάνεια 43</vt:lpstr>
      <vt:lpstr>Διαφάνεια 44</vt:lpstr>
      <vt:lpstr>Διαφάνεια 45</vt:lpstr>
      <vt:lpstr>Διαφάνεια 46</vt:lpstr>
      <vt:lpstr>Διαφάνεια 47</vt:lpstr>
      <vt:lpstr>Διαφάνεια 48</vt:lpstr>
      <vt:lpstr>Διαφάνεια 49</vt:lpstr>
      <vt:lpstr>Διαφάνεια 50</vt:lpstr>
      <vt:lpstr>ΠΟΛΙΤΙΣΤΙΚΟ ΠΡΟΓΡΑΜΜΑ «Making MANGA Figures –characters» ΓΥΜΝΑΣΙΟΥ ΙΑΛΥΣΟΥ </vt:lpstr>
      <vt:lpstr>Οι μαθητές ερευνούν αγαπημένους τους χαρακτήρες, σχεδιάζουν, χρωματίζουν, επεξεργάζονται σε προγράμματα στον Η/Υ τους…</vt:lpstr>
      <vt:lpstr>Διαφάνεια 53</vt:lpstr>
      <vt:lpstr>Διαφάνεια 54</vt:lpstr>
      <vt:lpstr>That’s all, folks!!!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mANGA: characters AND COMIXING…</dc:title>
  <dc:creator>Media</dc:creator>
  <cp:lastModifiedBy>Media</cp:lastModifiedBy>
  <cp:revision>41</cp:revision>
  <dcterms:created xsi:type="dcterms:W3CDTF">2014-10-19T15:03:38Z</dcterms:created>
  <dcterms:modified xsi:type="dcterms:W3CDTF">2020-02-11T07:15:23Z</dcterms:modified>
</cp:coreProperties>
</file>