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2" r:id="rId5"/>
    <p:sldId id="274" r:id="rId6"/>
    <p:sldId id="259" r:id="rId7"/>
    <p:sldId id="260" r:id="rId8"/>
    <p:sldId id="262" r:id="rId9"/>
    <p:sldId id="270" r:id="rId10"/>
    <p:sldId id="261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81" d="100"/>
          <a:sy n="81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Melachrinou" userId="0d73a7a43791c212" providerId="LiveId" clId="{C19A8459-1622-4242-8A9A-22545B265B23}"/>
    <pc:docChg chg="custSel modSld">
      <pc:chgData name="Christina Melachrinou" userId="0d73a7a43791c212" providerId="LiveId" clId="{C19A8459-1622-4242-8A9A-22545B265B23}" dt="2020-05-14T18:26:33.611" v="4" actId="478"/>
      <pc:docMkLst>
        <pc:docMk/>
      </pc:docMkLst>
      <pc:sldChg chg="delSp mod">
        <pc:chgData name="Christina Melachrinou" userId="0d73a7a43791c212" providerId="LiveId" clId="{C19A8459-1622-4242-8A9A-22545B265B23}" dt="2020-05-14T18:25:21.611" v="0" actId="478"/>
        <pc:sldMkLst>
          <pc:docMk/>
          <pc:sldMk cId="0" sldId="265"/>
        </pc:sldMkLst>
        <pc:spChg chg="del">
          <ac:chgData name="Christina Melachrinou" userId="0d73a7a43791c212" providerId="LiveId" clId="{C19A8459-1622-4242-8A9A-22545B265B23}" dt="2020-05-14T18:25:21.611" v="0" actId="478"/>
          <ac:spMkLst>
            <pc:docMk/>
            <pc:sldMk cId="0" sldId="265"/>
            <ac:spMk id="2" creationId="{00000000-0000-0000-0000-000000000000}"/>
          </ac:spMkLst>
        </pc:spChg>
      </pc:sldChg>
      <pc:sldChg chg="delSp mod">
        <pc:chgData name="Christina Melachrinou" userId="0d73a7a43791c212" providerId="LiveId" clId="{C19A8459-1622-4242-8A9A-22545B265B23}" dt="2020-05-14T18:26:20.560" v="1" actId="478"/>
        <pc:sldMkLst>
          <pc:docMk/>
          <pc:sldMk cId="0" sldId="268"/>
        </pc:sldMkLst>
        <pc:spChg chg="del">
          <ac:chgData name="Christina Melachrinou" userId="0d73a7a43791c212" providerId="LiveId" clId="{C19A8459-1622-4242-8A9A-22545B265B23}" dt="2020-05-14T18:26:20.560" v="1" actId="478"/>
          <ac:spMkLst>
            <pc:docMk/>
            <pc:sldMk cId="0" sldId="268"/>
            <ac:spMk id="3" creationId="{00000000-0000-0000-0000-000000000000}"/>
          </ac:spMkLst>
        </pc:spChg>
      </pc:sldChg>
      <pc:sldChg chg="delSp modSp mod">
        <pc:chgData name="Christina Melachrinou" userId="0d73a7a43791c212" providerId="LiveId" clId="{C19A8459-1622-4242-8A9A-22545B265B23}" dt="2020-05-14T18:26:33.611" v="4" actId="478"/>
        <pc:sldMkLst>
          <pc:docMk/>
          <pc:sldMk cId="0" sldId="269"/>
        </pc:sldMkLst>
        <pc:spChg chg="del mod">
          <ac:chgData name="Christina Melachrinou" userId="0d73a7a43791c212" providerId="LiveId" clId="{C19A8459-1622-4242-8A9A-22545B265B23}" dt="2020-05-14T18:26:30.215" v="3" actId="478"/>
          <ac:spMkLst>
            <pc:docMk/>
            <pc:sldMk cId="0" sldId="269"/>
            <ac:spMk id="2" creationId="{00000000-0000-0000-0000-000000000000}"/>
          </ac:spMkLst>
        </pc:spChg>
        <pc:spChg chg="del">
          <ac:chgData name="Christina Melachrinou" userId="0d73a7a43791c212" providerId="LiveId" clId="{C19A8459-1622-4242-8A9A-22545B265B23}" dt="2020-05-14T18:26:33.611" v="4" actId="478"/>
          <ac:spMkLst>
            <pc:docMk/>
            <pc:sldMk cId="0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Ο Καρλομάγνος και η εποχή του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204864"/>
            <a:ext cx="4896544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Η αυτοκρατορία</a:t>
            </a:r>
          </a:p>
          <a:p>
            <a:r>
              <a:rPr lang="el-GR" dirty="0"/>
              <a:t>Η </a:t>
            </a:r>
            <a:r>
              <a:rPr lang="el-GR" dirty="0" err="1"/>
              <a:t>Καρολίδεια</a:t>
            </a:r>
            <a:r>
              <a:rPr lang="el-GR" dirty="0"/>
              <a:t> Αναγέννηση</a:t>
            </a:r>
          </a:p>
        </p:txBody>
      </p:sp>
      <p:pic>
        <p:nvPicPr>
          <p:cNvPr id="17410" name="Picture 2" descr="Charlemagne-by-Du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41723"/>
            <a:ext cx="3433564" cy="561627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Ποιο ήταν το χαρακτηριστικό της αυτοκρατορίας του Καρλομάγνου, που τον κάνει να θεωρείται ο πατέρας της Ευρώπης;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 </a:t>
            </a:r>
            <a:r>
              <a:rPr lang="el-GR" sz="2400" dirty="0"/>
              <a:t>Ήταν η προσπάθειά του να δημιουργήσει μια κοινή κουλτούρα στους διαφορετικούς λαούς του βασιλείου του.</a:t>
            </a:r>
          </a:p>
          <a:p>
            <a:r>
              <a:rPr lang="el-GR" sz="2400" dirty="0"/>
              <a:t> Αυτό το κατάφερε μέχρι κάποιο σημείο, χάρη στην κοινή νομοθεσία και οικονομική πολιτική που επέβαλε. </a:t>
            </a:r>
          </a:p>
          <a:p>
            <a:r>
              <a:rPr lang="el-GR" sz="2400" dirty="0"/>
              <a:t>Μία από τις βασικές μεταρρυθμίσεις του Καρλομάγνου ήταν η επιβολή ενός νέου κοινού νομίσματος (κάτι σαν το σημερινό ευρώ), της αργυρής λίρας, το οποίο διευκόλυνε σημαντικά τις συναλλαγές</a:t>
            </a:r>
            <a:r>
              <a:rPr lang="el-GR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36000"/>
          </a:blip>
          <a:srcRect/>
          <a:stretch>
            <a:fillRect/>
          </a:stretch>
        </p:blipFill>
        <p:spPr>
          <a:xfrm>
            <a:off x="2699792" y="1124744"/>
            <a:ext cx="4348163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Επιδρομές στα φραγκικά κράτη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79712" y="1628800"/>
            <a:ext cx="4824536" cy="1828800"/>
          </a:xfrm>
        </p:spPr>
        <p:txBody>
          <a:bodyPr/>
          <a:lstStyle/>
          <a:p>
            <a:r>
              <a:rPr lang="el-GR" dirty="0"/>
              <a:t>Σαρακηνοί</a:t>
            </a:r>
          </a:p>
          <a:p>
            <a:r>
              <a:rPr lang="el-GR" dirty="0"/>
              <a:t>Μαγυάροι (Ούγγροι</a:t>
            </a:r>
          </a:p>
          <a:p>
            <a:r>
              <a:rPr lang="el-GR" dirty="0"/>
              <a:t>Νορμανδοί ή </a:t>
            </a:r>
            <a:r>
              <a:rPr lang="el-GR" dirty="0" err="1"/>
              <a:t>Βίκιγκς</a:t>
            </a:r>
            <a:endParaRPr lang="el-G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73016"/>
            <a:ext cx="623252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Καρολίδεια</a:t>
            </a:r>
            <a:r>
              <a:rPr lang="el-GR" dirty="0"/>
              <a:t>  Αναγέννηση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l-GR" dirty="0"/>
              <a:t>Άνθηση γραμμάτων &amp; τεχνών</a:t>
            </a:r>
          </a:p>
          <a:p>
            <a:r>
              <a:rPr lang="el-GR" dirty="0"/>
              <a:t>Γραφείς αντιγραφείς  δάσκαλοι (κυρίως κληρικοί)</a:t>
            </a:r>
          </a:p>
          <a:p>
            <a:r>
              <a:rPr lang="el-GR" dirty="0"/>
              <a:t>Το Αιξ λα </a:t>
            </a:r>
            <a:r>
              <a:rPr lang="el-GR" dirty="0" err="1"/>
              <a:t>Σαπέλ</a:t>
            </a:r>
            <a:r>
              <a:rPr lang="el-GR" dirty="0"/>
              <a:t> πολιτιστικό κέντρο</a:t>
            </a:r>
          </a:p>
          <a:p>
            <a:r>
              <a:rPr lang="el-GR" dirty="0"/>
              <a:t>Ανακτορική Ακαδημία (αντιγραφή βιβλίων)</a:t>
            </a:r>
          </a:p>
          <a:p>
            <a:r>
              <a:rPr lang="el-GR" dirty="0" err="1"/>
              <a:t>Καρολίδεια</a:t>
            </a:r>
            <a:r>
              <a:rPr lang="el-GR" dirty="0"/>
              <a:t> γραφή</a:t>
            </a:r>
          </a:p>
          <a:p>
            <a:r>
              <a:rPr lang="el-GR" dirty="0"/>
              <a:t>Σχολεία σε κάθε επισκοπή &amp; μονή</a:t>
            </a:r>
          </a:p>
          <a:p>
            <a:r>
              <a:rPr lang="el-GR" dirty="0"/>
              <a:t>Μεγάλη ανάπτυξη τεχνών με βυζαντινές επιρροές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thumb/1/19/BritLibAddMS11848Fol160rText.jpg/375px-BritLibAddMS11848Fol160r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968552" cy="6408712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67944" y="764704"/>
            <a:ext cx="4696731" cy="780678"/>
          </a:xfrm>
        </p:spPr>
        <p:txBody>
          <a:bodyPr/>
          <a:lstStyle/>
          <a:p>
            <a:r>
              <a:rPr lang="el-GR" sz="3600" dirty="0" err="1"/>
              <a:t>Καρολίδεια</a:t>
            </a:r>
            <a:r>
              <a:rPr lang="el-GR" sz="3600" dirty="0"/>
              <a:t> γραφή</a:t>
            </a:r>
          </a:p>
          <a:p>
            <a:endParaRPr lang="el-GR" dirty="0"/>
          </a:p>
        </p:txBody>
      </p:sp>
      <p:pic>
        <p:nvPicPr>
          <p:cNvPr id="5" name="Picture 3" descr="caroling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1844824"/>
            <a:ext cx="3478932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Ανακτορική ακαδημία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4" descr="charlemagne kai oi math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5750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3923928" y="836712"/>
            <a:ext cx="50405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Αντιγραφείς..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 descr="cpg359fol66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96752"/>
            <a:ext cx="4024040" cy="4098121"/>
          </a:xfrm>
          <a:prstGeom prst="rect">
            <a:avLst/>
          </a:prstGeom>
          <a:noFill/>
        </p:spPr>
      </p:pic>
      <p:pic>
        <p:nvPicPr>
          <p:cNvPr id="5" name="Picture 4" descr="280px-Boethius_initial_consolation_philoso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1399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Σχολεία σε κάθε επισκοπή &amp; μονή</a:t>
            </a:r>
            <a:br>
              <a:rPr lang="el-GR" dirty="0"/>
            </a:br>
            <a:endParaRPr lang="el-GR" dirty="0"/>
          </a:p>
        </p:txBody>
      </p:sp>
      <p:pic>
        <p:nvPicPr>
          <p:cNvPr id="4" name="Picture 3" descr="maurus-alcuin stη μέση προσφέρουν τα έργα τους στον επίσκοπο της Μαγκόντα (13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1196752"/>
            <a:ext cx="4071938" cy="4868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>
          <a:xfrm>
            <a:off x="1187624" y="0"/>
            <a:ext cx="6979295" cy="6707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3456384"/>
          </a:xfrm>
        </p:spPr>
        <p:txBody>
          <a:bodyPr/>
          <a:lstStyle/>
          <a:p>
            <a:r>
              <a:rPr lang="el-GR" dirty="0"/>
              <a:t>Ο Καρλομάγνος διάδοχος του </a:t>
            </a:r>
            <a:r>
              <a:rPr lang="el-GR" dirty="0" err="1"/>
              <a:t>Πιπίνου</a:t>
            </a:r>
            <a:r>
              <a:rPr lang="el-GR" dirty="0"/>
              <a:t> του Βραχύ</a:t>
            </a:r>
          </a:p>
          <a:p>
            <a:r>
              <a:rPr lang="el-GR" dirty="0"/>
              <a:t>Δημιουργεί μεγάλο Φραγκικό Βασίλειο (</a:t>
            </a:r>
            <a:r>
              <a:rPr lang="el-GR" sz="2400" dirty="0"/>
              <a:t>μετά από πολέμους)</a:t>
            </a:r>
            <a:endParaRPr lang="el-GR" dirty="0"/>
          </a:p>
          <a:p>
            <a:r>
              <a:rPr lang="el-GR" dirty="0"/>
              <a:t>Το 800 στέφθηκε στη Ρώμη «Αυτοκράτωρ Ρωμαϊκού Κράτους» </a:t>
            </a:r>
            <a:r>
              <a:rPr lang="el-GR" sz="2400" dirty="0"/>
              <a:t>(αιτία διαμάχης με το Βυζάντιο)</a:t>
            </a:r>
            <a:endParaRPr lang="el-GR" dirty="0"/>
          </a:p>
        </p:txBody>
      </p:sp>
      <p:pic>
        <p:nvPicPr>
          <p:cNvPr id="16386" name="Picture 2" descr="http://upload.wikimedia.org/wikipedia/commons/thumb/a/af/Karl_den_store_krons_av_leo_III.jpg/146px-Karl_den_store_krons_av_leo_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41018"/>
            <a:ext cx="3423196" cy="35169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</a:blip>
          <a:srcRect l="4092" t="8018" r="4517" b="7796"/>
          <a:stretch>
            <a:fillRect/>
          </a:stretch>
        </p:blipFill>
        <p:spPr>
          <a:xfrm>
            <a:off x="179512" y="260648"/>
            <a:ext cx="5616624" cy="63367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940152" y="1124744"/>
            <a:ext cx="288228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ites.google.com/site/chroniangeliki/history/b-gymnasiou/chartes/%CE%91%CE%B9%CE%BE-%CE%9B%CE%B1%20%CE%A3%CE%B1%CF%80%CE%AD%CE%BB.gif?attredirects=0"/>
          <p:cNvPicPr>
            <a:picLocks noChangeAspect="1" noChangeArrowheads="1"/>
          </p:cNvPicPr>
          <p:nvPr/>
        </p:nvPicPr>
        <p:blipFill>
          <a:blip r:embed="rId2" cstate="print"/>
          <a:srcRect r="38576" b="32276"/>
          <a:stretch>
            <a:fillRect/>
          </a:stretch>
        </p:blipFill>
        <p:spPr bwMode="auto">
          <a:xfrm>
            <a:off x="5220072" y="260648"/>
            <a:ext cx="3744416" cy="309634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70609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Αιξ Λα </a:t>
            </a:r>
            <a:r>
              <a:rPr lang="el-GR" dirty="0" err="1"/>
              <a:t>Σαπέλ</a:t>
            </a:r>
            <a:r>
              <a:rPr lang="el-GR" dirty="0"/>
              <a:t> (</a:t>
            </a:r>
            <a:r>
              <a:rPr lang="el-GR" dirty="0" err="1"/>
              <a:t>Ααχεν</a:t>
            </a:r>
            <a:r>
              <a:rPr lang="el-GR" dirty="0"/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5"/>
            <a:ext cx="4464496" cy="1728192"/>
          </a:xfrm>
        </p:spPr>
        <p:txBody>
          <a:bodyPr/>
          <a:lstStyle/>
          <a:p>
            <a:r>
              <a:rPr lang="el-GR" dirty="0"/>
              <a:t>Διοικητικό πολιτιστικό κέντρο της αυτοκρατορίας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7128792" cy="3286125"/>
          </a:xfrm>
          <a:prstGeom prst="rect">
            <a:avLst/>
          </a:prstGeom>
          <a:noFill/>
          <a:ln w="76200">
            <a:solidFill>
              <a:srgbClr val="666633"/>
            </a:solidFill>
            <a:miter lim="800000"/>
            <a:headEnd/>
            <a:tailEnd/>
          </a:ln>
          <a:effectLst/>
        </p:spPr>
      </p:pic>
      <p:sp>
        <p:nvSpPr>
          <p:cNvPr id="6" name="5 - Έλλειψη"/>
          <p:cNvSpPr/>
          <p:nvPr/>
        </p:nvSpPr>
        <p:spPr>
          <a:xfrm>
            <a:off x="7164288" y="404664"/>
            <a:ext cx="864096" cy="93610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EmpireCharlemagne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0648"/>
            <a:ext cx="7290966" cy="620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Πρωτεύουσα το Αιξ Λα </a:t>
            </a:r>
            <a:r>
              <a:rPr lang="el-GR" dirty="0" err="1"/>
              <a:t>Σαπέλ</a:t>
            </a:r>
            <a:r>
              <a:rPr lang="el-GR" dirty="0"/>
              <a:t>  (Άαχεν)</a:t>
            </a:r>
          </a:p>
          <a:p>
            <a:pPr>
              <a:buNone/>
            </a:pPr>
            <a:endParaRPr lang="el-GR" dirty="0"/>
          </a:p>
          <a:p>
            <a:r>
              <a:rPr lang="el-GR" dirty="0"/>
              <a:t>Διοίκηση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r>
              <a:rPr lang="el-GR" dirty="0"/>
              <a:t>Οικονομική ανάκαμψη </a:t>
            </a:r>
          </a:p>
        </p:txBody>
      </p:sp>
      <p:sp>
        <p:nvSpPr>
          <p:cNvPr id="4" name="3 - Επεξήγηση με αριστερό βέλος"/>
          <p:cNvSpPr/>
          <p:nvPr/>
        </p:nvSpPr>
        <p:spPr>
          <a:xfrm rot="21051721">
            <a:off x="2546684" y="2640742"/>
            <a:ext cx="2994909" cy="50405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Ρωμαική</a:t>
            </a:r>
            <a:r>
              <a:rPr lang="el-GR" dirty="0"/>
              <a:t> Παράδοση</a:t>
            </a:r>
          </a:p>
        </p:txBody>
      </p:sp>
      <p:sp>
        <p:nvSpPr>
          <p:cNvPr id="5" name="4 - Επεξήγηση με αριστερό βέλος"/>
          <p:cNvSpPr/>
          <p:nvPr/>
        </p:nvSpPr>
        <p:spPr>
          <a:xfrm rot="462549">
            <a:off x="2577974" y="3263710"/>
            <a:ext cx="2909470" cy="504056"/>
          </a:xfrm>
          <a:prstGeom prst="leftArrowCallout">
            <a:avLst>
              <a:gd name="adj1" fmla="val 25000"/>
              <a:gd name="adj2" fmla="val 25000"/>
              <a:gd name="adj3" fmla="val 25369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Γερμανικά έθιμα</a:t>
            </a:r>
          </a:p>
        </p:txBody>
      </p:sp>
      <p:sp>
        <p:nvSpPr>
          <p:cNvPr id="6" name="5 - Επεξήγηση με αριστερό βέλος"/>
          <p:cNvSpPr/>
          <p:nvPr/>
        </p:nvSpPr>
        <p:spPr>
          <a:xfrm rot="21051721">
            <a:off x="4737037" y="4239680"/>
            <a:ext cx="2994909" cy="504056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Αύξηση αγροτικής παραγωγής</a:t>
            </a:r>
          </a:p>
        </p:txBody>
      </p:sp>
      <p:sp>
        <p:nvSpPr>
          <p:cNvPr id="7" name="6 - Επεξήγηση με αριστερό βέλος"/>
          <p:cNvSpPr/>
          <p:nvPr/>
        </p:nvSpPr>
        <p:spPr>
          <a:xfrm rot="462549">
            <a:off x="4808684" y="4990019"/>
            <a:ext cx="2909470" cy="504056"/>
          </a:xfrm>
          <a:prstGeom prst="leftArrowCallout">
            <a:avLst>
              <a:gd name="adj1" fmla="val 25000"/>
              <a:gd name="adj2" fmla="val 25000"/>
              <a:gd name="adj3" fmla="val 25369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Αναθέρμανση εμπορίου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Μετά το θάνατο του Καρλομάγνου……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Συνθήκη Βερντέν 843 διάσπαση αυτοκρατορίας</a:t>
            </a:r>
          </a:p>
          <a:p>
            <a:pPr>
              <a:buNone/>
            </a:pPr>
            <a:r>
              <a:rPr lang="el-GR" dirty="0"/>
              <a:t>                          σε 3 τμήματα</a:t>
            </a:r>
          </a:p>
          <a:p>
            <a:pPr>
              <a:buNone/>
            </a:pPr>
            <a:r>
              <a:rPr lang="el-GR" dirty="0"/>
              <a:t> </a:t>
            </a:r>
          </a:p>
        </p:txBody>
      </p:sp>
      <p:sp>
        <p:nvSpPr>
          <p:cNvPr id="4" name="3 - Επεξήγηση με επάνω βέλος"/>
          <p:cNvSpPr/>
          <p:nvPr/>
        </p:nvSpPr>
        <p:spPr>
          <a:xfrm>
            <a:off x="1187624" y="3068960"/>
            <a:ext cx="1584176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Περιοχές Σημερινής Γαλλία </a:t>
            </a:r>
          </a:p>
        </p:txBody>
      </p:sp>
      <p:sp>
        <p:nvSpPr>
          <p:cNvPr id="5" name="4 - Επεξήγηση με επάνω βέλος"/>
          <p:cNvSpPr/>
          <p:nvPr/>
        </p:nvSpPr>
        <p:spPr>
          <a:xfrm>
            <a:off x="3851920" y="2996952"/>
            <a:ext cx="1584176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Περιοχές σημερινής Γερμανίας</a:t>
            </a:r>
          </a:p>
        </p:txBody>
      </p:sp>
      <p:sp>
        <p:nvSpPr>
          <p:cNvPr id="6" name="5 - Επεξήγηση με επάνω βέλος"/>
          <p:cNvSpPr/>
          <p:nvPr/>
        </p:nvSpPr>
        <p:spPr>
          <a:xfrm>
            <a:off x="6660232" y="2780928"/>
            <a:ext cx="1584176" cy="24482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Περιοχές σημερινού Βελγίου  Ελβετίας και μέρος της Ιταλίας</a:t>
            </a:r>
          </a:p>
        </p:txBody>
      </p:sp>
      <p:sp>
        <p:nvSpPr>
          <p:cNvPr id="7" name="6 - Οριζόντιος πάπυρος"/>
          <p:cNvSpPr/>
          <p:nvPr/>
        </p:nvSpPr>
        <p:spPr>
          <a:xfrm rot="21287328">
            <a:off x="291869" y="5059648"/>
            <a:ext cx="5832648" cy="1153905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Απαρχή δημιουργίας σημερινής Ευρώπης </a:t>
            </a:r>
          </a:p>
          <a:p>
            <a:pPr algn="ctr"/>
            <a:r>
              <a:rPr lang="el-GR" sz="2400" dirty="0"/>
              <a:t>Χωρίζεται γλωσσικά η Ευρώπη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ebooks.edu.gr/modules/ebook/show.php/DSGYM-B107/371/2484,9525/images/img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480720" cy="2826297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 </a:t>
            </a:r>
          </a:p>
        </p:txBody>
      </p:sp>
      <p:sp>
        <p:nvSpPr>
          <p:cNvPr id="4" name="3 - Επεξήγηση με επάνω βέλος"/>
          <p:cNvSpPr/>
          <p:nvPr/>
        </p:nvSpPr>
        <p:spPr>
          <a:xfrm>
            <a:off x="2051720" y="2564904"/>
            <a:ext cx="1584176" cy="23042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Περιοχές Σημερινής Γαλλίας </a:t>
            </a:r>
          </a:p>
        </p:txBody>
      </p:sp>
      <p:sp>
        <p:nvSpPr>
          <p:cNvPr id="5" name="4 - Επεξήγηση με επάνω βέλος"/>
          <p:cNvSpPr/>
          <p:nvPr/>
        </p:nvSpPr>
        <p:spPr>
          <a:xfrm rot="18890279">
            <a:off x="6119681" y="1347055"/>
            <a:ext cx="1584176" cy="2789935"/>
          </a:xfrm>
          <a:prstGeom prst="upArrowCallout">
            <a:avLst>
              <a:gd name="adj1" fmla="val 4291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Περιοχές σημερινής Γερμανίας</a:t>
            </a:r>
          </a:p>
        </p:txBody>
      </p:sp>
      <p:sp>
        <p:nvSpPr>
          <p:cNvPr id="6" name="5 - Επεξήγηση με επάνω βέλος"/>
          <p:cNvSpPr/>
          <p:nvPr/>
        </p:nvSpPr>
        <p:spPr>
          <a:xfrm>
            <a:off x="3779912" y="2420888"/>
            <a:ext cx="1584176" cy="24482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Περιοχές σημερινού Βελγίου  Ελβετίας και μέρος της Ιταλίας</a:t>
            </a:r>
          </a:p>
        </p:txBody>
      </p:sp>
      <p:sp>
        <p:nvSpPr>
          <p:cNvPr id="7" name="6 - Οριζόντιος πάπυρος"/>
          <p:cNvSpPr/>
          <p:nvPr/>
        </p:nvSpPr>
        <p:spPr>
          <a:xfrm rot="756563">
            <a:off x="573425" y="5422280"/>
            <a:ext cx="5832648" cy="954754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Απαρχή δημιουργίας σημερινής Ευρώπης </a:t>
            </a:r>
          </a:p>
          <a:p>
            <a:pPr algn="ctr"/>
            <a:r>
              <a:rPr lang="el-GR" sz="2000" dirty="0"/>
              <a:t>Χωρίζεται γλωσσικά η Ευρώπη</a:t>
            </a:r>
          </a:p>
          <a:p>
            <a:pPr algn="ctr"/>
            <a:endParaRPr lang="el-GR" sz="1400" dirty="0"/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7606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285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Θέμα του Office</vt:lpstr>
      <vt:lpstr>Ο Καρλομάγνος και η εποχή του</vt:lpstr>
      <vt:lpstr>PowerPoint Presentation</vt:lpstr>
      <vt:lpstr>PowerPoint Presentation</vt:lpstr>
      <vt:lpstr>Αιξ Λα Σαπέλ (Ααχεν)</vt:lpstr>
      <vt:lpstr>PowerPoint Presentation</vt:lpstr>
      <vt:lpstr>PowerPoint Presentation</vt:lpstr>
      <vt:lpstr>Μετά το θάνατο του Καρλομάγνου……</vt:lpstr>
      <vt:lpstr>PowerPoint Presentation</vt:lpstr>
      <vt:lpstr>PowerPoint Presentation</vt:lpstr>
      <vt:lpstr>Ποιο ήταν το χαρακτηριστικό της αυτοκρατορίας του Καρλομάγνου, που τον κάνει να θεωρείται ο πατέρας της Ευρώπης;</vt:lpstr>
      <vt:lpstr>PowerPoint Presentation</vt:lpstr>
      <vt:lpstr>Επιδρομές στα φραγκικά κράτη</vt:lpstr>
      <vt:lpstr>Καρολίδεια  Αναγέννηση</vt:lpstr>
      <vt:lpstr>PowerPoint Presentation</vt:lpstr>
      <vt:lpstr>Ανακτορική ακαδημία</vt:lpstr>
      <vt:lpstr>Αντιγραφείς..</vt:lpstr>
      <vt:lpstr>Σχολεία σε κάθε επισκοπή &amp; μονή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Christina Melachrinou</cp:lastModifiedBy>
  <cp:revision>15</cp:revision>
  <dcterms:created xsi:type="dcterms:W3CDTF">2014-03-09T18:10:27Z</dcterms:created>
  <dcterms:modified xsi:type="dcterms:W3CDTF">2020-05-14T18:26:49Z</dcterms:modified>
</cp:coreProperties>
</file>