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5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DDB3-4159-4F0D-80E7-035C8583DEE0}" type="datetimeFigureOut">
              <a:rPr lang="el-GR" smtClean="0"/>
              <a:pPr/>
              <a:t>12/5/2025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6769B19-A2BD-4750-AFFD-A748FAFB1D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DDB3-4159-4F0D-80E7-035C8583DEE0}" type="datetimeFigureOut">
              <a:rPr lang="el-GR" smtClean="0"/>
              <a:pPr/>
              <a:t>12/5/2025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69B19-A2BD-4750-AFFD-A748FAFB1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6769B19-A2BD-4750-AFFD-A748FAFB1D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DDB3-4159-4F0D-80E7-035C8583DEE0}" type="datetimeFigureOut">
              <a:rPr lang="el-GR" smtClean="0"/>
              <a:pPr/>
              <a:t>12/5/2025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DDB3-4159-4F0D-80E7-035C8583DEE0}" type="datetimeFigureOut">
              <a:rPr lang="el-GR" smtClean="0"/>
              <a:pPr/>
              <a:t>12/5/2025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6769B19-A2BD-4750-AFFD-A748FAFB1D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DDB3-4159-4F0D-80E7-035C8583DEE0}" type="datetimeFigureOut">
              <a:rPr lang="el-GR" smtClean="0"/>
              <a:pPr/>
              <a:t>12/5/2025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6769B19-A2BD-4750-AFFD-A748FAFB1D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01CDDB3-4159-4F0D-80E7-035C8583DEE0}" type="datetimeFigureOut">
              <a:rPr lang="el-GR" smtClean="0"/>
              <a:pPr/>
              <a:t>12/5/2025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69B19-A2BD-4750-AFFD-A748FAFB1D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DDB3-4159-4F0D-80E7-035C8583DEE0}" type="datetimeFigureOut">
              <a:rPr lang="el-GR" smtClean="0"/>
              <a:pPr/>
              <a:t>12/5/2025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6769B19-A2BD-4750-AFFD-A748FAFB1D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DDB3-4159-4F0D-80E7-035C8583DEE0}" type="datetimeFigureOut">
              <a:rPr lang="el-GR" smtClean="0"/>
              <a:pPr/>
              <a:t>12/5/2025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6769B19-A2BD-4750-AFFD-A748FAFB1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DDB3-4159-4F0D-80E7-035C8583DEE0}" type="datetimeFigureOut">
              <a:rPr lang="el-GR" smtClean="0"/>
              <a:pPr/>
              <a:t>12/5/2025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769B19-A2BD-4750-AFFD-A748FAFB1D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6769B19-A2BD-4750-AFFD-A748FAFB1D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DDB3-4159-4F0D-80E7-035C8583DEE0}" type="datetimeFigureOut">
              <a:rPr lang="el-GR" smtClean="0"/>
              <a:pPr/>
              <a:t>12/5/2025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6769B19-A2BD-4750-AFFD-A748FAFB1D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01CDDB3-4159-4F0D-80E7-035C8583DEE0}" type="datetimeFigureOut">
              <a:rPr lang="el-GR" smtClean="0"/>
              <a:pPr/>
              <a:t>12/5/2025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01CDDB3-4159-4F0D-80E7-035C8583DEE0}" type="datetimeFigureOut">
              <a:rPr lang="el-GR" smtClean="0"/>
              <a:pPr/>
              <a:t>12/5/2025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6769B19-A2BD-4750-AFFD-A748FAFB1D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4.xml"/><Relationship Id="rId7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Relationship Id="rId6" Type="http://schemas.openxmlformats.org/officeDocument/2006/relationships/slide" Target="slide9.xml"/><Relationship Id="rId11" Type="http://schemas.openxmlformats.org/officeDocument/2006/relationships/slide" Target="slide16.xml"/><Relationship Id="rId5" Type="http://schemas.openxmlformats.org/officeDocument/2006/relationships/slide" Target="slide7.xml"/><Relationship Id="rId10" Type="http://schemas.openxmlformats.org/officeDocument/2006/relationships/slide" Target="slide14.xml"/><Relationship Id="rId4" Type="http://schemas.openxmlformats.org/officeDocument/2006/relationships/slide" Target="slide6.xml"/><Relationship Id="rId9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s.sch.g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>
          <a:xfrm>
            <a:off x="1142976" y="2714620"/>
            <a:ext cx="7143800" cy="35719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  <a:hlinkClick r:id="rId2" action="ppaction://hlinksldjump"/>
              </a:rPr>
              <a:t>Σύνδεση ή δημιουργία </a:t>
            </a:r>
            <a:r>
              <a:rPr lang="el-GR" sz="1800" cap="none" dirty="0" err="1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  <a:hlinkClick r:id="rId2" action="ppaction://hlinksldjump"/>
              </a:rPr>
              <a:t>ιστολογίου</a:t>
            </a:r>
            <a:endParaRPr lang="el-GR" sz="1800" cap="none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icrosoft YaHei Light" pitchFamily="34" charset="-122"/>
              <a:ea typeface="Microsoft YaHei Light" pitchFamily="34" charset="-122"/>
              <a:cs typeface="DejaVu Serif" pitchFamily="18" charset="0"/>
            </a:endParaRPr>
          </a:p>
          <a:p>
            <a:endParaRPr lang="el-GR" sz="1800" cap="none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icrosoft YaHei Light" pitchFamily="34" charset="-122"/>
              <a:ea typeface="Microsoft YaHei Light" pitchFamily="34" charset="-122"/>
              <a:cs typeface="DejaVu Serif" pitchFamily="18" charset="0"/>
            </a:endParaRPr>
          </a:p>
          <a:p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  <a:hlinkClick r:id="rId3" action="ppaction://hlinksldjump"/>
              </a:rPr>
              <a:t>Διαχείριση </a:t>
            </a:r>
            <a:r>
              <a:rPr lang="el-GR" sz="1800" cap="none" dirty="0" err="1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  <a:hlinkClick r:id="rId3" action="ppaction://hlinksldjump"/>
              </a:rPr>
              <a:t>ιστότοπου</a:t>
            </a:r>
            <a:endParaRPr lang="el-GR" sz="1800" cap="none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icrosoft YaHei Light" pitchFamily="34" charset="-122"/>
              <a:ea typeface="Microsoft YaHei Light" pitchFamily="34" charset="-122"/>
              <a:cs typeface="DejaVu Serif" pitchFamily="18" charset="0"/>
            </a:endParaRPr>
          </a:p>
          <a:p>
            <a:pPr algn="l"/>
            <a:endParaRPr lang="el-GR" sz="1800" cap="none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icrosoft YaHei Light" pitchFamily="34" charset="-122"/>
              <a:ea typeface="Microsoft YaHei Light" pitchFamily="34" charset="-122"/>
              <a:cs typeface="DejaVu Serif" pitchFamily="18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</a:rPr>
              <a:t> </a:t>
            </a: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  <a:hlinkClick r:id="rId4" action="ppaction://hlinksldjump"/>
              </a:rPr>
              <a:t>εμφάνιση </a:t>
            </a:r>
            <a:r>
              <a:rPr lang="el-GR" sz="1800" cap="none" dirty="0" err="1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  <a:hlinkClick r:id="rId4" action="ppaction://hlinksldjump"/>
              </a:rPr>
              <a:t>ιστότοπου</a:t>
            </a:r>
            <a:endParaRPr lang="el-GR" sz="1800" cap="none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icrosoft YaHei Light" pitchFamily="34" charset="-122"/>
              <a:ea typeface="Microsoft YaHei Light" pitchFamily="34" charset="-122"/>
              <a:cs typeface="DejaVu Serif" pitchFamily="18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</a:rPr>
              <a:t> </a:t>
            </a: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  <a:hlinkClick r:id="rId5" action="ppaction://hlinksldjump"/>
              </a:rPr>
              <a:t>κατηγορίες / ετικέτες</a:t>
            </a:r>
            <a:endParaRPr lang="el-GR" sz="1800" cap="none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icrosoft YaHei Light" pitchFamily="34" charset="-122"/>
              <a:ea typeface="Microsoft YaHei Light" pitchFamily="34" charset="-122"/>
              <a:cs typeface="DejaVu Serif" pitchFamily="18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</a:rPr>
              <a:t> </a:t>
            </a: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  <a:hlinkClick r:id="rId6" action="ppaction://hlinksldjump"/>
              </a:rPr>
              <a:t>άρθρα / σελίδες</a:t>
            </a:r>
            <a:endParaRPr lang="el-GR" sz="1800" cap="none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icrosoft YaHei Light" pitchFamily="34" charset="-122"/>
              <a:ea typeface="Microsoft YaHei Light" pitchFamily="34" charset="-122"/>
              <a:cs typeface="DejaVu Serif" pitchFamily="18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1800" b="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</a:rPr>
              <a:t> </a:t>
            </a: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  <a:hlinkClick r:id="rId7" action="ppaction://hlinksldjump"/>
              </a:rPr>
              <a:t>εργαλεία επεξεργασίας άρθρων – σελίδων</a:t>
            </a:r>
            <a:endParaRPr lang="el-GR" sz="1800" cap="none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icrosoft YaHei Light" pitchFamily="34" charset="-122"/>
              <a:ea typeface="Microsoft YaHei Light" pitchFamily="34" charset="-122"/>
              <a:cs typeface="DejaVu Serif" pitchFamily="18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</a:rPr>
              <a:t> </a:t>
            </a: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  <a:hlinkClick r:id="rId8" action="ppaction://hlinksldjump"/>
              </a:rPr>
              <a:t>εργαλεία πολυμέσων</a:t>
            </a:r>
            <a:endParaRPr lang="el-GR" sz="1800" cap="none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icrosoft YaHei Light" pitchFamily="34" charset="-122"/>
              <a:ea typeface="Microsoft YaHei Light" pitchFamily="34" charset="-122"/>
              <a:cs typeface="DejaVu Serif" pitchFamily="18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</a:rPr>
              <a:t> </a:t>
            </a: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  <a:hlinkClick r:id="rId9" action="ppaction://hlinksldjump"/>
              </a:rPr>
              <a:t>δημιουργία μενού</a:t>
            </a:r>
            <a:endParaRPr lang="el-GR" sz="1800" cap="none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icrosoft YaHei Light" pitchFamily="34" charset="-122"/>
              <a:ea typeface="Microsoft YaHei Light" pitchFamily="34" charset="-122"/>
              <a:cs typeface="DejaVu Serif" pitchFamily="18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</a:rPr>
              <a:t> </a:t>
            </a: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  <a:hlinkClick r:id="rId10" action="ppaction://hlinksldjump"/>
              </a:rPr>
              <a:t>σχόλια</a:t>
            </a:r>
            <a:endParaRPr lang="el-GR" sz="1800" cap="none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icrosoft YaHei Light" pitchFamily="34" charset="-122"/>
              <a:ea typeface="Microsoft YaHei Light" pitchFamily="34" charset="-122"/>
              <a:cs typeface="DejaVu Serif" pitchFamily="18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</a:rPr>
              <a:t> </a:t>
            </a:r>
            <a:r>
              <a:rPr lang="el-GR" sz="1800" cap="none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icrosoft YaHei Light" pitchFamily="34" charset="-122"/>
                <a:ea typeface="Microsoft YaHei Light" pitchFamily="34" charset="-122"/>
                <a:cs typeface="DejaVu Serif" pitchFamily="18" charset="0"/>
                <a:hlinkClick r:id="rId11" action="ppaction://hlinksldjump"/>
              </a:rPr>
              <a:t>προσθήκη μελών</a:t>
            </a:r>
            <a:endParaRPr lang="el-GR" sz="1800" cap="none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icrosoft YaHei Light" pitchFamily="34" charset="-122"/>
              <a:ea typeface="Microsoft YaHei Light" pitchFamily="34" charset="-122"/>
              <a:cs typeface="DejaVu Serif" pitchFamily="18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Κοινότητες και </a:t>
            </a:r>
            <a:r>
              <a:rPr lang="el-GR" dirty="0" err="1" smtClean="0"/>
              <a:t>ιστολόγια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Εργαλεία άρθρων / σελίδων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285720" y="1428736"/>
            <a:ext cx="850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εργαλεία που χρησιμοποιούμε σε ένα άρθρο εμφανίζονται σε εικονίδια, καθώς και από το μενού, π.χ. επιλέγοντας από το μενού Αρχεί0 </a:t>
            </a:r>
            <a:r>
              <a:rPr lang="el-GR" dirty="0" smtClean="0">
                <a:sym typeface="Wingdings" pitchFamily="2" charset="2"/>
              </a:rPr>
              <a:t> εκτύπωση, μπορώ να εκτυπώσω το άρθρο.</a:t>
            </a:r>
            <a:endParaRPr lang="el-GR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557467"/>
            <a:ext cx="80772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26 - Ορθογώνιο"/>
          <p:cNvSpPr/>
          <p:nvPr/>
        </p:nvSpPr>
        <p:spPr>
          <a:xfrm>
            <a:off x="714348" y="3000372"/>
            <a:ext cx="5786478" cy="928694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27 - TextBox"/>
          <p:cNvSpPr txBox="1"/>
          <p:nvPr/>
        </p:nvSpPr>
        <p:spPr>
          <a:xfrm>
            <a:off x="357158" y="4143380"/>
            <a:ext cx="8501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 τα επιλεγμένα εργαλεία και μενού μπορούμε να επεξεργαστούμε τις γραμματοσειρές όσον αφορά: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το μέγεθος, το χρώμα, το είδος, πλάγια /έντονη</a:t>
            </a:r>
            <a:r>
              <a:rPr lang="en-US" dirty="0" smtClean="0"/>
              <a:t>, </a:t>
            </a:r>
            <a:r>
              <a:rPr lang="el-GR" dirty="0" smtClean="0"/>
              <a:t>στοίχιση, ειδικών χαρακτήρων. Επίσης καθορίζουμε αρίθμηση, κουκίδες, σύνδεσμος, εσοχές, πίνακες, δείκτες, εκθέτες, γραμμές.</a:t>
            </a:r>
            <a:endParaRPr lang="en-US" dirty="0" smtClean="0"/>
          </a:p>
          <a:p>
            <a:r>
              <a:rPr lang="el-GR" dirty="0" smtClean="0"/>
              <a:t>Ο πηγαίος κώδικας απευθύνεται σε προγραμματιστές με γνώσεις γλώσσας </a:t>
            </a:r>
            <a:r>
              <a:rPr lang="en-US" dirty="0" smtClean="0"/>
              <a:t>HTML.</a:t>
            </a:r>
            <a:endParaRPr lang="el-G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Εργαλείο πολυμέσων</a:t>
            </a:r>
            <a:endParaRPr lang="el-GR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00174"/>
            <a:ext cx="80772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500438"/>
            <a:ext cx="3117058" cy="251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25 - Ορθογώνιο"/>
          <p:cNvSpPr/>
          <p:nvPr/>
        </p:nvSpPr>
        <p:spPr>
          <a:xfrm>
            <a:off x="785786" y="1571612"/>
            <a:ext cx="1714512" cy="35719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214686"/>
            <a:ext cx="5287638" cy="315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Ορθογώνιο"/>
          <p:cNvSpPr/>
          <p:nvPr/>
        </p:nvSpPr>
        <p:spPr>
          <a:xfrm>
            <a:off x="285720" y="3500438"/>
            <a:ext cx="1428760" cy="285752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5786446" y="5357826"/>
            <a:ext cx="1143008" cy="285752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357158" y="2909884"/>
            <a:ext cx="4714908" cy="35719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Εισαγωγή αρχείων από τον υπολογιστή μου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5857884" y="2714620"/>
            <a:ext cx="3071834" cy="85725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Εισαγωγή ενός βίντεο ή ενός αρχείου από το διαδίκτυο</a:t>
            </a:r>
            <a:endParaRPr lang="el-GR" dirty="0">
              <a:solidFill>
                <a:schemeClr val="tx1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0800000" flipV="1">
            <a:off x="1357292" y="3286124"/>
            <a:ext cx="285750" cy="2143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 rot="5400000">
            <a:off x="5793084" y="4136746"/>
            <a:ext cx="1772676" cy="6429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μενού</a:t>
            </a:r>
            <a:endParaRPr lang="el-GR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287655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3571868" y="1628082"/>
            <a:ext cx="51435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τον Πίνακα Ελέγχου επιλέγουμε Εμφάνιση, Μενού. Δίνουμε ένα όνομα στο Μενού, π.χ. Μενού.</a:t>
            </a:r>
          </a:p>
          <a:p>
            <a:pPr algn="ctr"/>
            <a:r>
              <a:rPr lang="el-GR" dirty="0" smtClean="0"/>
              <a:t>(δείτε και την επόμενη διαφάνεια που τα εμφανίζει με γραφικό τρόπο)</a:t>
            </a:r>
          </a:p>
          <a:p>
            <a:r>
              <a:rPr lang="el-GR" dirty="0" smtClean="0"/>
              <a:t>Στα αριστερά από την ονομασία Μενού, εμφανίζονται οι σελίδες που έχετε κάνει ήδη.</a:t>
            </a:r>
          </a:p>
          <a:p>
            <a:r>
              <a:rPr lang="el-GR" dirty="0" smtClean="0"/>
              <a:t>Επιλέγουμε τις σελίδες που θέλουμε και πατάμε το κουμπί «Προσθήκη στο μενού».</a:t>
            </a:r>
          </a:p>
          <a:p>
            <a:endParaRPr lang="el-GR" dirty="0" smtClean="0"/>
          </a:p>
          <a:p>
            <a:r>
              <a:rPr lang="el-GR" dirty="0" smtClean="0"/>
              <a:t>Κάτω από την ονομασία μπορούμε να τα τακτοποιήσουμε «σέρνοντας» τους τίτλους του μενού σε όποια κατηγορία ή υποκατηγορία θέλουμε.</a:t>
            </a:r>
          </a:p>
          <a:p>
            <a:endParaRPr lang="el-GR" dirty="0" smtClean="0"/>
          </a:p>
          <a:p>
            <a:r>
              <a:rPr lang="el-GR" dirty="0" smtClean="0"/>
              <a:t>Κάνουμε τσεκ από τις ρυθμίσεις μενού στο «Κυρίως μενού» και «</a:t>
            </a:r>
            <a:r>
              <a:rPr lang="en-US" dirty="0" smtClean="0"/>
              <a:t>Responsive Menu</a:t>
            </a:r>
            <a:r>
              <a:rPr lang="el-GR" dirty="0" smtClean="0"/>
              <a:t>».</a:t>
            </a:r>
          </a:p>
          <a:p>
            <a:r>
              <a:rPr lang="el-GR" dirty="0" smtClean="0"/>
              <a:t>Τέλος πατάμε αποθήκευση.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μενού</a:t>
            </a:r>
            <a:endParaRPr lang="el-GR" dirty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64057"/>
            <a:ext cx="7986729" cy="5251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ύγραμμο βέλος σύνδεσης"/>
          <p:cNvCxnSpPr>
            <a:stCxn id="11" idx="1"/>
          </p:cNvCxnSpPr>
          <p:nvPr/>
        </p:nvCxnSpPr>
        <p:spPr>
          <a:xfrm rot="10800000" flipV="1">
            <a:off x="3643306" y="1535892"/>
            <a:ext cx="2071702" cy="32147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Ορθογώνιο"/>
          <p:cNvSpPr/>
          <p:nvPr/>
        </p:nvSpPr>
        <p:spPr>
          <a:xfrm>
            <a:off x="5715008" y="1357298"/>
            <a:ext cx="2357454" cy="35719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Βήμα 1: όνομα μενού</a:t>
            </a:r>
            <a:endParaRPr lang="el-GR" dirty="0">
              <a:solidFill>
                <a:schemeClr val="tx1"/>
              </a:solidFill>
            </a:endParaRPr>
          </a:p>
        </p:txBody>
      </p:sp>
      <p:cxnSp>
        <p:nvCxnSpPr>
          <p:cNvPr id="13" name="12 - Ευθύγραμμο βέλος σύνδεσης"/>
          <p:cNvCxnSpPr>
            <a:stCxn id="14" idx="2"/>
          </p:cNvCxnSpPr>
          <p:nvPr/>
        </p:nvCxnSpPr>
        <p:spPr>
          <a:xfrm rot="5400000">
            <a:off x="857224" y="1714488"/>
            <a:ext cx="1214446" cy="5000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285720" y="1000108"/>
            <a:ext cx="2857520" cy="35719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Βήμα 2: επιλογή σελίδων</a:t>
            </a:r>
            <a:endParaRPr lang="el-GR" dirty="0">
              <a:solidFill>
                <a:schemeClr val="tx1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19" idx="1"/>
          </p:cNvCxnSpPr>
          <p:nvPr/>
        </p:nvCxnSpPr>
        <p:spPr>
          <a:xfrm rot="10800000">
            <a:off x="5857884" y="3643314"/>
            <a:ext cx="85725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6715140" y="3071810"/>
            <a:ext cx="2071702" cy="1143008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Βήμα 3: κατηγοριοποίηση μενού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2643174" y="2714620"/>
            <a:ext cx="3214710" cy="1857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6" name="25 - Ευθύγραμμο βέλος σύνδεσης"/>
          <p:cNvCxnSpPr>
            <a:stCxn id="27" idx="1"/>
          </p:cNvCxnSpPr>
          <p:nvPr/>
        </p:nvCxnSpPr>
        <p:spPr>
          <a:xfrm rot="10800000" flipV="1">
            <a:off x="5286380" y="4964916"/>
            <a:ext cx="1143008" cy="8929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6429388" y="4500570"/>
            <a:ext cx="2428892" cy="928694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Βήμα 4: τσεκάρουμε «Κυρίως μενού» και «</a:t>
            </a:r>
            <a:r>
              <a:rPr lang="en-US" dirty="0" smtClean="0">
                <a:solidFill>
                  <a:schemeClr val="tx1"/>
                </a:solidFill>
              </a:rPr>
              <a:t>Responsive Menu</a:t>
            </a:r>
            <a:r>
              <a:rPr lang="el-GR" dirty="0" smtClean="0">
                <a:solidFill>
                  <a:schemeClr val="tx1"/>
                </a:solidFill>
              </a:rPr>
              <a:t>»</a:t>
            </a:r>
            <a:endParaRPr lang="el-GR" dirty="0">
              <a:solidFill>
                <a:schemeClr val="tx1"/>
              </a:solidFill>
            </a:endParaRPr>
          </a:p>
        </p:txBody>
      </p:sp>
      <p:cxnSp>
        <p:nvCxnSpPr>
          <p:cNvPr id="32" name="31 - Ευθύγραμμο βέλος σύνδεσης"/>
          <p:cNvCxnSpPr>
            <a:stCxn id="33" idx="0"/>
          </p:cNvCxnSpPr>
          <p:nvPr/>
        </p:nvCxnSpPr>
        <p:spPr>
          <a:xfrm rot="5400000" flipH="1" flipV="1">
            <a:off x="7054482" y="5911460"/>
            <a:ext cx="214291" cy="67866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5286380" y="6357935"/>
            <a:ext cx="3071834" cy="35719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Βήμα 5: αποθήκευση μενού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Σχόλια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6484826" cy="4572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dirty="0" smtClean="0"/>
              <a:t>Ενεργοποίηση / Απενεργοποίηση / Διαχείριση</a:t>
            </a:r>
          </a:p>
          <a:p>
            <a:r>
              <a:rPr lang="el-GR" dirty="0" smtClean="0"/>
              <a:t>Όταν δημιουργούμε ένα άρθρο, τα σχόλια είναι ενεργά.</a:t>
            </a:r>
          </a:p>
          <a:p>
            <a:r>
              <a:rPr lang="el-GR" dirty="0" smtClean="0"/>
              <a:t>Αν θέλουμε να απενεργοποιήσουμε τα σχόλια κάνουμε τα εξής:</a:t>
            </a:r>
          </a:p>
          <a:p>
            <a:pPr>
              <a:buNone/>
            </a:pPr>
            <a:r>
              <a:rPr lang="el-GR" dirty="0" smtClean="0"/>
              <a:t>		1. Πάμε στην κατηγορία «Άρθρα» - όπου εμφανίζονται όλα τα άρθρα.</a:t>
            </a:r>
          </a:p>
          <a:p>
            <a:pPr>
              <a:buNone/>
            </a:pPr>
            <a:r>
              <a:rPr lang="el-GR" dirty="0" smtClean="0"/>
              <a:t>		2. Τοποθετούμε το ποντίκι πάνω στο άρθρο που μας ενδιαφέρει και εμφανίζεται, όπως φαίνεται στην εικόνα, η «</a:t>
            </a:r>
            <a:r>
              <a:rPr lang="el-GR" dirty="0" err="1" smtClean="0"/>
              <a:t>Ταχυεπεξεργασία</a:t>
            </a:r>
            <a:r>
              <a:rPr lang="el-GR" dirty="0" smtClean="0"/>
              <a:t>» και στην οποία κάνουμε κλικ.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3643314"/>
            <a:ext cx="208597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Σχόλια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3786190"/>
            <a:ext cx="8342214" cy="231285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dirty="0" smtClean="0"/>
              <a:t>Απενεργοποιούμε τα σχόλια, κάνοντας κλικ στην επιλογή «Επιτρέπονται σχόλια», ώστε να αφαιρέσουμε το «τσεκ».</a:t>
            </a:r>
          </a:p>
          <a:p>
            <a:pPr marL="0" indent="0" algn="just">
              <a:buNone/>
            </a:pPr>
            <a:r>
              <a:rPr lang="el-GR" dirty="0" smtClean="0"/>
              <a:t>Στο Κεντρικό Μενού, μπορούμε να επιλέξουμε Σχόλια, ώστε να τα διαχειριζόμαστε όπως θέλουμε, π.χ. τα αφήνουμε σε αναμονή, τα διαγράφουμε, τα εμφανίζουμε.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8929718" cy="1824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ύγραμμο βέλος σύνδεσης"/>
          <p:cNvCxnSpPr/>
          <p:nvPr/>
        </p:nvCxnSpPr>
        <p:spPr>
          <a:xfrm rot="5400000" flipH="1" flipV="1">
            <a:off x="5893603" y="3036091"/>
            <a:ext cx="1285884" cy="5000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14282" y="1428736"/>
            <a:ext cx="8643998" cy="46703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000" dirty="0" smtClean="0"/>
              <a:t>Από το μενού «χρήστες» </a:t>
            </a:r>
            <a:r>
              <a:rPr lang="el-GR" sz="2000" dirty="0" smtClean="0"/>
              <a:t>μ</a:t>
            </a:r>
            <a:r>
              <a:rPr lang="el-GR" sz="2000" dirty="0" smtClean="0"/>
              <a:t>πορο</a:t>
            </a:r>
            <a:r>
              <a:rPr lang="el-GR" sz="2000" dirty="0" smtClean="0"/>
              <a:t>ύμε να εισάγουμε μέλη τα οποία θα διαχειρίζονται την σελίδα.</a:t>
            </a:r>
          </a:p>
          <a:p>
            <a:pPr algn="ctr">
              <a:buNone/>
            </a:pPr>
            <a:r>
              <a:rPr lang="el-GR" sz="2000" dirty="0" smtClean="0"/>
              <a:t>δημοσιεύσεις.</a:t>
            </a:r>
            <a:endParaRPr lang="el-G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071678"/>
            <a:ext cx="5486400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Ορθογώνιο"/>
          <p:cNvSpPr/>
          <p:nvPr/>
        </p:nvSpPr>
        <p:spPr>
          <a:xfrm>
            <a:off x="5643570" y="4000504"/>
            <a:ext cx="3286148" cy="857256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θα διαχειρίζεται και θα </a:t>
            </a:r>
            <a:r>
              <a:rPr lang="el-GR" dirty="0" smtClean="0">
                <a:solidFill>
                  <a:schemeClr val="tx1"/>
                </a:solidFill>
              </a:rPr>
              <a:t>δημοσιεύει μόνος </a:t>
            </a:r>
            <a:r>
              <a:rPr lang="el-GR" dirty="0" smtClean="0">
                <a:solidFill>
                  <a:schemeClr val="tx1"/>
                </a:solidFill>
              </a:rPr>
              <a:t>του </a:t>
            </a:r>
            <a:r>
              <a:rPr lang="el-GR" dirty="0" smtClean="0">
                <a:solidFill>
                  <a:schemeClr val="tx1"/>
                </a:solidFill>
              </a:rPr>
              <a:t>τις </a:t>
            </a:r>
            <a:r>
              <a:rPr lang="el-GR" dirty="0" smtClean="0">
                <a:solidFill>
                  <a:schemeClr val="tx1"/>
                </a:solidFill>
              </a:rPr>
              <a:t>δικές του </a:t>
            </a:r>
            <a:r>
              <a:rPr lang="el-GR" dirty="0" smtClean="0">
                <a:solidFill>
                  <a:schemeClr val="tx1"/>
                </a:solidFill>
              </a:rPr>
              <a:t>σελίδες / άρθρα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5643570" y="2143116"/>
            <a:ext cx="3286148" cy="714380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Διαβάζει δημοσιεύσεις και σχόλια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5643570" y="2928934"/>
            <a:ext cx="3286148" cy="1000132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θα διαχειρίζεται </a:t>
            </a:r>
            <a:r>
              <a:rPr lang="el-GR" dirty="0" smtClean="0">
                <a:solidFill>
                  <a:schemeClr val="tx1"/>
                </a:solidFill>
              </a:rPr>
              <a:t>τις </a:t>
            </a:r>
            <a:r>
              <a:rPr lang="el-GR" dirty="0" smtClean="0">
                <a:solidFill>
                  <a:schemeClr val="tx1"/>
                </a:solidFill>
              </a:rPr>
              <a:t>δικές του </a:t>
            </a:r>
            <a:r>
              <a:rPr lang="el-GR" dirty="0" smtClean="0">
                <a:solidFill>
                  <a:schemeClr val="tx1"/>
                </a:solidFill>
              </a:rPr>
              <a:t>δημοσιεύσεις χωρίς να τις δημοσιεύσει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5643570" y="4929198"/>
            <a:ext cx="3286148" cy="857256"/>
          </a:xfrm>
          <a:prstGeom prst="rect">
            <a:avLst/>
          </a:prstGeom>
          <a:noFill/>
          <a:ln w="28575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θα διαχειρίζεται και θα </a:t>
            </a:r>
            <a:r>
              <a:rPr lang="el-GR" dirty="0" smtClean="0">
                <a:solidFill>
                  <a:schemeClr val="tx1"/>
                </a:solidFill>
              </a:rPr>
              <a:t>δημοσιεύει δικά του ή και άλλων μελών σελίδες / άρθρα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5643570" y="5857892"/>
            <a:ext cx="3286148" cy="500066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θα διαχειρίζεται </a:t>
            </a:r>
            <a:r>
              <a:rPr lang="el-GR" dirty="0" smtClean="0">
                <a:solidFill>
                  <a:schemeClr val="tx1"/>
                </a:solidFill>
              </a:rPr>
              <a:t>όλο τον </a:t>
            </a:r>
            <a:r>
              <a:rPr lang="el-GR" dirty="0" err="1" smtClean="0">
                <a:solidFill>
                  <a:schemeClr val="tx1"/>
                </a:solidFill>
              </a:rPr>
              <a:t>ιστότοπο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285984" y="4686309"/>
            <a:ext cx="1214446" cy="214314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Ορθογώνιο"/>
          <p:cNvSpPr/>
          <p:nvPr/>
        </p:nvSpPr>
        <p:spPr>
          <a:xfrm>
            <a:off x="2285984" y="4953011"/>
            <a:ext cx="1214446" cy="214314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Ορθογώνιο"/>
          <p:cNvSpPr/>
          <p:nvPr/>
        </p:nvSpPr>
        <p:spPr>
          <a:xfrm>
            <a:off x="2285984" y="5214950"/>
            <a:ext cx="1214446" cy="214314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Ορθογώνιο"/>
          <p:cNvSpPr/>
          <p:nvPr/>
        </p:nvSpPr>
        <p:spPr>
          <a:xfrm>
            <a:off x="2285984" y="5776929"/>
            <a:ext cx="1214446" cy="214314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Ορθογώνιο"/>
          <p:cNvSpPr/>
          <p:nvPr/>
        </p:nvSpPr>
        <p:spPr>
          <a:xfrm>
            <a:off x="2285984" y="5500702"/>
            <a:ext cx="1214446" cy="214314"/>
          </a:xfrm>
          <a:prstGeom prst="rect">
            <a:avLst/>
          </a:prstGeom>
          <a:noFill/>
          <a:ln w="28575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0" name="19 - Ευθύγραμμο βέλος σύνδεσης"/>
          <p:cNvCxnSpPr>
            <a:stCxn id="14" idx="3"/>
            <a:endCxn id="10" idx="1"/>
          </p:cNvCxnSpPr>
          <p:nvPr/>
        </p:nvCxnSpPr>
        <p:spPr>
          <a:xfrm flipV="1">
            <a:off x="3500430" y="2500306"/>
            <a:ext cx="2143140" cy="229316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>
            <a:stCxn id="15" idx="3"/>
            <a:endCxn id="11" idx="1"/>
          </p:cNvCxnSpPr>
          <p:nvPr/>
        </p:nvCxnSpPr>
        <p:spPr>
          <a:xfrm flipV="1">
            <a:off x="3500430" y="3429000"/>
            <a:ext cx="2143140" cy="1631168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>
            <a:stCxn id="17" idx="3"/>
            <a:endCxn id="13" idx="1"/>
          </p:cNvCxnSpPr>
          <p:nvPr/>
        </p:nvCxnSpPr>
        <p:spPr>
          <a:xfrm>
            <a:off x="3500430" y="5884086"/>
            <a:ext cx="2143140" cy="22383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>
            <a:stCxn id="18" idx="3"/>
            <a:endCxn id="12" idx="1"/>
          </p:cNvCxnSpPr>
          <p:nvPr/>
        </p:nvCxnSpPr>
        <p:spPr>
          <a:xfrm flipV="1">
            <a:off x="3500430" y="5357826"/>
            <a:ext cx="2143140" cy="25003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ύγραμμο βέλος σύνδεσης"/>
          <p:cNvCxnSpPr>
            <a:stCxn id="16" idx="3"/>
            <a:endCxn id="9" idx="1"/>
          </p:cNvCxnSpPr>
          <p:nvPr/>
        </p:nvCxnSpPr>
        <p:spPr>
          <a:xfrm flipV="1">
            <a:off x="3500430" y="4429132"/>
            <a:ext cx="2143140" cy="892975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Ιστότοπος</a:t>
            </a:r>
            <a:r>
              <a:rPr lang="el-GR" dirty="0" smtClean="0"/>
              <a:t> - Ιστοσελίδες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u="sng" dirty="0" smtClean="0"/>
              <a:t>Ιστοσελίδα</a:t>
            </a:r>
            <a:r>
              <a:rPr lang="el-GR" dirty="0" smtClean="0"/>
              <a:t>: Είναι ένα ψηφιακό έγγραφο το οποίο μπορεί να περιέχει κείμενο, εικόνα, βίντεο, ήχο</a:t>
            </a:r>
          </a:p>
          <a:p>
            <a:endParaRPr lang="el-GR" dirty="0" smtClean="0"/>
          </a:p>
          <a:p>
            <a:r>
              <a:rPr lang="el-GR" u="sng" dirty="0" err="1" smtClean="0"/>
              <a:t>Ιστότοπος</a:t>
            </a:r>
            <a:r>
              <a:rPr lang="el-GR" dirty="0" smtClean="0"/>
              <a:t>: Είναι το σύνολο των ιστοσελίδων</a:t>
            </a:r>
          </a:p>
          <a:p>
            <a:endParaRPr lang="el-GR" dirty="0" smtClean="0"/>
          </a:p>
          <a:p>
            <a:r>
              <a:rPr lang="el-GR" dirty="0" smtClean="0"/>
              <a:t>Ένας </a:t>
            </a:r>
            <a:r>
              <a:rPr lang="el-GR" dirty="0" err="1" smtClean="0"/>
              <a:t>ιστότοπος</a:t>
            </a:r>
            <a:r>
              <a:rPr lang="el-GR" dirty="0" smtClean="0"/>
              <a:t> μπορεί να είναι:</a:t>
            </a:r>
          </a:p>
          <a:p>
            <a:pPr lvl="1">
              <a:buClr>
                <a:srgbClr val="FF0000"/>
              </a:buClr>
            </a:pPr>
            <a:r>
              <a:rPr lang="el-GR" u="sng" dirty="0" smtClean="0">
                <a:solidFill>
                  <a:schemeClr val="tx1"/>
                </a:solidFill>
              </a:rPr>
              <a:t>στατικός</a:t>
            </a:r>
            <a:r>
              <a:rPr lang="el-GR" dirty="0" smtClean="0">
                <a:solidFill>
                  <a:schemeClr val="tx1"/>
                </a:solidFill>
              </a:rPr>
              <a:t>: να εμφανίζει τις πληροφορίες χωρίς να χρειάζεται να την επεξεργαζόμαστε συχνά</a:t>
            </a:r>
          </a:p>
          <a:p>
            <a:pPr lvl="1">
              <a:buClr>
                <a:srgbClr val="FF0000"/>
              </a:buClr>
            </a:pPr>
            <a:r>
              <a:rPr lang="el-GR" u="sng" dirty="0" smtClean="0">
                <a:solidFill>
                  <a:schemeClr val="tx1"/>
                </a:solidFill>
              </a:rPr>
              <a:t>δυναμικός</a:t>
            </a:r>
            <a:r>
              <a:rPr lang="el-GR" dirty="0" smtClean="0">
                <a:solidFill>
                  <a:schemeClr val="tx1"/>
                </a:solidFill>
              </a:rPr>
              <a:t>: να εισάγουμε ανά τακτά χρονικά διαστήματα διάφορα άρθρα, ανακοινώσεις και όποια άλλη νέα πληροφορία θέλουμε.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Σύνδεση με τον </a:t>
            </a:r>
            <a:r>
              <a:rPr lang="el-GR" dirty="0" err="1" smtClean="0"/>
              <a:t>ιστότοπο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Βήμα 1</a:t>
            </a:r>
            <a:r>
              <a:rPr lang="el-GR" baseline="30000" dirty="0" smtClean="0"/>
              <a:t>ο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Επισκεπτόμαστε τον εξής σύνδεσμο: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hlinkClick r:id="rId2"/>
              </a:rPr>
              <a:t>https://blogs.sch.gr/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Βήμα 2</a:t>
            </a:r>
            <a:r>
              <a:rPr lang="el-GR" baseline="30000" dirty="0" smtClean="0"/>
              <a:t>ο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Επιλέγουμε από το μενού: Σύνδεση, γράφοντας το όνομα χρήστη και τον κωδικό του Π.Σ.Δ.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l-GR" dirty="0" smtClean="0"/>
              <a:t>Βήμα 3</a:t>
            </a:r>
            <a:r>
              <a:rPr lang="el-GR" baseline="30000" dirty="0" smtClean="0"/>
              <a:t>ο</a:t>
            </a:r>
          </a:p>
          <a:p>
            <a:pPr>
              <a:buNone/>
            </a:pPr>
            <a:r>
              <a:rPr lang="el-GR" dirty="0" smtClean="0"/>
              <a:t>Επιλέγουμε «</a:t>
            </a:r>
            <a:r>
              <a:rPr lang="el-GR" dirty="0" err="1" smtClean="0"/>
              <a:t>Ιστολόγια</a:t>
            </a:r>
            <a:r>
              <a:rPr lang="el-GR" dirty="0" smtClean="0"/>
              <a:t>», «Οι </a:t>
            </a:r>
            <a:r>
              <a:rPr lang="el-GR" dirty="0" err="1" smtClean="0"/>
              <a:t>ιστότοποί</a:t>
            </a:r>
            <a:r>
              <a:rPr lang="el-GR" dirty="0" smtClean="0"/>
              <a:t> μου» ώστε να δημιουργήσουμε ένα </a:t>
            </a:r>
            <a:r>
              <a:rPr lang="el-GR" dirty="0" err="1" smtClean="0"/>
              <a:t>ιστολόγιο</a:t>
            </a:r>
            <a:r>
              <a:rPr lang="el-GR" dirty="0" smtClean="0"/>
              <a:t> ή να επεξεργαστούμε ένα ήδη υπάρχον.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</a:t>
            </a:r>
            <a:r>
              <a:rPr lang="el-GR" dirty="0" err="1" smtClean="0"/>
              <a:t>ιστότοπου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Πηγαίνουμε από το Μενού (στο πάνω μέρος) στη Διαχείριση </a:t>
            </a:r>
            <a:r>
              <a:rPr lang="el-GR" dirty="0" err="1" smtClean="0"/>
              <a:t>ιστολογίου</a:t>
            </a:r>
            <a:r>
              <a:rPr lang="el-GR" dirty="0" smtClean="0"/>
              <a:t>, επιλέγοντας τον Πίνακα Ελέγχου.</a:t>
            </a:r>
            <a:endParaRPr lang="el-G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071810"/>
            <a:ext cx="518163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</a:t>
            </a:r>
            <a:r>
              <a:rPr lang="el-GR" dirty="0" err="1" smtClean="0"/>
              <a:t>ιστότοπου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Εμφανίζεται στα αριστερά το μενού με τα εργαλεία.</a:t>
            </a:r>
            <a:endParaRPr lang="el-G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3116"/>
            <a:ext cx="8858312" cy="455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εμφάνισης</a:t>
            </a:r>
            <a:endParaRPr lang="el-G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 t="11392"/>
          <a:stretch>
            <a:fillRect/>
          </a:stretch>
        </p:blipFill>
        <p:spPr bwMode="auto">
          <a:xfrm>
            <a:off x="144177" y="1500174"/>
            <a:ext cx="2641873" cy="50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1571604" y="3714752"/>
            <a:ext cx="857256" cy="285752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6072166" y="1643050"/>
            <a:ext cx="2857552" cy="64633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Καταγράφεις το όνομα του </a:t>
            </a:r>
            <a:r>
              <a:rPr lang="el-GR" dirty="0" err="1" smtClean="0"/>
              <a:t>ιστότοπου</a:t>
            </a:r>
            <a:endParaRPr lang="el-GR" dirty="0"/>
          </a:p>
        </p:txBody>
      </p:sp>
      <p:sp>
        <p:nvSpPr>
          <p:cNvPr id="44" name="43 - TextBox"/>
          <p:cNvSpPr txBox="1"/>
          <p:nvPr/>
        </p:nvSpPr>
        <p:spPr>
          <a:xfrm>
            <a:off x="6072198" y="2345288"/>
            <a:ext cx="2857520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Χρώμα κεφαλίδας</a:t>
            </a:r>
            <a:endParaRPr lang="el-GR" dirty="0"/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9885" y="1981200"/>
            <a:ext cx="319087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6" name="45 - Ευθύγραμμο βέλος σύνδεσης"/>
          <p:cNvCxnSpPr>
            <a:stCxn id="64" idx="3"/>
            <a:endCxn id="43" idx="1"/>
          </p:cNvCxnSpPr>
          <p:nvPr/>
        </p:nvCxnSpPr>
        <p:spPr>
          <a:xfrm flipV="1">
            <a:off x="4357686" y="1966216"/>
            <a:ext cx="1714480" cy="2177164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ύγραμμο βέλος σύνδεσης"/>
          <p:cNvCxnSpPr>
            <a:stCxn id="74" idx="3"/>
            <a:endCxn id="44" idx="1"/>
          </p:cNvCxnSpPr>
          <p:nvPr/>
        </p:nvCxnSpPr>
        <p:spPr>
          <a:xfrm flipV="1">
            <a:off x="4357686" y="2529954"/>
            <a:ext cx="1714512" cy="204205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6072198" y="2773916"/>
            <a:ext cx="2857520" cy="369332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Εικόνα κεφαλίδας</a:t>
            </a:r>
            <a:endParaRPr lang="el-GR" dirty="0"/>
          </a:p>
        </p:txBody>
      </p:sp>
      <p:cxnSp>
        <p:nvCxnSpPr>
          <p:cNvPr id="49" name="48 - Ευθύγραμμο βέλος σύνδεσης"/>
          <p:cNvCxnSpPr>
            <a:stCxn id="70" idx="3"/>
            <a:endCxn id="48" idx="1"/>
          </p:cNvCxnSpPr>
          <p:nvPr/>
        </p:nvCxnSpPr>
        <p:spPr>
          <a:xfrm flipV="1">
            <a:off x="4357686" y="2958582"/>
            <a:ext cx="1714512" cy="2042054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6072198" y="3228803"/>
            <a:ext cx="2857520" cy="120032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Δημιουργία μενού. </a:t>
            </a:r>
            <a:r>
              <a:rPr lang="el-GR" b="1" dirty="0" smtClean="0"/>
              <a:t>Το μενού το δημιουργείς μετά την υλοποίηση των σελίδων.</a:t>
            </a:r>
            <a:endParaRPr lang="el-GR" dirty="0"/>
          </a:p>
        </p:txBody>
      </p:sp>
      <p:cxnSp>
        <p:nvCxnSpPr>
          <p:cNvPr id="51" name="50 - Ευθύγραμμο βέλος σύνδεσης"/>
          <p:cNvCxnSpPr>
            <a:stCxn id="71" idx="3"/>
            <a:endCxn id="50" idx="1"/>
          </p:cNvCxnSpPr>
          <p:nvPr/>
        </p:nvCxnSpPr>
        <p:spPr>
          <a:xfrm flipV="1">
            <a:off x="4357686" y="3828968"/>
            <a:ext cx="1714512" cy="152885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Ορθογώνιο"/>
          <p:cNvSpPr/>
          <p:nvPr/>
        </p:nvSpPr>
        <p:spPr>
          <a:xfrm>
            <a:off x="6072198" y="4505934"/>
            <a:ext cx="2857520" cy="923330"/>
          </a:xfrm>
          <a:prstGeom prst="rect">
            <a:avLst/>
          </a:prstGeom>
          <a:ln w="2857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dirty="0" smtClean="0"/>
              <a:t>Προσθήκη εφαρμογών,</a:t>
            </a:r>
          </a:p>
          <a:p>
            <a:pPr algn="ctr"/>
            <a:r>
              <a:rPr lang="el-GR" dirty="0" smtClean="0"/>
              <a:t>όπως Ημερολόγιο,</a:t>
            </a:r>
          </a:p>
          <a:p>
            <a:pPr algn="ctr"/>
            <a:r>
              <a:rPr lang="el-GR" dirty="0" smtClean="0"/>
              <a:t>Ιστορικό, κ.α.</a:t>
            </a:r>
            <a:endParaRPr lang="el-GR" dirty="0"/>
          </a:p>
        </p:txBody>
      </p:sp>
      <p:cxnSp>
        <p:nvCxnSpPr>
          <p:cNvPr id="53" name="52 - Ευθύγραμμο βέλος σύνδεσης"/>
          <p:cNvCxnSpPr>
            <a:stCxn id="72" idx="3"/>
            <a:endCxn id="52" idx="1"/>
          </p:cNvCxnSpPr>
          <p:nvPr/>
        </p:nvCxnSpPr>
        <p:spPr>
          <a:xfrm flipV="1">
            <a:off x="4143372" y="4967599"/>
            <a:ext cx="1928826" cy="81885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ύγραμμο βέλος σύνδεσης"/>
          <p:cNvCxnSpPr>
            <a:stCxn id="73" idx="3"/>
            <a:endCxn id="55" idx="1"/>
          </p:cNvCxnSpPr>
          <p:nvPr/>
        </p:nvCxnSpPr>
        <p:spPr>
          <a:xfrm flipV="1">
            <a:off x="4643438" y="6114984"/>
            <a:ext cx="1428760" cy="100098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6072198" y="5514819"/>
            <a:ext cx="2857520" cy="1200329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dirty="0" smtClean="0"/>
              <a:t>Επιλέξτε να εμφανίζονται τα τελευταία σας άρθρα ή να υπάρχει ως αρχική μία στατική σελίδα.</a:t>
            </a:r>
            <a:endParaRPr lang="el-GR" dirty="0"/>
          </a:p>
        </p:txBody>
      </p:sp>
      <p:sp>
        <p:nvSpPr>
          <p:cNvPr id="64" name="63 - Ορθογώνιο"/>
          <p:cNvSpPr/>
          <p:nvPr/>
        </p:nvSpPr>
        <p:spPr>
          <a:xfrm>
            <a:off x="2857488" y="4000504"/>
            <a:ext cx="1500198" cy="285752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0" name="69 - Ορθογώνιο"/>
          <p:cNvSpPr/>
          <p:nvPr/>
        </p:nvSpPr>
        <p:spPr>
          <a:xfrm>
            <a:off x="2857488" y="4857760"/>
            <a:ext cx="1500198" cy="285752"/>
          </a:xfrm>
          <a:prstGeom prst="rect">
            <a:avLst/>
          </a:prstGeom>
          <a:noFill/>
          <a:ln w="38100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2857488" y="5214950"/>
            <a:ext cx="1500198" cy="285752"/>
          </a:xfrm>
          <a:prstGeom prst="rect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2857488" y="5643578"/>
            <a:ext cx="1285884" cy="285752"/>
          </a:xfrm>
          <a:prstGeom prst="rect">
            <a:avLst/>
          </a:prstGeom>
          <a:noFill/>
          <a:ln w="381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2857488" y="6072206"/>
            <a:ext cx="1785950" cy="285752"/>
          </a:xfrm>
          <a:prstGeom prst="rect">
            <a:avLst/>
          </a:prstGeom>
          <a:noFill/>
          <a:ln w="38100">
            <a:solidFill>
              <a:schemeClr val="accent5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2857488" y="4429132"/>
            <a:ext cx="1500198" cy="285752"/>
          </a:xfrm>
          <a:prstGeom prst="rect">
            <a:avLst/>
          </a:prstGeom>
          <a:noFill/>
          <a:ln w="381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6072166" y="928670"/>
            <a:ext cx="2857552" cy="64633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Το θέμα εμφάνισης του </a:t>
            </a:r>
            <a:r>
              <a:rPr lang="el-GR" dirty="0" err="1" smtClean="0"/>
              <a:t>ιστότοπου</a:t>
            </a:r>
            <a:endParaRPr lang="el-GR" dirty="0"/>
          </a:p>
        </p:txBody>
      </p:sp>
      <p:cxnSp>
        <p:nvCxnSpPr>
          <p:cNvPr id="25" name="24 - Ευθύγραμμο βέλος σύνδεσης"/>
          <p:cNvCxnSpPr>
            <a:stCxn id="26" idx="3"/>
            <a:endCxn id="24" idx="1"/>
          </p:cNvCxnSpPr>
          <p:nvPr/>
        </p:nvCxnSpPr>
        <p:spPr>
          <a:xfrm flipV="1">
            <a:off x="4214810" y="1251836"/>
            <a:ext cx="1857356" cy="224860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2857488" y="3286124"/>
            <a:ext cx="1357322" cy="428628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/ Ετικέτες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Οι κατηγορίες είναι το περιεχόμενο των άρθρων, π.χ. Βασικές Γνώσεις Τριγωνομετρίας.</a:t>
            </a:r>
          </a:p>
          <a:p>
            <a:pPr algn="just"/>
            <a:r>
              <a:rPr lang="el-GR" dirty="0" smtClean="0"/>
              <a:t>Οι ετικέτες είναι σαν ευρετήριο – λέξεις κλειδιά – που περιέχονται στα άρθρα, π.χ. τριγωνομετρικός κύκλος.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Τόσο οι ετικέτες όσο και οι κατηγορίες εισάγονται στα άρθρα και όχι στις σελίδες.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Άρθρα - Σελίδες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dirty="0" smtClean="0"/>
              <a:t>Τα άρθρα και οι σελίδες δημιουργούνται από τον ίδιο κειμενογράφο με τα ίδια χαρακτηριστικά.</a:t>
            </a:r>
          </a:p>
          <a:p>
            <a:pPr>
              <a:buNone/>
            </a:pPr>
            <a:r>
              <a:rPr lang="el-GR" dirty="0" smtClean="0"/>
              <a:t>Τα άρθρα:</a:t>
            </a:r>
          </a:p>
          <a:p>
            <a:r>
              <a:rPr lang="el-GR" dirty="0" smtClean="0"/>
              <a:t>εμφανίζονται κατά χρονολογική σειρά, έχουμε μία αρχειοθέτηση από το πιο νέο στο πιο παλιό.</a:t>
            </a:r>
          </a:p>
          <a:p>
            <a:pPr algn="just"/>
            <a:r>
              <a:rPr lang="el-GR" dirty="0" smtClean="0"/>
              <a:t>μπαίνουν σε κατηγορίες (σαν περιεχόμενο ενός βιβλίου) και μπορούμε να βάλουμε ετικέτες (σαν ευρετήριο λέξεων) σε αυτά.</a:t>
            </a:r>
          </a:p>
          <a:p>
            <a:pPr algn="just"/>
            <a:r>
              <a:rPr lang="el-GR" dirty="0" smtClean="0"/>
              <a:t>μπορούν να προστεθούν σχόλια</a:t>
            </a:r>
          </a:p>
          <a:p>
            <a:pPr algn="just"/>
            <a:r>
              <a:rPr lang="el-GR" dirty="0" smtClean="0"/>
              <a:t>προορίζονται για θέματα που έχουν καθημερινή χρήση και γράφονται και από άλλους χρήστες</a:t>
            </a:r>
          </a:p>
          <a:p>
            <a:pPr algn="just">
              <a:buNone/>
            </a:pPr>
            <a:r>
              <a:rPr lang="el-GR" dirty="0" smtClean="0"/>
              <a:t>Οι σελίδες:</a:t>
            </a:r>
          </a:p>
          <a:p>
            <a:pPr algn="just"/>
            <a:r>
              <a:rPr lang="el-GR" dirty="0" smtClean="0"/>
              <a:t>χρησιμοποιούνται ως στατικές δηλ. σταθερό περιεχόμενο, όπως π.χ. η επικοινωνία</a:t>
            </a:r>
          </a:p>
          <a:p>
            <a:pPr algn="just"/>
            <a:r>
              <a:rPr lang="el-GR" dirty="0" smtClean="0"/>
              <a:t>δεν χρησιμοποιούν κατηγορίες και ετικέτες.</a:t>
            </a:r>
          </a:p>
          <a:p>
            <a:pPr algn="just"/>
            <a:r>
              <a:rPr lang="el-GR" dirty="0" smtClean="0"/>
              <a:t>δεν δέχονται σχόλια</a:t>
            </a:r>
          </a:p>
          <a:p>
            <a:pPr algn="just"/>
            <a:r>
              <a:rPr lang="el-GR" dirty="0" smtClean="0"/>
              <a:t>μπορούν να μπουν σε μενού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Άρθρα / Σελίδες</a:t>
            </a:r>
            <a:endParaRPr lang="el-GR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2295053"/>
            <a:ext cx="9169355" cy="327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11 - Ευθύγραμμο βέλος σύνδεσης"/>
          <p:cNvCxnSpPr>
            <a:stCxn id="20" idx="2"/>
          </p:cNvCxnSpPr>
          <p:nvPr/>
        </p:nvCxnSpPr>
        <p:spPr>
          <a:xfrm rot="5400000">
            <a:off x="182819" y="2221190"/>
            <a:ext cx="1272612" cy="8572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>
            <a:stCxn id="22" idx="2"/>
          </p:cNvCxnSpPr>
          <p:nvPr/>
        </p:nvCxnSpPr>
        <p:spPr>
          <a:xfrm rot="5400000">
            <a:off x="2094975" y="1704456"/>
            <a:ext cx="1058300" cy="167641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>
            <a:stCxn id="24" idx="2"/>
          </p:cNvCxnSpPr>
          <p:nvPr/>
        </p:nvCxnSpPr>
        <p:spPr>
          <a:xfrm rot="5400000">
            <a:off x="3095108" y="2061645"/>
            <a:ext cx="2629934" cy="253366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>
            <a:stCxn id="25" idx="2"/>
          </p:cNvCxnSpPr>
          <p:nvPr/>
        </p:nvCxnSpPr>
        <p:spPr>
          <a:xfrm rot="16200000" flipH="1">
            <a:off x="6631291" y="3273705"/>
            <a:ext cx="3344309" cy="82391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176182" y="1428736"/>
            <a:ext cx="2143140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Βήμα 1: Προσθήκη νέου άρθρου</a:t>
            </a:r>
            <a:endParaRPr lang="el-GR" sz="16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390760" y="1428736"/>
            <a:ext cx="2143140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Βήμα 2: Προσθήκη τίτλου</a:t>
            </a:r>
            <a:endParaRPr lang="el-GR" sz="1600" dirty="0"/>
          </a:p>
        </p:txBody>
      </p:sp>
      <p:sp>
        <p:nvSpPr>
          <p:cNvPr id="24" name="23 - TextBox"/>
          <p:cNvSpPr txBox="1"/>
          <p:nvPr/>
        </p:nvSpPr>
        <p:spPr>
          <a:xfrm>
            <a:off x="4605338" y="1428736"/>
            <a:ext cx="2143140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Βήμα 3: Προσθήκη άρθρου</a:t>
            </a:r>
            <a:endParaRPr lang="el-GR" sz="1600" dirty="0"/>
          </a:p>
        </p:txBody>
      </p:sp>
      <p:sp>
        <p:nvSpPr>
          <p:cNvPr id="25" name="24 - TextBox"/>
          <p:cNvSpPr txBox="1"/>
          <p:nvPr/>
        </p:nvSpPr>
        <p:spPr>
          <a:xfrm>
            <a:off x="6819916" y="1428736"/>
            <a:ext cx="2143140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Βήμα 4: Δημοσίευση άρθρου</a:t>
            </a:r>
            <a:endParaRPr lang="el-GR" sz="16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142976" y="4500571"/>
            <a:ext cx="6143668" cy="10772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Εδώ γράφουμε το περιεχόμενο του άρθρου</a:t>
            </a:r>
          </a:p>
          <a:p>
            <a:pPr algn="ctr"/>
            <a:endParaRPr lang="el-GR" sz="1600" dirty="0" smtClean="0"/>
          </a:p>
          <a:p>
            <a:pPr algn="ctr"/>
            <a:endParaRPr lang="el-GR" sz="1600" dirty="0" smtClean="0"/>
          </a:p>
          <a:p>
            <a:pPr algn="ctr"/>
            <a:endParaRPr lang="el-GR" sz="1600" dirty="0"/>
          </a:p>
        </p:txBody>
      </p:sp>
      <p:sp>
        <p:nvSpPr>
          <p:cNvPr id="30" name="29 - TextBox"/>
          <p:cNvSpPr txBox="1"/>
          <p:nvPr/>
        </p:nvSpPr>
        <p:spPr>
          <a:xfrm>
            <a:off x="428596" y="5929330"/>
            <a:ext cx="821537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Τα ίδια βήματα ακολουθούμε για τη δημιουργία νέας σελίδας.</a:t>
            </a:r>
            <a:endParaRPr lang="el-GR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454</TotalTime>
  <Words>840</Words>
  <Application>Microsoft Office PowerPoint</Application>
  <PresentationFormat>Προβολή στην οθόνη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Δημοτικός</vt:lpstr>
      <vt:lpstr>Κοινότητες και ιστολόγια</vt:lpstr>
      <vt:lpstr>Ιστότοπος - Ιστοσελίδες</vt:lpstr>
      <vt:lpstr>Σύνδεση με τον ιστότοπο</vt:lpstr>
      <vt:lpstr>Διαχείριση ιστότοπου</vt:lpstr>
      <vt:lpstr>Διαχείριση ιστότοπου</vt:lpstr>
      <vt:lpstr>Διαχείριση εμφάνισης</vt:lpstr>
      <vt:lpstr>Κατηγορίες / Ετικέτες</vt:lpstr>
      <vt:lpstr>Άρθρα - Σελίδες</vt:lpstr>
      <vt:lpstr>Άρθρα / Σελίδες</vt:lpstr>
      <vt:lpstr>Εργαλεία άρθρων / σελίδων</vt:lpstr>
      <vt:lpstr>Εργαλείο πολυμέσων</vt:lpstr>
      <vt:lpstr>Δημιουργία μενού</vt:lpstr>
      <vt:lpstr>Δημιουργία μενού</vt:lpstr>
      <vt:lpstr>Σχόλια</vt:lpstr>
      <vt:lpstr>Σχόλια</vt:lpstr>
      <vt:lpstr>Χρήστες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Κοινότητες και ιστολόγια</dc:title>
  <dc:creator>Windows User</dc:creator>
  <cp:lastModifiedBy>Windows User</cp:lastModifiedBy>
  <cp:revision>79</cp:revision>
  <dcterms:created xsi:type="dcterms:W3CDTF">2025-05-05T11:02:47Z</dcterms:created>
  <dcterms:modified xsi:type="dcterms:W3CDTF">2025-05-12T21:25:59Z</dcterms:modified>
</cp:coreProperties>
</file>