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E4B7DC-80DE-454D-A7F4-E588FB91100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66DBB42-3560-48EE-9B0F-9BC0CC15CFF7}">
      <dgm:prSet custT="1"/>
      <dgm:spPr/>
      <dgm:t>
        <a:bodyPr/>
        <a:lstStyle/>
        <a:p>
          <a:r>
            <a:rPr lang="el-GR" sz="2400" b="1" i="0" dirty="0">
              <a:latin typeface="Calibri" panose="020F0502020204030204" pitchFamily="34" charset="0"/>
              <a:cs typeface="Calibri" panose="020F0502020204030204" pitchFamily="34" charset="0"/>
            </a:rPr>
            <a:t>Θεμελιώδης αντίθεση που διατρέχει ολόκληρο το έργο και αποτελεί έναν από τους βασικούς άξονές του </a:t>
          </a:r>
          <a:endParaRPr lang="en-US" sz="24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672BC2F-A068-4B32-8C67-5E6C9BE2D48F}" type="parTrans" cxnId="{5DB30C58-FCD1-43A0-8F7F-C8328C4E4A0E}">
      <dgm:prSet/>
      <dgm:spPr/>
      <dgm:t>
        <a:bodyPr/>
        <a:lstStyle/>
        <a:p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15B7B7D-F71E-4E90-A2EF-9B24C409AAA6}" type="sibTrans" cxnId="{5DB30C58-FCD1-43A0-8F7F-C8328C4E4A0E}">
      <dgm:prSet/>
      <dgm:spPr/>
      <dgm:t>
        <a:bodyPr/>
        <a:lstStyle/>
        <a:p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8C9206B-6209-4D51-A5E7-EBEB28BEFDA3}">
      <dgm:prSet custT="1"/>
      <dgm:spPr/>
      <dgm:t>
        <a:bodyPr/>
        <a:lstStyle/>
        <a:p>
          <a:r>
            <a:rPr lang="el-GR" sz="2400" b="1" i="0" dirty="0">
              <a:latin typeface="Calibri" panose="020F0502020204030204" pitchFamily="34" charset="0"/>
              <a:cs typeface="Calibri" panose="020F0502020204030204" pitchFamily="34" charset="0"/>
            </a:rPr>
            <a:t>Διατρέχει όλο το έργο και εμφανίζεται με ποικίλες μορφές </a:t>
          </a:r>
          <a:endParaRPr lang="en-US" sz="24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FF105BB-CBF1-4ED6-B7CF-44E52BF1E24C}" type="parTrans" cxnId="{55BE4399-5694-4866-956B-ADC31B16A403}">
      <dgm:prSet/>
      <dgm:spPr/>
      <dgm:t>
        <a:bodyPr/>
        <a:lstStyle/>
        <a:p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C3BDF0A-BA0C-4716-9EC6-40524592EAFC}" type="sibTrans" cxnId="{55BE4399-5694-4866-956B-ADC31B16A403}">
      <dgm:prSet/>
      <dgm:spPr/>
      <dgm:t>
        <a:bodyPr/>
        <a:lstStyle/>
        <a:p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9F947AB-5409-43D8-89A2-0245D841EFE2}">
      <dgm:prSet custT="1"/>
      <dgm:spPr/>
      <dgm:t>
        <a:bodyPr/>
        <a:lstStyle/>
        <a:p>
          <a:r>
            <a:rPr lang="el-GR" sz="2400" b="1" i="0" dirty="0">
              <a:latin typeface="Calibri" panose="020F0502020204030204" pitchFamily="34" charset="0"/>
              <a:cs typeface="Calibri" panose="020F0502020204030204" pitchFamily="34" charset="0"/>
            </a:rPr>
            <a:t>Συνδέεται με προβληματισμούς για την αλήθεια και τη γνώση. </a:t>
          </a:r>
          <a:endParaRPr lang="en-US" sz="24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3C09969-77EC-491A-8759-F64ACE6AAE93}" type="parTrans" cxnId="{736F30F5-736A-41EB-8275-EE8F68E082B1}">
      <dgm:prSet/>
      <dgm:spPr/>
      <dgm:t>
        <a:bodyPr/>
        <a:lstStyle/>
        <a:p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0972A2D-69E1-45A7-9D4B-45311FF48621}" type="sibTrans" cxnId="{736F30F5-736A-41EB-8275-EE8F68E082B1}">
      <dgm:prSet/>
      <dgm:spPr/>
      <dgm:t>
        <a:bodyPr/>
        <a:lstStyle/>
        <a:p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E4C91E7-8EA0-4A8C-BDB2-433F931D1D15}">
      <dgm:prSet custT="1"/>
      <dgm:spPr/>
      <dgm:t>
        <a:bodyPr/>
        <a:lstStyle/>
        <a:p>
          <a:r>
            <a:rPr lang="el-GR" sz="2400" b="1" i="0" dirty="0">
              <a:latin typeface="Calibri" panose="020F0502020204030204" pitchFamily="34" charset="0"/>
              <a:cs typeface="Calibri" panose="020F0502020204030204" pitchFamily="34" charset="0"/>
            </a:rPr>
            <a:t>Αλήθεια </a:t>
          </a:r>
          <a:r>
            <a:rPr lang="el-GR" sz="2400" b="1" i="0" dirty="0" err="1">
              <a:latin typeface="Calibri" panose="020F0502020204030204" pitchFamily="34" charset="0"/>
              <a:cs typeface="Calibri" panose="020F0502020204030204" pitchFamily="34" charset="0"/>
            </a:rPr>
            <a:t>vs</a:t>
          </a:r>
          <a:r>
            <a:rPr lang="el-GR" sz="2400" b="1" i="0" dirty="0">
              <a:latin typeface="Calibri" panose="020F0502020204030204" pitchFamily="34" charset="0"/>
              <a:cs typeface="Calibri" panose="020F0502020204030204" pitchFamily="34" charset="0"/>
            </a:rPr>
            <a:t> ψεύδος </a:t>
          </a:r>
          <a:endParaRPr lang="en-US" sz="24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BDA5BC9-72BC-449D-B1E4-4E69B481B620}" type="parTrans" cxnId="{BAD76CE6-2211-4D87-A523-0F85ADA77208}">
      <dgm:prSet/>
      <dgm:spPr/>
      <dgm:t>
        <a:bodyPr/>
        <a:lstStyle/>
        <a:p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C82FCA0-15B9-4ED4-82E5-A0A807532AC2}" type="sibTrans" cxnId="{BAD76CE6-2211-4D87-A523-0F85ADA77208}">
      <dgm:prSet/>
      <dgm:spPr/>
      <dgm:t>
        <a:bodyPr/>
        <a:lstStyle/>
        <a:p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9E49C1E-3791-40B5-B473-3CD5BAF74A8C}">
      <dgm:prSet custT="1"/>
      <dgm:spPr/>
      <dgm:t>
        <a:bodyPr/>
        <a:lstStyle/>
        <a:p>
          <a:r>
            <a:rPr lang="el-GR" sz="2400" b="1" i="0" dirty="0">
              <a:latin typeface="Calibri" panose="020F0502020204030204" pitchFamily="34" charset="0"/>
              <a:cs typeface="Calibri" panose="020F0502020204030204" pitchFamily="34" charset="0"/>
            </a:rPr>
            <a:t>Γνώση </a:t>
          </a:r>
          <a:r>
            <a:rPr lang="el-GR" sz="2400" b="1" i="0" dirty="0" err="1">
              <a:latin typeface="Calibri" panose="020F0502020204030204" pitchFamily="34" charset="0"/>
              <a:cs typeface="Calibri" panose="020F0502020204030204" pitchFamily="34" charset="0"/>
            </a:rPr>
            <a:t>vs</a:t>
          </a:r>
          <a:r>
            <a:rPr lang="el-GR" sz="2400" b="1" i="0" dirty="0">
              <a:latin typeface="Calibri" panose="020F0502020204030204" pitchFamily="34" charset="0"/>
              <a:cs typeface="Calibri" panose="020F0502020204030204" pitchFamily="34" charset="0"/>
            </a:rPr>
            <a:t> άγνοια (στην αρχή η Ελένη αμφιβάλλει για την εκδοχή της γέννησής της </a:t>
          </a:r>
          <a:r>
            <a:rPr lang="el-GR" sz="2400" b="1" i="0" dirty="0" err="1">
              <a:latin typeface="Calibri" panose="020F0502020204030204" pitchFamily="34" charset="0"/>
              <a:cs typeface="Calibri" panose="020F0502020204030204" pitchFamily="34" charset="0"/>
            </a:rPr>
            <a:t>στ</a:t>
          </a:r>
          <a:r>
            <a:rPr lang="el-GR" sz="2400" b="1" i="0" dirty="0">
              <a:latin typeface="Calibri" panose="020F0502020204030204" pitchFamily="34" charset="0"/>
              <a:cs typeface="Calibri" panose="020F0502020204030204" pitchFamily="34" charset="0"/>
            </a:rPr>
            <a:t>. 20-25) </a:t>
          </a:r>
          <a:endParaRPr lang="en-US" sz="24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6866ADA-7567-41E6-952C-DBACB0C3080D}" type="parTrans" cxnId="{990B77A5-9D18-4C32-B1A7-BABCFA5A6F68}">
      <dgm:prSet/>
      <dgm:spPr/>
      <dgm:t>
        <a:bodyPr/>
        <a:lstStyle/>
        <a:p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EA99F75-DA75-4508-834A-F2A317250D04}" type="sibTrans" cxnId="{990B77A5-9D18-4C32-B1A7-BABCFA5A6F68}">
      <dgm:prSet/>
      <dgm:spPr/>
      <dgm:t>
        <a:bodyPr/>
        <a:lstStyle/>
        <a:p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AB9B914-A490-45F6-B562-CB7E2E7B372E}">
      <dgm:prSet custT="1"/>
      <dgm:spPr/>
      <dgm:t>
        <a:bodyPr/>
        <a:lstStyle/>
        <a:p>
          <a:r>
            <a:rPr lang="el-GR" sz="2400" b="1" i="0" dirty="0">
              <a:latin typeface="Calibri" panose="020F0502020204030204" pitchFamily="34" charset="0"/>
              <a:cs typeface="Calibri" panose="020F0502020204030204" pitchFamily="34" charset="0"/>
            </a:rPr>
            <a:t>Απηχεί τις αντιλήψεις των σοφιστών από τις οποίες είχε επηρεαστεί ο Ευριπίδης (βλ. ανθολόγιο φιλοσοφικών κειμένων).</a:t>
          </a:r>
          <a:endParaRPr lang="en-US" sz="24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4221037-43BA-4590-84C5-93F582B59939}" type="parTrans" cxnId="{DF5F4AA6-CD87-4A1C-A036-1EF462BF81A7}">
      <dgm:prSet/>
      <dgm:spPr/>
      <dgm:t>
        <a:bodyPr/>
        <a:lstStyle/>
        <a:p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BFC33AA-62EF-4B6D-AD73-1B9018E9D3E9}" type="sibTrans" cxnId="{DF5F4AA6-CD87-4A1C-A036-1EF462BF81A7}">
      <dgm:prSet/>
      <dgm:spPr/>
      <dgm:t>
        <a:bodyPr/>
        <a:lstStyle/>
        <a:p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2732A75-8EB8-4971-975F-940980EE8F23}" type="pres">
      <dgm:prSet presAssocID="{FAE4B7DC-80DE-454D-A7F4-E588FB911005}" presName="linear" presStyleCnt="0">
        <dgm:presLayoutVars>
          <dgm:animLvl val="lvl"/>
          <dgm:resizeHandles val="exact"/>
        </dgm:presLayoutVars>
      </dgm:prSet>
      <dgm:spPr/>
    </dgm:pt>
    <dgm:pt modelId="{8AF37B7F-B8C0-407F-9B60-3DE3254676B3}" type="pres">
      <dgm:prSet presAssocID="{566DBB42-3560-48EE-9B0F-9BC0CC15CFF7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4FBA7BCE-D3F3-4233-995A-5B4046678948}" type="pres">
      <dgm:prSet presAssocID="{F15B7B7D-F71E-4E90-A2EF-9B24C409AAA6}" presName="spacer" presStyleCnt="0"/>
      <dgm:spPr/>
    </dgm:pt>
    <dgm:pt modelId="{94D3176A-34EA-4204-892E-25A71E8C15EE}" type="pres">
      <dgm:prSet presAssocID="{18C9206B-6209-4D51-A5E7-EBEB28BEFDA3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A55092E2-2A1E-4F66-8B5A-92C848E17557}" type="pres">
      <dgm:prSet presAssocID="{1C3BDF0A-BA0C-4716-9EC6-40524592EAFC}" presName="spacer" presStyleCnt="0"/>
      <dgm:spPr/>
    </dgm:pt>
    <dgm:pt modelId="{2324414E-F335-47FE-B2BC-A9DCD4249B39}" type="pres">
      <dgm:prSet presAssocID="{09F947AB-5409-43D8-89A2-0245D841EFE2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F9B6920-7110-4D56-AD13-974A85BE257F}" type="pres">
      <dgm:prSet presAssocID="{90972A2D-69E1-45A7-9D4B-45311FF48621}" presName="spacer" presStyleCnt="0"/>
      <dgm:spPr/>
    </dgm:pt>
    <dgm:pt modelId="{B01DBDEB-DD19-46BD-B61C-8FA93F049F01}" type="pres">
      <dgm:prSet presAssocID="{7E4C91E7-8EA0-4A8C-BDB2-433F931D1D15}" presName="parentText" presStyleLbl="node1" presStyleIdx="3" presStyleCnt="6" custScaleY="82487">
        <dgm:presLayoutVars>
          <dgm:chMax val="0"/>
          <dgm:bulletEnabled val="1"/>
        </dgm:presLayoutVars>
      </dgm:prSet>
      <dgm:spPr/>
    </dgm:pt>
    <dgm:pt modelId="{B8866325-6E4E-41ED-9FBB-9E7C96063D80}" type="pres">
      <dgm:prSet presAssocID="{1C82FCA0-15B9-4ED4-82E5-A0A807532AC2}" presName="spacer" presStyleCnt="0"/>
      <dgm:spPr/>
    </dgm:pt>
    <dgm:pt modelId="{42689CAC-3697-42E8-8F01-F34B57A1BC61}" type="pres">
      <dgm:prSet presAssocID="{89E49C1E-3791-40B5-B473-3CD5BAF74A8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35FF5D9-E442-4714-92F7-192FE9080966}" type="pres">
      <dgm:prSet presAssocID="{8EA99F75-DA75-4508-834A-F2A317250D04}" presName="spacer" presStyleCnt="0"/>
      <dgm:spPr/>
    </dgm:pt>
    <dgm:pt modelId="{E684A9A1-E65D-4C76-B792-AD287CF546E1}" type="pres">
      <dgm:prSet presAssocID="{7AB9B914-A490-45F6-B562-CB7E2E7B372E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3ACE2F1A-0D2D-47AB-ACE5-CA265C08242C}" type="presOf" srcId="{09F947AB-5409-43D8-89A2-0245D841EFE2}" destId="{2324414E-F335-47FE-B2BC-A9DCD4249B39}" srcOrd="0" destOrd="0" presId="urn:microsoft.com/office/officeart/2005/8/layout/vList2"/>
    <dgm:cxn modelId="{850B8320-3625-4E77-88B9-446D208795D7}" type="presOf" srcId="{7AB9B914-A490-45F6-B562-CB7E2E7B372E}" destId="{E684A9A1-E65D-4C76-B792-AD287CF546E1}" srcOrd="0" destOrd="0" presId="urn:microsoft.com/office/officeart/2005/8/layout/vList2"/>
    <dgm:cxn modelId="{35D47F27-752C-4EDD-A1C2-4F65E3B0D132}" type="presOf" srcId="{18C9206B-6209-4D51-A5E7-EBEB28BEFDA3}" destId="{94D3176A-34EA-4204-892E-25A71E8C15EE}" srcOrd="0" destOrd="0" presId="urn:microsoft.com/office/officeart/2005/8/layout/vList2"/>
    <dgm:cxn modelId="{A498EA33-94C7-44D6-968C-338F9DDB5132}" type="presOf" srcId="{566DBB42-3560-48EE-9B0F-9BC0CC15CFF7}" destId="{8AF37B7F-B8C0-407F-9B60-3DE3254676B3}" srcOrd="0" destOrd="0" presId="urn:microsoft.com/office/officeart/2005/8/layout/vList2"/>
    <dgm:cxn modelId="{32D1F74A-6F12-4E31-BB45-6A1635D5CA63}" type="presOf" srcId="{7E4C91E7-8EA0-4A8C-BDB2-433F931D1D15}" destId="{B01DBDEB-DD19-46BD-B61C-8FA93F049F01}" srcOrd="0" destOrd="0" presId="urn:microsoft.com/office/officeart/2005/8/layout/vList2"/>
    <dgm:cxn modelId="{5DB30C58-FCD1-43A0-8F7F-C8328C4E4A0E}" srcId="{FAE4B7DC-80DE-454D-A7F4-E588FB911005}" destId="{566DBB42-3560-48EE-9B0F-9BC0CC15CFF7}" srcOrd="0" destOrd="0" parTransId="{5672BC2F-A068-4B32-8C67-5E6C9BE2D48F}" sibTransId="{F15B7B7D-F71E-4E90-A2EF-9B24C409AAA6}"/>
    <dgm:cxn modelId="{55BE4399-5694-4866-956B-ADC31B16A403}" srcId="{FAE4B7DC-80DE-454D-A7F4-E588FB911005}" destId="{18C9206B-6209-4D51-A5E7-EBEB28BEFDA3}" srcOrd="1" destOrd="0" parTransId="{CFF105BB-CBF1-4ED6-B7CF-44E52BF1E24C}" sibTransId="{1C3BDF0A-BA0C-4716-9EC6-40524592EAFC}"/>
    <dgm:cxn modelId="{990B77A5-9D18-4C32-B1A7-BABCFA5A6F68}" srcId="{FAE4B7DC-80DE-454D-A7F4-E588FB911005}" destId="{89E49C1E-3791-40B5-B473-3CD5BAF74A8C}" srcOrd="4" destOrd="0" parTransId="{E6866ADA-7567-41E6-952C-DBACB0C3080D}" sibTransId="{8EA99F75-DA75-4508-834A-F2A317250D04}"/>
    <dgm:cxn modelId="{DF5F4AA6-CD87-4A1C-A036-1EF462BF81A7}" srcId="{FAE4B7DC-80DE-454D-A7F4-E588FB911005}" destId="{7AB9B914-A490-45F6-B562-CB7E2E7B372E}" srcOrd="5" destOrd="0" parTransId="{F4221037-43BA-4590-84C5-93F582B59939}" sibTransId="{4BFC33AA-62EF-4B6D-AD73-1B9018E9D3E9}"/>
    <dgm:cxn modelId="{407623C6-D4C8-4AAC-9DF0-95EEF2D512C7}" type="presOf" srcId="{FAE4B7DC-80DE-454D-A7F4-E588FB911005}" destId="{D2732A75-8EB8-4971-975F-940980EE8F23}" srcOrd="0" destOrd="0" presId="urn:microsoft.com/office/officeart/2005/8/layout/vList2"/>
    <dgm:cxn modelId="{BAD76CE6-2211-4D87-A523-0F85ADA77208}" srcId="{FAE4B7DC-80DE-454D-A7F4-E588FB911005}" destId="{7E4C91E7-8EA0-4A8C-BDB2-433F931D1D15}" srcOrd="3" destOrd="0" parTransId="{0BDA5BC9-72BC-449D-B1E4-4E69B481B620}" sibTransId="{1C82FCA0-15B9-4ED4-82E5-A0A807532AC2}"/>
    <dgm:cxn modelId="{C2A4AAE7-9D0E-466D-90D0-6D2CB8C36D90}" type="presOf" srcId="{89E49C1E-3791-40B5-B473-3CD5BAF74A8C}" destId="{42689CAC-3697-42E8-8F01-F34B57A1BC61}" srcOrd="0" destOrd="0" presId="urn:microsoft.com/office/officeart/2005/8/layout/vList2"/>
    <dgm:cxn modelId="{736F30F5-736A-41EB-8275-EE8F68E082B1}" srcId="{FAE4B7DC-80DE-454D-A7F4-E588FB911005}" destId="{09F947AB-5409-43D8-89A2-0245D841EFE2}" srcOrd="2" destOrd="0" parTransId="{B3C09969-77EC-491A-8759-F64ACE6AAE93}" sibTransId="{90972A2D-69E1-45A7-9D4B-45311FF48621}"/>
    <dgm:cxn modelId="{81293A22-225F-475A-A36C-DF6DB7BE4574}" type="presParOf" srcId="{D2732A75-8EB8-4971-975F-940980EE8F23}" destId="{8AF37B7F-B8C0-407F-9B60-3DE3254676B3}" srcOrd="0" destOrd="0" presId="urn:microsoft.com/office/officeart/2005/8/layout/vList2"/>
    <dgm:cxn modelId="{CC78F786-6294-44C6-86BC-B4DC1EDD8602}" type="presParOf" srcId="{D2732A75-8EB8-4971-975F-940980EE8F23}" destId="{4FBA7BCE-D3F3-4233-995A-5B4046678948}" srcOrd="1" destOrd="0" presId="urn:microsoft.com/office/officeart/2005/8/layout/vList2"/>
    <dgm:cxn modelId="{75132519-1219-418E-B426-866DF18031FA}" type="presParOf" srcId="{D2732A75-8EB8-4971-975F-940980EE8F23}" destId="{94D3176A-34EA-4204-892E-25A71E8C15EE}" srcOrd="2" destOrd="0" presId="urn:microsoft.com/office/officeart/2005/8/layout/vList2"/>
    <dgm:cxn modelId="{DDDC4C1F-071F-410F-BE02-3DCDD4C53801}" type="presParOf" srcId="{D2732A75-8EB8-4971-975F-940980EE8F23}" destId="{A55092E2-2A1E-4F66-8B5A-92C848E17557}" srcOrd="3" destOrd="0" presId="urn:microsoft.com/office/officeart/2005/8/layout/vList2"/>
    <dgm:cxn modelId="{65864559-1885-487C-851F-56053C42FFF7}" type="presParOf" srcId="{D2732A75-8EB8-4971-975F-940980EE8F23}" destId="{2324414E-F335-47FE-B2BC-A9DCD4249B39}" srcOrd="4" destOrd="0" presId="urn:microsoft.com/office/officeart/2005/8/layout/vList2"/>
    <dgm:cxn modelId="{F3751178-93C5-4118-A02F-F461B314E670}" type="presParOf" srcId="{D2732A75-8EB8-4971-975F-940980EE8F23}" destId="{AF9B6920-7110-4D56-AD13-974A85BE257F}" srcOrd="5" destOrd="0" presId="urn:microsoft.com/office/officeart/2005/8/layout/vList2"/>
    <dgm:cxn modelId="{24C30679-8D34-4874-84AD-0471EF04A044}" type="presParOf" srcId="{D2732A75-8EB8-4971-975F-940980EE8F23}" destId="{B01DBDEB-DD19-46BD-B61C-8FA93F049F01}" srcOrd="6" destOrd="0" presId="urn:microsoft.com/office/officeart/2005/8/layout/vList2"/>
    <dgm:cxn modelId="{56568E2E-40B5-419C-8938-202A2AF18B16}" type="presParOf" srcId="{D2732A75-8EB8-4971-975F-940980EE8F23}" destId="{B8866325-6E4E-41ED-9FBB-9E7C96063D80}" srcOrd="7" destOrd="0" presId="urn:microsoft.com/office/officeart/2005/8/layout/vList2"/>
    <dgm:cxn modelId="{672AE8F1-8B25-471C-B7C9-8D33CBAD1BA1}" type="presParOf" srcId="{D2732A75-8EB8-4971-975F-940980EE8F23}" destId="{42689CAC-3697-42E8-8F01-F34B57A1BC61}" srcOrd="8" destOrd="0" presId="urn:microsoft.com/office/officeart/2005/8/layout/vList2"/>
    <dgm:cxn modelId="{54C3B3E7-D990-480A-8A53-6AF52AD94A67}" type="presParOf" srcId="{D2732A75-8EB8-4971-975F-940980EE8F23}" destId="{335FF5D9-E442-4714-92F7-192FE9080966}" srcOrd="9" destOrd="0" presId="urn:microsoft.com/office/officeart/2005/8/layout/vList2"/>
    <dgm:cxn modelId="{20E68333-0282-4A3D-87C3-E5969694CFD9}" type="presParOf" srcId="{D2732A75-8EB8-4971-975F-940980EE8F23}" destId="{E684A9A1-E65D-4C76-B792-AD287CF546E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AC6059-DBBC-43DB-9A14-36FB84CA65DF}" type="doc">
      <dgm:prSet loTypeId="urn:microsoft.com/office/officeart/2005/8/layout/matrix3" loCatId="matrix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9C7621D-40B2-4F90-8EEC-EE2EF0781EC1}">
      <dgm:prSet custT="1"/>
      <dgm:spPr/>
      <dgm:t>
        <a:bodyPr/>
        <a:lstStyle/>
        <a:p>
          <a:r>
            <a:rPr lang="el-GR" sz="2400" b="1" i="0" baseline="0" dirty="0">
              <a:latin typeface="Calibri" panose="020F0502020204030204" pitchFamily="34" charset="0"/>
              <a:cs typeface="Calibri" panose="020F0502020204030204" pitchFamily="34" charset="0"/>
            </a:rPr>
            <a:t>Είναι δυνατή η κατάκτηση της γνώσης και της αλήθειας;</a:t>
          </a:r>
          <a:endParaRPr lang="en-US" sz="24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4FCF046-3EE2-4CF1-9116-5AD4CE7E2FBA}" type="parTrans" cxnId="{87C68AD5-BCBE-4012-AE8D-8EEE962B310E}">
      <dgm:prSet/>
      <dgm:spPr/>
      <dgm:t>
        <a:bodyPr/>
        <a:lstStyle/>
        <a:p>
          <a:endParaRPr lang="en-US"/>
        </a:p>
      </dgm:t>
    </dgm:pt>
    <dgm:pt modelId="{976845CC-3CA0-4B5B-BE47-59B52B99D0A2}" type="sibTrans" cxnId="{87C68AD5-BCBE-4012-AE8D-8EEE962B310E}">
      <dgm:prSet/>
      <dgm:spPr/>
      <dgm:t>
        <a:bodyPr/>
        <a:lstStyle/>
        <a:p>
          <a:endParaRPr lang="en-US"/>
        </a:p>
      </dgm:t>
    </dgm:pt>
    <dgm:pt modelId="{5367F50E-96F7-41A3-9CC6-5A2E44BB6225}">
      <dgm:prSet custT="1"/>
      <dgm:spPr/>
      <dgm:t>
        <a:bodyPr/>
        <a:lstStyle/>
        <a:p>
          <a:r>
            <a:rPr lang="el-GR" sz="2400" b="1" i="0" baseline="0" dirty="0"/>
            <a:t>Είναι δυνατή η βεβαιότητα σχετικά με το αν, όσα γνωρίζουμε, είναι αληθή ή όχι; </a:t>
          </a:r>
          <a:endParaRPr lang="en-US" sz="2400" b="1" dirty="0"/>
        </a:p>
      </dgm:t>
    </dgm:pt>
    <dgm:pt modelId="{A2CD9F34-D41D-4C57-8A34-6D0D21404C9B}" type="parTrans" cxnId="{D2E96873-143F-4319-BD02-47E37C4E96E5}">
      <dgm:prSet/>
      <dgm:spPr/>
      <dgm:t>
        <a:bodyPr/>
        <a:lstStyle/>
        <a:p>
          <a:endParaRPr lang="en-US"/>
        </a:p>
      </dgm:t>
    </dgm:pt>
    <dgm:pt modelId="{C36616F7-D23F-4571-9DDB-5D20C6E5D1C3}" type="sibTrans" cxnId="{D2E96873-143F-4319-BD02-47E37C4E96E5}">
      <dgm:prSet/>
      <dgm:spPr/>
      <dgm:t>
        <a:bodyPr/>
        <a:lstStyle/>
        <a:p>
          <a:endParaRPr lang="en-US"/>
        </a:p>
      </dgm:t>
    </dgm:pt>
    <dgm:pt modelId="{6B68581C-CEDF-405B-8ED3-5C404947C0BF}">
      <dgm:prSet custT="1"/>
      <dgm:spPr/>
      <dgm:t>
        <a:bodyPr/>
        <a:lstStyle/>
        <a:p>
          <a:r>
            <a:rPr lang="el-GR" sz="2000" b="1" i="0" baseline="0" dirty="0"/>
            <a:t>Τα φαινόμενα μας παραπλανούν και μας απομακρύνουν από την αλήθεια (ο ρόλος των αισθήσεων). </a:t>
          </a:r>
          <a:endParaRPr lang="en-US" sz="2000" b="1" dirty="0"/>
        </a:p>
      </dgm:t>
    </dgm:pt>
    <dgm:pt modelId="{160936BA-068E-4948-8232-BF154F6C7ACB}" type="parTrans" cxnId="{6538743E-11B8-4004-A932-437A4FCDCBCB}">
      <dgm:prSet/>
      <dgm:spPr/>
      <dgm:t>
        <a:bodyPr/>
        <a:lstStyle/>
        <a:p>
          <a:endParaRPr lang="en-US"/>
        </a:p>
      </dgm:t>
    </dgm:pt>
    <dgm:pt modelId="{BBBA270E-BEF6-48E9-8DF2-5F5C20EE41A3}" type="sibTrans" cxnId="{6538743E-11B8-4004-A932-437A4FCDCBCB}">
      <dgm:prSet/>
      <dgm:spPr/>
      <dgm:t>
        <a:bodyPr/>
        <a:lstStyle/>
        <a:p>
          <a:endParaRPr lang="en-US"/>
        </a:p>
      </dgm:t>
    </dgm:pt>
    <dgm:pt modelId="{8B4287BB-D15D-4EE8-97DD-DFB19690757C}">
      <dgm:prSet custT="1"/>
      <dgm:spPr/>
      <dgm:t>
        <a:bodyPr/>
        <a:lstStyle/>
        <a:p>
          <a:r>
            <a:rPr lang="el-GR" sz="2400" b="1" i="0" baseline="0" dirty="0">
              <a:latin typeface="Calibri" panose="020F0502020204030204" pitchFamily="34" charset="0"/>
              <a:cs typeface="Calibri" panose="020F0502020204030204" pitchFamily="34" charset="0"/>
            </a:rPr>
            <a:t>Η αλήθεια μπορεί να είναι υποκειμενική και σχετική (πάντων μέτρον </a:t>
          </a:r>
          <a:r>
            <a:rPr lang="el-GR" sz="2400" b="1" i="0" baseline="0" dirty="0" err="1">
              <a:latin typeface="Calibri" panose="020F0502020204030204" pitchFamily="34" charset="0"/>
              <a:cs typeface="Calibri" panose="020F0502020204030204" pitchFamily="34" charset="0"/>
            </a:rPr>
            <a:t>ἄνθρωπος</a:t>
          </a:r>
          <a:r>
            <a:rPr lang="el-GR" sz="2400" b="1" i="0" baseline="0" dirty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n-US" sz="24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2914F97-9387-4499-A3EE-CECE376C20DF}" type="parTrans" cxnId="{2DDBB817-8D51-4E71-B694-BCC74184A42F}">
      <dgm:prSet/>
      <dgm:spPr/>
      <dgm:t>
        <a:bodyPr/>
        <a:lstStyle/>
        <a:p>
          <a:endParaRPr lang="en-US"/>
        </a:p>
      </dgm:t>
    </dgm:pt>
    <dgm:pt modelId="{C9101A67-C1C2-4A29-A13B-CEEC2E0B1FB8}" type="sibTrans" cxnId="{2DDBB817-8D51-4E71-B694-BCC74184A42F}">
      <dgm:prSet/>
      <dgm:spPr/>
      <dgm:t>
        <a:bodyPr/>
        <a:lstStyle/>
        <a:p>
          <a:endParaRPr lang="en-US"/>
        </a:p>
      </dgm:t>
    </dgm:pt>
    <dgm:pt modelId="{E1988EAB-9FFC-437B-8494-F2175CD05388}" type="pres">
      <dgm:prSet presAssocID="{23AC6059-DBBC-43DB-9A14-36FB84CA65DF}" presName="matrix" presStyleCnt="0">
        <dgm:presLayoutVars>
          <dgm:chMax val="1"/>
          <dgm:dir/>
          <dgm:resizeHandles val="exact"/>
        </dgm:presLayoutVars>
      </dgm:prSet>
      <dgm:spPr/>
    </dgm:pt>
    <dgm:pt modelId="{9A971F78-1F54-4BC5-94B7-1896ECD0977F}" type="pres">
      <dgm:prSet presAssocID="{23AC6059-DBBC-43DB-9A14-36FB84CA65DF}" presName="diamond" presStyleLbl="bgShp" presStyleIdx="0" presStyleCnt="1"/>
      <dgm:spPr/>
    </dgm:pt>
    <dgm:pt modelId="{4C3F554D-E30E-4414-A7D6-B8A57FA23962}" type="pres">
      <dgm:prSet presAssocID="{23AC6059-DBBC-43DB-9A14-36FB84CA65DF}" presName="quad1" presStyleLbl="node1" presStyleIdx="0" presStyleCnt="4" custScaleX="166045" custScaleY="117709" custLinFactNeighborX="-30715" custLinFactNeighborY="-2283">
        <dgm:presLayoutVars>
          <dgm:chMax val="0"/>
          <dgm:chPref val="0"/>
          <dgm:bulletEnabled val="1"/>
        </dgm:presLayoutVars>
      </dgm:prSet>
      <dgm:spPr/>
    </dgm:pt>
    <dgm:pt modelId="{B4CF99C8-FB18-4305-B976-11362981F770}" type="pres">
      <dgm:prSet presAssocID="{23AC6059-DBBC-43DB-9A14-36FB84CA65DF}" presName="quad2" presStyleLbl="node1" presStyleIdx="1" presStyleCnt="4" custScaleX="170557" custScaleY="120844" custLinFactNeighborX="36476" custLinFactNeighborY="-328">
        <dgm:presLayoutVars>
          <dgm:chMax val="0"/>
          <dgm:chPref val="0"/>
          <dgm:bulletEnabled val="1"/>
        </dgm:presLayoutVars>
      </dgm:prSet>
      <dgm:spPr/>
    </dgm:pt>
    <dgm:pt modelId="{DE73D45A-2148-4696-A4EF-8A72FDFE3CCD}" type="pres">
      <dgm:prSet presAssocID="{23AC6059-DBBC-43DB-9A14-36FB84CA65DF}" presName="quad3" presStyleLbl="node1" presStyleIdx="2" presStyleCnt="4" custScaleX="159470" custScaleY="108925" custLinFactNeighborX="-31984" custLinFactNeighborY="6735">
        <dgm:presLayoutVars>
          <dgm:chMax val="0"/>
          <dgm:chPref val="0"/>
          <dgm:bulletEnabled val="1"/>
        </dgm:presLayoutVars>
      </dgm:prSet>
      <dgm:spPr/>
    </dgm:pt>
    <dgm:pt modelId="{3F0F6516-9BFB-4B1C-B86A-DF3A32362978}" type="pres">
      <dgm:prSet presAssocID="{23AC6059-DBBC-43DB-9A14-36FB84CA65DF}" presName="quad4" presStyleLbl="node1" presStyleIdx="3" presStyleCnt="4" custScaleX="168698" custScaleY="109486" custLinFactNeighborX="36788" custLinFactNeighborY="9060">
        <dgm:presLayoutVars>
          <dgm:chMax val="0"/>
          <dgm:chPref val="0"/>
          <dgm:bulletEnabled val="1"/>
        </dgm:presLayoutVars>
      </dgm:prSet>
      <dgm:spPr/>
    </dgm:pt>
  </dgm:ptLst>
  <dgm:cxnLst>
    <dgm:cxn modelId="{D57B9A00-2C7D-45D8-BC62-B524BE8C3703}" type="presOf" srcId="{23AC6059-DBBC-43DB-9A14-36FB84CA65DF}" destId="{E1988EAB-9FFC-437B-8494-F2175CD05388}" srcOrd="0" destOrd="0" presId="urn:microsoft.com/office/officeart/2005/8/layout/matrix3"/>
    <dgm:cxn modelId="{5C169717-45E7-4457-B231-1660526CE6DA}" type="presOf" srcId="{6B68581C-CEDF-405B-8ED3-5C404947C0BF}" destId="{DE73D45A-2148-4696-A4EF-8A72FDFE3CCD}" srcOrd="0" destOrd="0" presId="urn:microsoft.com/office/officeart/2005/8/layout/matrix3"/>
    <dgm:cxn modelId="{2DDBB817-8D51-4E71-B694-BCC74184A42F}" srcId="{23AC6059-DBBC-43DB-9A14-36FB84CA65DF}" destId="{8B4287BB-D15D-4EE8-97DD-DFB19690757C}" srcOrd="3" destOrd="0" parTransId="{82914F97-9387-4499-A3EE-CECE376C20DF}" sibTransId="{C9101A67-C1C2-4A29-A13B-CEEC2E0B1FB8}"/>
    <dgm:cxn modelId="{7E96063C-386C-47EB-9761-B8326D603E24}" type="presOf" srcId="{99C7621D-40B2-4F90-8EEC-EE2EF0781EC1}" destId="{4C3F554D-E30E-4414-A7D6-B8A57FA23962}" srcOrd="0" destOrd="0" presId="urn:microsoft.com/office/officeart/2005/8/layout/matrix3"/>
    <dgm:cxn modelId="{6538743E-11B8-4004-A932-437A4FCDCBCB}" srcId="{23AC6059-DBBC-43DB-9A14-36FB84CA65DF}" destId="{6B68581C-CEDF-405B-8ED3-5C404947C0BF}" srcOrd="2" destOrd="0" parTransId="{160936BA-068E-4948-8232-BF154F6C7ACB}" sibTransId="{BBBA270E-BEF6-48E9-8DF2-5F5C20EE41A3}"/>
    <dgm:cxn modelId="{BF905969-909E-446C-A45D-50B9BAD7B104}" type="presOf" srcId="{8B4287BB-D15D-4EE8-97DD-DFB19690757C}" destId="{3F0F6516-9BFB-4B1C-B86A-DF3A32362978}" srcOrd="0" destOrd="0" presId="urn:microsoft.com/office/officeart/2005/8/layout/matrix3"/>
    <dgm:cxn modelId="{D2E96873-143F-4319-BD02-47E37C4E96E5}" srcId="{23AC6059-DBBC-43DB-9A14-36FB84CA65DF}" destId="{5367F50E-96F7-41A3-9CC6-5A2E44BB6225}" srcOrd="1" destOrd="0" parTransId="{A2CD9F34-D41D-4C57-8A34-6D0D21404C9B}" sibTransId="{C36616F7-D23F-4571-9DDB-5D20C6E5D1C3}"/>
    <dgm:cxn modelId="{BA60A6BC-491A-438D-8FF8-8FB88B2DC5D5}" type="presOf" srcId="{5367F50E-96F7-41A3-9CC6-5A2E44BB6225}" destId="{B4CF99C8-FB18-4305-B976-11362981F770}" srcOrd="0" destOrd="0" presId="urn:microsoft.com/office/officeart/2005/8/layout/matrix3"/>
    <dgm:cxn modelId="{87C68AD5-BCBE-4012-AE8D-8EEE962B310E}" srcId="{23AC6059-DBBC-43DB-9A14-36FB84CA65DF}" destId="{99C7621D-40B2-4F90-8EEC-EE2EF0781EC1}" srcOrd="0" destOrd="0" parTransId="{C4FCF046-3EE2-4CF1-9116-5AD4CE7E2FBA}" sibTransId="{976845CC-3CA0-4B5B-BE47-59B52B99D0A2}"/>
    <dgm:cxn modelId="{32B2E8EA-6862-4FA6-9781-52EEA3700EE4}" type="presParOf" srcId="{E1988EAB-9FFC-437B-8494-F2175CD05388}" destId="{9A971F78-1F54-4BC5-94B7-1896ECD0977F}" srcOrd="0" destOrd="0" presId="urn:microsoft.com/office/officeart/2005/8/layout/matrix3"/>
    <dgm:cxn modelId="{18EF773E-0010-4935-BD7D-34D5765919C2}" type="presParOf" srcId="{E1988EAB-9FFC-437B-8494-F2175CD05388}" destId="{4C3F554D-E30E-4414-A7D6-B8A57FA23962}" srcOrd="1" destOrd="0" presId="urn:microsoft.com/office/officeart/2005/8/layout/matrix3"/>
    <dgm:cxn modelId="{7021F942-04E4-4FA2-BFB7-AEE992B9D039}" type="presParOf" srcId="{E1988EAB-9FFC-437B-8494-F2175CD05388}" destId="{B4CF99C8-FB18-4305-B976-11362981F770}" srcOrd="2" destOrd="0" presId="urn:microsoft.com/office/officeart/2005/8/layout/matrix3"/>
    <dgm:cxn modelId="{D349900A-9BA3-43DC-8899-0E04F390068C}" type="presParOf" srcId="{E1988EAB-9FFC-437B-8494-F2175CD05388}" destId="{DE73D45A-2148-4696-A4EF-8A72FDFE3CCD}" srcOrd="3" destOrd="0" presId="urn:microsoft.com/office/officeart/2005/8/layout/matrix3"/>
    <dgm:cxn modelId="{8BA9EEEA-42ED-4795-83C4-282074F464B7}" type="presParOf" srcId="{E1988EAB-9FFC-437B-8494-F2175CD05388}" destId="{3F0F6516-9BFB-4B1C-B86A-DF3A3236297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532A44-6AB6-40BF-A4BD-0C9F2D1A7459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ACEC6A5-456A-4436-A635-84DF4C2A996A}">
      <dgm:prSet custT="1"/>
      <dgm:spPr/>
      <dgm:t>
        <a:bodyPr/>
        <a:lstStyle/>
        <a:p>
          <a:r>
            <a:rPr lang="el-GR" sz="2400" b="1" dirty="0">
              <a:latin typeface="Calibri" panose="020F0502020204030204" pitchFamily="34" charset="0"/>
              <a:cs typeface="Calibri" panose="020F0502020204030204" pitchFamily="34" charset="0"/>
            </a:rPr>
            <a:t>Ρυθμίζει τη σκέψη και τη δράση των ηρώων. </a:t>
          </a:r>
          <a:endParaRPr lang="en-US" sz="24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D6876D0-6395-4B12-BFFA-60D56256941F}" type="parTrans" cxnId="{3A95EBDF-4B37-452B-A8A4-7AAE26E86F26}">
      <dgm:prSet/>
      <dgm:spPr/>
      <dgm:t>
        <a:bodyPr/>
        <a:lstStyle/>
        <a:p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37E4853-DECA-4218-9214-AE9BCA5B80B9}" type="sibTrans" cxnId="{3A95EBDF-4B37-452B-A8A4-7AAE26E86F26}">
      <dgm:prSet/>
      <dgm:spPr/>
      <dgm:t>
        <a:bodyPr/>
        <a:lstStyle/>
        <a:p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046DC37-8620-4DD9-BD10-B1D0FE3F090F}">
      <dgm:prSet custT="1"/>
      <dgm:spPr/>
      <dgm:t>
        <a:bodyPr/>
        <a:lstStyle/>
        <a:p>
          <a:r>
            <a:rPr lang="el-GR" sz="2400" b="1">
              <a:latin typeface="Calibri" panose="020F0502020204030204" pitchFamily="34" charset="0"/>
              <a:cs typeface="Calibri" panose="020F0502020204030204" pitchFamily="34" charset="0"/>
            </a:rPr>
            <a:t>Οι ήρωες επιδιώκουν τιμή, αξιοπρέπεια, υστεροφημία και η απώλειά τους ισοδυναμεί με θάνατο. </a:t>
          </a:r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A8BFB2A-9B56-4CBB-AE18-64EB2AAD8DDB}" type="parTrans" cxnId="{AE9EE487-600F-47D4-9DA7-37A1EF44D52D}">
      <dgm:prSet/>
      <dgm:spPr/>
      <dgm:t>
        <a:bodyPr/>
        <a:lstStyle/>
        <a:p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6E9B703-A101-4DB0-BACF-49DA3ACCAF30}" type="sibTrans" cxnId="{AE9EE487-600F-47D4-9DA7-37A1EF44D52D}">
      <dgm:prSet/>
      <dgm:spPr/>
      <dgm:t>
        <a:bodyPr/>
        <a:lstStyle/>
        <a:p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40FD56F-E9D5-4F15-8E9C-EC6794B1BF6F}">
      <dgm:prSet custT="1"/>
      <dgm:spPr/>
      <dgm:t>
        <a:bodyPr/>
        <a:lstStyle/>
        <a:p>
          <a:r>
            <a:rPr lang="el-GR" sz="2400" b="1">
              <a:latin typeface="Calibri" panose="020F0502020204030204" pitchFamily="34" charset="0"/>
              <a:cs typeface="Calibri" panose="020F0502020204030204" pitchFamily="34" charset="0"/>
            </a:rPr>
            <a:t>« ἤ καλῶς ζῆν ἤ καλῶς τεθνηκέναι τον εὐγενῆ χρή» (Σοφοκλής,Αίας, στ.479-80) </a:t>
          </a:r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93CBDAF-49A7-4287-828D-3462725D5431}" type="parTrans" cxnId="{3DB47626-76C6-4DA4-A5A0-7E47C13C9017}">
      <dgm:prSet/>
      <dgm:spPr/>
      <dgm:t>
        <a:bodyPr/>
        <a:lstStyle/>
        <a:p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27E02B4-B02B-43F3-B279-90B35E2A1CA9}" type="sibTrans" cxnId="{3DB47626-76C6-4DA4-A5A0-7E47C13C9017}">
      <dgm:prSet/>
      <dgm:spPr/>
      <dgm:t>
        <a:bodyPr/>
        <a:lstStyle/>
        <a:p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271F696-E5BC-44D4-80D4-FDC0731CFA14}">
      <dgm:prSet custT="1"/>
      <dgm:spPr/>
      <dgm:t>
        <a:bodyPr/>
        <a:lstStyle/>
        <a:p>
          <a:r>
            <a:rPr lang="el-GR" sz="2400" b="1">
              <a:latin typeface="Calibri" panose="020F0502020204030204" pitchFamily="34" charset="0"/>
              <a:cs typeface="Calibri" panose="020F0502020204030204" pitchFamily="34" charset="0"/>
            </a:rPr>
            <a:t>Ελένη: Γύρω από το όνομά της δημιουργήθηκε η χειρότερη φήμη χωρίς να είναι υπεύθυνη. Γι’ αυτό προτιμά το θάνατο. «Τι να την κάνω πια τη ζωή;» (στ.68-9</a:t>
          </a:r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8D7E14A-08EE-4A90-9F29-3EDE32564376}" type="parTrans" cxnId="{8F624858-C790-402D-8BE1-D58D27C3B52F}">
      <dgm:prSet/>
      <dgm:spPr/>
      <dgm:t>
        <a:bodyPr/>
        <a:lstStyle/>
        <a:p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D59F998-7DDB-44C1-8344-F99981DC0847}" type="sibTrans" cxnId="{8F624858-C790-402D-8BE1-D58D27C3B52F}">
      <dgm:prSet/>
      <dgm:spPr/>
      <dgm:t>
        <a:bodyPr/>
        <a:lstStyle/>
        <a:p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2B03719-97DA-42DD-A788-FA4C5DFF36BA}" type="pres">
      <dgm:prSet presAssocID="{2A532A44-6AB6-40BF-A4BD-0C9F2D1A7459}" presName="vert0" presStyleCnt="0">
        <dgm:presLayoutVars>
          <dgm:dir/>
          <dgm:animOne val="branch"/>
          <dgm:animLvl val="lvl"/>
        </dgm:presLayoutVars>
      </dgm:prSet>
      <dgm:spPr/>
    </dgm:pt>
    <dgm:pt modelId="{590524FB-A88E-4171-8CA6-CBE91C0962F7}" type="pres">
      <dgm:prSet presAssocID="{DACEC6A5-456A-4436-A635-84DF4C2A996A}" presName="thickLine" presStyleLbl="alignNode1" presStyleIdx="0" presStyleCnt="4"/>
      <dgm:spPr/>
    </dgm:pt>
    <dgm:pt modelId="{70103CCB-7FEA-45DA-9DE6-73CA8DA33311}" type="pres">
      <dgm:prSet presAssocID="{DACEC6A5-456A-4436-A635-84DF4C2A996A}" presName="horz1" presStyleCnt="0"/>
      <dgm:spPr/>
    </dgm:pt>
    <dgm:pt modelId="{B54ED706-58D6-450A-98EE-6C3253606AA0}" type="pres">
      <dgm:prSet presAssocID="{DACEC6A5-456A-4436-A635-84DF4C2A996A}" presName="tx1" presStyleLbl="revTx" presStyleIdx="0" presStyleCnt="4"/>
      <dgm:spPr/>
    </dgm:pt>
    <dgm:pt modelId="{3C268310-7EF4-49C3-BDFA-0570EBF59E1D}" type="pres">
      <dgm:prSet presAssocID="{DACEC6A5-456A-4436-A635-84DF4C2A996A}" presName="vert1" presStyleCnt="0"/>
      <dgm:spPr/>
    </dgm:pt>
    <dgm:pt modelId="{8DDB4088-B11A-4316-A7F9-24870C44BFF2}" type="pres">
      <dgm:prSet presAssocID="{1046DC37-8620-4DD9-BD10-B1D0FE3F090F}" presName="thickLine" presStyleLbl="alignNode1" presStyleIdx="1" presStyleCnt="4"/>
      <dgm:spPr/>
    </dgm:pt>
    <dgm:pt modelId="{153D3F3C-FA51-4D98-8AAE-92BA2FE2CBD0}" type="pres">
      <dgm:prSet presAssocID="{1046DC37-8620-4DD9-BD10-B1D0FE3F090F}" presName="horz1" presStyleCnt="0"/>
      <dgm:spPr/>
    </dgm:pt>
    <dgm:pt modelId="{E1B3B973-63A7-471D-A67D-9BD9E0A7C405}" type="pres">
      <dgm:prSet presAssocID="{1046DC37-8620-4DD9-BD10-B1D0FE3F090F}" presName="tx1" presStyleLbl="revTx" presStyleIdx="1" presStyleCnt="4"/>
      <dgm:spPr/>
    </dgm:pt>
    <dgm:pt modelId="{43B50D59-1F51-4F97-9B2B-91D3D83D9193}" type="pres">
      <dgm:prSet presAssocID="{1046DC37-8620-4DD9-BD10-B1D0FE3F090F}" presName="vert1" presStyleCnt="0"/>
      <dgm:spPr/>
    </dgm:pt>
    <dgm:pt modelId="{CC4E6D1E-EC0E-4BA7-8F9C-52492CA262D5}" type="pres">
      <dgm:prSet presAssocID="{E40FD56F-E9D5-4F15-8E9C-EC6794B1BF6F}" presName="thickLine" presStyleLbl="alignNode1" presStyleIdx="2" presStyleCnt="4"/>
      <dgm:spPr/>
    </dgm:pt>
    <dgm:pt modelId="{84E942E9-B852-47CF-B47B-A267813E7989}" type="pres">
      <dgm:prSet presAssocID="{E40FD56F-E9D5-4F15-8E9C-EC6794B1BF6F}" presName="horz1" presStyleCnt="0"/>
      <dgm:spPr/>
    </dgm:pt>
    <dgm:pt modelId="{B74913B9-F4AE-4420-A877-FBED16EB9F02}" type="pres">
      <dgm:prSet presAssocID="{E40FD56F-E9D5-4F15-8E9C-EC6794B1BF6F}" presName="tx1" presStyleLbl="revTx" presStyleIdx="2" presStyleCnt="4"/>
      <dgm:spPr/>
    </dgm:pt>
    <dgm:pt modelId="{0998CE65-FB9C-411C-B09D-E8D90C5770DC}" type="pres">
      <dgm:prSet presAssocID="{E40FD56F-E9D5-4F15-8E9C-EC6794B1BF6F}" presName="vert1" presStyleCnt="0"/>
      <dgm:spPr/>
    </dgm:pt>
    <dgm:pt modelId="{C7D8A2D2-3A05-48E7-9C04-FA4F687FBF23}" type="pres">
      <dgm:prSet presAssocID="{A271F696-E5BC-44D4-80D4-FDC0731CFA14}" presName="thickLine" presStyleLbl="alignNode1" presStyleIdx="3" presStyleCnt="4"/>
      <dgm:spPr/>
    </dgm:pt>
    <dgm:pt modelId="{D054C446-DA74-4022-BBE7-1A1465C7F30A}" type="pres">
      <dgm:prSet presAssocID="{A271F696-E5BC-44D4-80D4-FDC0731CFA14}" presName="horz1" presStyleCnt="0"/>
      <dgm:spPr/>
    </dgm:pt>
    <dgm:pt modelId="{3A37D723-D34B-4119-AAC1-2DCCD2BB5049}" type="pres">
      <dgm:prSet presAssocID="{A271F696-E5BC-44D4-80D4-FDC0731CFA14}" presName="tx1" presStyleLbl="revTx" presStyleIdx="3" presStyleCnt="4"/>
      <dgm:spPr/>
    </dgm:pt>
    <dgm:pt modelId="{69514500-77E9-4194-A630-92971F158947}" type="pres">
      <dgm:prSet presAssocID="{A271F696-E5BC-44D4-80D4-FDC0731CFA14}" presName="vert1" presStyleCnt="0"/>
      <dgm:spPr/>
    </dgm:pt>
  </dgm:ptLst>
  <dgm:cxnLst>
    <dgm:cxn modelId="{315A7716-63E5-4D6C-B5C6-4A33B7447E9C}" type="presOf" srcId="{1046DC37-8620-4DD9-BD10-B1D0FE3F090F}" destId="{E1B3B973-63A7-471D-A67D-9BD9E0A7C405}" srcOrd="0" destOrd="0" presId="urn:microsoft.com/office/officeart/2008/layout/LinedList"/>
    <dgm:cxn modelId="{3DB47626-76C6-4DA4-A5A0-7E47C13C9017}" srcId="{2A532A44-6AB6-40BF-A4BD-0C9F2D1A7459}" destId="{E40FD56F-E9D5-4F15-8E9C-EC6794B1BF6F}" srcOrd="2" destOrd="0" parTransId="{993CBDAF-49A7-4287-828D-3462725D5431}" sibTransId="{127E02B4-B02B-43F3-B279-90B35E2A1CA9}"/>
    <dgm:cxn modelId="{F209283D-495C-4009-BC44-6FCDE25349FB}" type="presOf" srcId="{E40FD56F-E9D5-4F15-8E9C-EC6794B1BF6F}" destId="{B74913B9-F4AE-4420-A877-FBED16EB9F02}" srcOrd="0" destOrd="0" presId="urn:microsoft.com/office/officeart/2008/layout/LinedList"/>
    <dgm:cxn modelId="{30FE1373-E4CA-442A-8913-F801508DE977}" type="presOf" srcId="{2A532A44-6AB6-40BF-A4BD-0C9F2D1A7459}" destId="{62B03719-97DA-42DD-A788-FA4C5DFF36BA}" srcOrd="0" destOrd="0" presId="urn:microsoft.com/office/officeart/2008/layout/LinedList"/>
    <dgm:cxn modelId="{8F624858-C790-402D-8BE1-D58D27C3B52F}" srcId="{2A532A44-6AB6-40BF-A4BD-0C9F2D1A7459}" destId="{A271F696-E5BC-44D4-80D4-FDC0731CFA14}" srcOrd="3" destOrd="0" parTransId="{18D7E14A-08EE-4A90-9F29-3EDE32564376}" sibTransId="{6D59F998-7DDB-44C1-8344-F99981DC0847}"/>
    <dgm:cxn modelId="{AE9EE487-600F-47D4-9DA7-37A1EF44D52D}" srcId="{2A532A44-6AB6-40BF-A4BD-0C9F2D1A7459}" destId="{1046DC37-8620-4DD9-BD10-B1D0FE3F090F}" srcOrd="1" destOrd="0" parTransId="{BA8BFB2A-9B56-4CBB-AE18-64EB2AAD8DDB}" sibTransId="{76E9B703-A101-4DB0-BACF-49DA3ACCAF30}"/>
    <dgm:cxn modelId="{611CBDAF-56EB-44F5-8704-EB763EA32D17}" type="presOf" srcId="{DACEC6A5-456A-4436-A635-84DF4C2A996A}" destId="{B54ED706-58D6-450A-98EE-6C3253606AA0}" srcOrd="0" destOrd="0" presId="urn:microsoft.com/office/officeart/2008/layout/LinedList"/>
    <dgm:cxn modelId="{3A95EBDF-4B37-452B-A8A4-7AAE26E86F26}" srcId="{2A532A44-6AB6-40BF-A4BD-0C9F2D1A7459}" destId="{DACEC6A5-456A-4436-A635-84DF4C2A996A}" srcOrd="0" destOrd="0" parTransId="{5D6876D0-6395-4B12-BFFA-60D56256941F}" sibTransId="{237E4853-DECA-4218-9214-AE9BCA5B80B9}"/>
    <dgm:cxn modelId="{26ED4DEF-BCC9-4ABD-B1C6-D3076C67ADEE}" type="presOf" srcId="{A271F696-E5BC-44D4-80D4-FDC0731CFA14}" destId="{3A37D723-D34B-4119-AAC1-2DCCD2BB5049}" srcOrd="0" destOrd="0" presId="urn:microsoft.com/office/officeart/2008/layout/LinedList"/>
    <dgm:cxn modelId="{1F6653EF-1BC5-40AB-90D3-ED1555CF858C}" type="presParOf" srcId="{62B03719-97DA-42DD-A788-FA4C5DFF36BA}" destId="{590524FB-A88E-4171-8CA6-CBE91C0962F7}" srcOrd="0" destOrd="0" presId="urn:microsoft.com/office/officeart/2008/layout/LinedList"/>
    <dgm:cxn modelId="{12D07FE1-89B2-47A4-A722-C76D24335FB8}" type="presParOf" srcId="{62B03719-97DA-42DD-A788-FA4C5DFF36BA}" destId="{70103CCB-7FEA-45DA-9DE6-73CA8DA33311}" srcOrd="1" destOrd="0" presId="urn:microsoft.com/office/officeart/2008/layout/LinedList"/>
    <dgm:cxn modelId="{6A9E128F-F33A-4387-88C1-3A087C398009}" type="presParOf" srcId="{70103CCB-7FEA-45DA-9DE6-73CA8DA33311}" destId="{B54ED706-58D6-450A-98EE-6C3253606AA0}" srcOrd="0" destOrd="0" presId="urn:microsoft.com/office/officeart/2008/layout/LinedList"/>
    <dgm:cxn modelId="{475F6C35-11E1-4E6C-B21D-FB41DD0BC632}" type="presParOf" srcId="{70103CCB-7FEA-45DA-9DE6-73CA8DA33311}" destId="{3C268310-7EF4-49C3-BDFA-0570EBF59E1D}" srcOrd="1" destOrd="0" presId="urn:microsoft.com/office/officeart/2008/layout/LinedList"/>
    <dgm:cxn modelId="{6A2392A0-EB50-4AEC-AF52-5CA20CE63F40}" type="presParOf" srcId="{62B03719-97DA-42DD-A788-FA4C5DFF36BA}" destId="{8DDB4088-B11A-4316-A7F9-24870C44BFF2}" srcOrd="2" destOrd="0" presId="urn:microsoft.com/office/officeart/2008/layout/LinedList"/>
    <dgm:cxn modelId="{E138B9BD-F406-4F2E-AB91-96B9DC26593A}" type="presParOf" srcId="{62B03719-97DA-42DD-A788-FA4C5DFF36BA}" destId="{153D3F3C-FA51-4D98-8AAE-92BA2FE2CBD0}" srcOrd="3" destOrd="0" presId="urn:microsoft.com/office/officeart/2008/layout/LinedList"/>
    <dgm:cxn modelId="{3FD78878-C9EA-4142-BDE0-F29D402113E1}" type="presParOf" srcId="{153D3F3C-FA51-4D98-8AAE-92BA2FE2CBD0}" destId="{E1B3B973-63A7-471D-A67D-9BD9E0A7C405}" srcOrd="0" destOrd="0" presId="urn:microsoft.com/office/officeart/2008/layout/LinedList"/>
    <dgm:cxn modelId="{0958C515-14FD-488B-B8F1-ABB8405F6146}" type="presParOf" srcId="{153D3F3C-FA51-4D98-8AAE-92BA2FE2CBD0}" destId="{43B50D59-1F51-4F97-9B2B-91D3D83D9193}" srcOrd="1" destOrd="0" presId="urn:microsoft.com/office/officeart/2008/layout/LinedList"/>
    <dgm:cxn modelId="{D0C7F5D6-D937-472E-AF3B-CF5748BA8A2E}" type="presParOf" srcId="{62B03719-97DA-42DD-A788-FA4C5DFF36BA}" destId="{CC4E6D1E-EC0E-4BA7-8F9C-52492CA262D5}" srcOrd="4" destOrd="0" presId="urn:microsoft.com/office/officeart/2008/layout/LinedList"/>
    <dgm:cxn modelId="{1A900C37-8D8C-46EA-AFF6-23BBB4E02F2A}" type="presParOf" srcId="{62B03719-97DA-42DD-A788-FA4C5DFF36BA}" destId="{84E942E9-B852-47CF-B47B-A267813E7989}" srcOrd="5" destOrd="0" presId="urn:microsoft.com/office/officeart/2008/layout/LinedList"/>
    <dgm:cxn modelId="{AD982C74-E36E-4CBF-908A-C3166B622596}" type="presParOf" srcId="{84E942E9-B852-47CF-B47B-A267813E7989}" destId="{B74913B9-F4AE-4420-A877-FBED16EB9F02}" srcOrd="0" destOrd="0" presId="urn:microsoft.com/office/officeart/2008/layout/LinedList"/>
    <dgm:cxn modelId="{471E6B56-F67E-44D6-AEDB-7DC23F9A86A9}" type="presParOf" srcId="{84E942E9-B852-47CF-B47B-A267813E7989}" destId="{0998CE65-FB9C-411C-B09D-E8D90C5770DC}" srcOrd="1" destOrd="0" presId="urn:microsoft.com/office/officeart/2008/layout/LinedList"/>
    <dgm:cxn modelId="{2105A3D4-48D3-45D8-B2B7-2985576113D7}" type="presParOf" srcId="{62B03719-97DA-42DD-A788-FA4C5DFF36BA}" destId="{C7D8A2D2-3A05-48E7-9C04-FA4F687FBF23}" srcOrd="6" destOrd="0" presId="urn:microsoft.com/office/officeart/2008/layout/LinedList"/>
    <dgm:cxn modelId="{EECA43AD-6B3E-4CD3-B7FD-C4DA4B2DB057}" type="presParOf" srcId="{62B03719-97DA-42DD-A788-FA4C5DFF36BA}" destId="{D054C446-DA74-4022-BBE7-1A1465C7F30A}" srcOrd="7" destOrd="0" presId="urn:microsoft.com/office/officeart/2008/layout/LinedList"/>
    <dgm:cxn modelId="{E36828AC-D21A-445F-A272-DBB3DFAF1EF0}" type="presParOf" srcId="{D054C446-DA74-4022-BBE7-1A1465C7F30A}" destId="{3A37D723-D34B-4119-AAC1-2DCCD2BB5049}" srcOrd="0" destOrd="0" presId="urn:microsoft.com/office/officeart/2008/layout/LinedList"/>
    <dgm:cxn modelId="{835C63EE-C12E-4C45-9087-51CC8426895A}" type="presParOf" srcId="{D054C446-DA74-4022-BBE7-1A1465C7F30A}" destId="{69514500-77E9-4194-A630-92971F15894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6B489C5-2880-4119-8B06-EA2D7673A995}" type="doc">
      <dgm:prSet loTypeId="urn:microsoft.com/office/officeart/2016/7/layout/RepeatingBendingProcessNew" loCatId="process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662579B-26E3-4D2A-9809-93841017AEDC}">
      <dgm:prSet custT="1"/>
      <dgm:spPr/>
      <dgm:t>
        <a:bodyPr/>
        <a:lstStyle/>
        <a:p>
          <a:r>
            <a:rPr lang="el-GR" sz="2000" b="1" i="0" dirty="0">
              <a:latin typeface="Calibri" panose="020F0502020204030204" pitchFamily="34" charset="0"/>
              <a:cs typeface="Calibri" panose="020F0502020204030204" pitchFamily="34" charset="0"/>
            </a:rPr>
            <a:t>Ο Τεύκρος όχι μόνο έζησε τη φρίκη του πολέμου στην Τροία, αλλά επέστρεψε στην Ελλάδα, άρα μπορεί να πληροφορήσει την Ελένη για τους δύο τόπους.</a:t>
          </a:r>
          <a:endParaRPr lang="en-US" sz="20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AF67E4E-CD57-4C43-974C-65A453AFCFFE}" type="parTrans" cxnId="{9D425D98-AB8B-4DEC-8B28-63A61562F59E}">
      <dgm:prSet/>
      <dgm:spPr/>
      <dgm:t>
        <a:bodyPr/>
        <a:lstStyle/>
        <a:p>
          <a:endParaRPr lang="en-US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FBDEC0A-5B87-4C4C-982A-643C4BFAF571}" type="sibTrans" cxnId="{9D425D98-AB8B-4DEC-8B28-63A61562F59E}">
      <dgm:prSet custT="1"/>
      <dgm:spPr/>
      <dgm:t>
        <a:bodyPr/>
        <a:lstStyle/>
        <a:p>
          <a:endParaRPr lang="en-US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DDD1A37-E655-45F2-8D97-6248E6C65643}">
      <dgm:prSet custT="1"/>
      <dgm:spPr/>
      <dgm:t>
        <a:bodyPr/>
        <a:lstStyle/>
        <a:p>
          <a:r>
            <a:rPr lang="el-GR" sz="2000" b="1" i="0">
              <a:latin typeface="Calibri" panose="020F0502020204030204" pitchFamily="34" charset="0"/>
              <a:cs typeface="Calibri" panose="020F0502020204030204" pitchFamily="34" charset="0"/>
            </a:rPr>
            <a:t>Αναφορά που συνδέεται με τη συμμαχία των Αθηναίων με τον βασιλιά της Κύπρου Ευαγόρα. Ενθάρρυνση των θεατών. </a:t>
          </a:r>
          <a:endParaRPr lang="en-US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A802A90-240B-490F-88BA-E1593DD24514}" type="parTrans" cxnId="{49F0D97A-DF8A-447E-8BBD-987D22EAA7F1}">
      <dgm:prSet/>
      <dgm:spPr/>
      <dgm:t>
        <a:bodyPr/>
        <a:lstStyle/>
        <a:p>
          <a:endParaRPr lang="en-US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439F6D2-CE4E-4F25-BD10-28DF1E7455F6}" type="sibTrans" cxnId="{49F0D97A-DF8A-447E-8BBD-987D22EAA7F1}">
      <dgm:prSet custT="1"/>
      <dgm:spPr/>
      <dgm:t>
        <a:bodyPr/>
        <a:lstStyle/>
        <a:p>
          <a:endParaRPr lang="en-US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D5EEEC5-56D7-4DE2-B22F-6492748921C1}">
      <dgm:prSet custT="1"/>
      <dgm:spPr/>
      <dgm:t>
        <a:bodyPr/>
        <a:lstStyle/>
        <a:p>
          <a:r>
            <a:rPr lang="el-GR" sz="2400" b="1" i="0" dirty="0">
              <a:latin typeface="Calibri" panose="020F0502020204030204" pitchFamily="34" charset="0"/>
              <a:cs typeface="Calibri" panose="020F0502020204030204" pitchFamily="34" charset="0"/>
            </a:rPr>
            <a:t>Η περιπέτειά του παρουσιάζει κοινά σημεία με την Ελένη ή τον Μενέλαο. </a:t>
          </a:r>
          <a:endParaRPr lang="en-US" sz="24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DA33D70-A073-4BDB-A170-FAFDCD8E1D3E}" type="parTrans" cxnId="{EF60C98B-0E0A-42F4-B006-86C83B48960E}">
      <dgm:prSet/>
      <dgm:spPr/>
      <dgm:t>
        <a:bodyPr/>
        <a:lstStyle/>
        <a:p>
          <a:endParaRPr lang="en-US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4DCDBBE-4E2C-4542-97B2-3F56B1DEBA3B}" type="sibTrans" cxnId="{EF60C98B-0E0A-42F4-B006-86C83B48960E}">
      <dgm:prSet custT="1"/>
      <dgm:spPr/>
      <dgm:t>
        <a:bodyPr/>
        <a:lstStyle/>
        <a:p>
          <a:endParaRPr lang="en-US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05C61EC-BCB5-4D5E-86E3-528689A515D3}">
      <dgm:prSet custT="1"/>
      <dgm:spPr/>
      <dgm:t>
        <a:bodyPr/>
        <a:lstStyle/>
        <a:p>
          <a:r>
            <a:rPr lang="el-GR" sz="2400" b="1" i="0" dirty="0">
              <a:latin typeface="Calibri" panose="020F0502020204030204" pitchFamily="34" charset="0"/>
              <a:cs typeface="Calibri" panose="020F0502020204030204" pitchFamily="34" charset="0"/>
            </a:rPr>
            <a:t>Όπως η Ελένη έτσι και ο Τεύκρος είναι μισητός. </a:t>
          </a:r>
          <a:endParaRPr lang="en-US" sz="24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DAD8421-4412-40B4-9696-D05FA75D28C3}" type="parTrans" cxnId="{E6A6DAF6-8FEE-4577-90EC-704BE12142A5}">
      <dgm:prSet/>
      <dgm:spPr/>
      <dgm:t>
        <a:bodyPr/>
        <a:lstStyle/>
        <a:p>
          <a:endParaRPr lang="en-US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694B281-F887-4197-A0E8-7B59025CCC74}" type="sibTrans" cxnId="{E6A6DAF6-8FEE-4577-90EC-704BE12142A5}">
      <dgm:prSet custT="1"/>
      <dgm:spPr/>
      <dgm:t>
        <a:bodyPr/>
        <a:lstStyle/>
        <a:p>
          <a:endParaRPr lang="en-US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77EF048-536C-4C0F-AC28-840197B46D7A}">
      <dgm:prSet custT="1"/>
      <dgm:spPr/>
      <dgm:t>
        <a:bodyPr/>
        <a:lstStyle/>
        <a:p>
          <a:r>
            <a:rPr lang="el-GR" sz="2400" b="1" i="0" dirty="0">
              <a:latin typeface="Calibri" panose="020F0502020204030204" pitchFamily="34" charset="0"/>
              <a:cs typeface="Calibri" panose="020F0502020204030204" pitchFamily="34" charset="0"/>
            </a:rPr>
            <a:t>Όπως η Ελένη, έτσι κι ο ίδιος υφίσταται μια άδικη εξορία. </a:t>
          </a:r>
          <a:endParaRPr lang="en-US" sz="24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74A4F19-0591-4826-90A4-CAC122E2E9B1}" type="parTrans" cxnId="{3FBA3104-FDE5-47E3-8C27-3DC1CF4BD21B}">
      <dgm:prSet/>
      <dgm:spPr/>
      <dgm:t>
        <a:bodyPr/>
        <a:lstStyle/>
        <a:p>
          <a:endParaRPr lang="en-US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700CFE3-A140-4862-BB48-2982ED4D9474}" type="sibTrans" cxnId="{3FBA3104-FDE5-47E3-8C27-3DC1CF4BD21B}">
      <dgm:prSet custT="1"/>
      <dgm:spPr/>
      <dgm:t>
        <a:bodyPr/>
        <a:lstStyle/>
        <a:p>
          <a:endParaRPr lang="en-US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1CD694B-7DF4-450F-8396-6836CB54E7EF}">
      <dgm:prSet custT="1"/>
      <dgm:spPr/>
      <dgm:t>
        <a:bodyPr/>
        <a:lstStyle/>
        <a:p>
          <a:r>
            <a:rPr lang="el-GR" sz="2400" b="1" i="0">
              <a:latin typeface="Calibri" panose="020F0502020204030204" pitchFamily="34" charset="0"/>
              <a:cs typeface="Calibri" panose="020F0502020204030204" pitchFamily="34" charset="0"/>
            </a:rPr>
            <a:t>Όπως αυτή, επιθυμεί κι αυτός να συμβουλευτεί τη Θεονόη.</a:t>
          </a:r>
          <a:endParaRPr lang="en-US" sz="24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EC1C653-2B3D-4B25-BC9B-84F42685BB35}" type="parTrans" cxnId="{81B2FF5D-D0BF-4FC8-BF69-596B517F108E}">
      <dgm:prSet/>
      <dgm:spPr/>
      <dgm:t>
        <a:bodyPr/>
        <a:lstStyle/>
        <a:p>
          <a:endParaRPr lang="en-US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5D5256B-1C4E-4BC5-8940-F7F54835742C}" type="sibTrans" cxnId="{81B2FF5D-D0BF-4FC8-BF69-596B517F108E}">
      <dgm:prSet/>
      <dgm:spPr/>
      <dgm:t>
        <a:bodyPr/>
        <a:lstStyle/>
        <a:p>
          <a:endParaRPr lang="en-US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D997E2F-97F1-4CDB-A838-5BA667E234A5}" type="pres">
      <dgm:prSet presAssocID="{06B489C5-2880-4119-8B06-EA2D7673A995}" presName="Name0" presStyleCnt="0">
        <dgm:presLayoutVars>
          <dgm:dir/>
          <dgm:resizeHandles val="exact"/>
        </dgm:presLayoutVars>
      </dgm:prSet>
      <dgm:spPr/>
    </dgm:pt>
    <dgm:pt modelId="{DAE475C4-A036-4985-A0D0-21DE74CCB0B9}" type="pres">
      <dgm:prSet presAssocID="{C662579B-26E3-4D2A-9809-93841017AEDC}" presName="node" presStyleLbl="node1" presStyleIdx="0" presStyleCnt="6" custScaleY="140491">
        <dgm:presLayoutVars>
          <dgm:bulletEnabled val="1"/>
        </dgm:presLayoutVars>
      </dgm:prSet>
      <dgm:spPr/>
    </dgm:pt>
    <dgm:pt modelId="{587F87F9-E33D-4D5D-8E39-8B6BEF7D8012}" type="pres">
      <dgm:prSet presAssocID="{CFBDEC0A-5B87-4C4C-982A-643C4BFAF571}" presName="sibTrans" presStyleLbl="sibTrans1D1" presStyleIdx="0" presStyleCnt="5"/>
      <dgm:spPr/>
    </dgm:pt>
    <dgm:pt modelId="{56F38E25-9969-47C7-8A1B-C4D16C22C750}" type="pres">
      <dgm:prSet presAssocID="{CFBDEC0A-5B87-4C4C-982A-643C4BFAF571}" presName="connectorText" presStyleLbl="sibTrans1D1" presStyleIdx="0" presStyleCnt="5"/>
      <dgm:spPr/>
    </dgm:pt>
    <dgm:pt modelId="{21B122D6-F58F-4A8E-AE5D-FB4F191586EB}" type="pres">
      <dgm:prSet presAssocID="{1DDD1A37-E655-45F2-8D97-6248E6C65643}" presName="node" presStyleLbl="node1" presStyleIdx="1" presStyleCnt="6" custScaleY="142284">
        <dgm:presLayoutVars>
          <dgm:bulletEnabled val="1"/>
        </dgm:presLayoutVars>
      </dgm:prSet>
      <dgm:spPr/>
    </dgm:pt>
    <dgm:pt modelId="{CC91A36C-AF1F-4324-B643-0E77E379AD5B}" type="pres">
      <dgm:prSet presAssocID="{C439F6D2-CE4E-4F25-BD10-28DF1E7455F6}" presName="sibTrans" presStyleLbl="sibTrans1D1" presStyleIdx="1" presStyleCnt="5"/>
      <dgm:spPr/>
    </dgm:pt>
    <dgm:pt modelId="{33328BD6-B191-4657-A149-2B88D7D15907}" type="pres">
      <dgm:prSet presAssocID="{C439F6D2-CE4E-4F25-BD10-28DF1E7455F6}" presName="connectorText" presStyleLbl="sibTrans1D1" presStyleIdx="1" presStyleCnt="5"/>
      <dgm:spPr/>
    </dgm:pt>
    <dgm:pt modelId="{15EEE6E4-2D68-449F-886C-B5C129DA22A8}" type="pres">
      <dgm:prSet presAssocID="{6D5EEEC5-56D7-4DE2-B22F-6492748921C1}" presName="node" presStyleLbl="node1" presStyleIdx="2" presStyleCnt="6" custScaleY="139595">
        <dgm:presLayoutVars>
          <dgm:bulletEnabled val="1"/>
        </dgm:presLayoutVars>
      </dgm:prSet>
      <dgm:spPr/>
    </dgm:pt>
    <dgm:pt modelId="{DAFCB0CE-8F64-4D4D-9B78-28B37E77153A}" type="pres">
      <dgm:prSet presAssocID="{C4DCDBBE-4E2C-4542-97B2-3F56B1DEBA3B}" presName="sibTrans" presStyleLbl="sibTrans1D1" presStyleIdx="2" presStyleCnt="5"/>
      <dgm:spPr/>
    </dgm:pt>
    <dgm:pt modelId="{87921271-A504-4E69-9C83-49B9A53DDE54}" type="pres">
      <dgm:prSet presAssocID="{C4DCDBBE-4E2C-4542-97B2-3F56B1DEBA3B}" presName="connectorText" presStyleLbl="sibTrans1D1" presStyleIdx="2" presStyleCnt="5"/>
      <dgm:spPr/>
    </dgm:pt>
    <dgm:pt modelId="{7064C904-18A3-4036-80A5-6F9325966CA4}" type="pres">
      <dgm:prSet presAssocID="{D05C61EC-BCB5-4D5E-86E3-528689A515D3}" presName="node" presStyleLbl="node1" presStyleIdx="3" presStyleCnt="6" custScaleY="154622">
        <dgm:presLayoutVars>
          <dgm:bulletEnabled val="1"/>
        </dgm:presLayoutVars>
      </dgm:prSet>
      <dgm:spPr/>
    </dgm:pt>
    <dgm:pt modelId="{F6046C78-9202-4309-B798-4F7592344BAD}" type="pres">
      <dgm:prSet presAssocID="{6694B281-F887-4197-A0E8-7B59025CCC74}" presName="sibTrans" presStyleLbl="sibTrans1D1" presStyleIdx="3" presStyleCnt="5"/>
      <dgm:spPr/>
    </dgm:pt>
    <dgm:pt modelId="{6AF7EE56-7B42-4EB3-BB93-AB51FE1B6D11}" type="pres">
      <dgm:prSet presAssocID="{6694B281-F887-4197-A0E8-7B59025CCC74}" presName="connectorText" presStyleLbl="sibTrans1D1" presStyleIdx="3" presStyleCnt="5"/>
      <dgm:spPr/>
    </dgm:pt>
    <dgm:pt modelId="{0DDE03B9-7605-4F28-8DC0-9BA15A2FC2EE}" type="pres">
      <dgm:prSet presAssocID="{F77EF048-536C-4C0F-AC28-840197B46D7A}" presName="node" presStyleLbl="node1" presStyleIdx="4" presStyleCnt="6" custScaleY="152858">
        <dgm:presLayoutVars>
          <dgm:bulletEnabled val="1"/>
        </dgm:presLayoutVars>
      </dgm:prSet>
      <dgm:spPr/>
    </dgm:pt>
    <dgm:pt modelId="{AA616EFA-988D-41DC-AE3C-4A3B8966874F}" type="pres">
      <dgm:prSet presAssocID="{A700CFE3-A140-4862-BB48-2982ED4D9474}" presName="sibTrans" presStyleLbl="sibTrans1D1" presStyleIdx="4" presStyleCnt="5"/>
      <dgm:spPr/>
    </dgm:pt>
    <dgm:pt modelId="{C669AEFC-11FF-4990-96BD-D6CB9A67941D}" type="pres">
      <dgm:prSet presAssocID="{A700CFE3-A140-4862-BB48-2982ED4D9474}" presName="connectorText" presStyleLbl="sibTrans1D1" presStyleIdx="4" presStyleCnt="5"/>
      <dgm:spPr/>
    </dgm:pt>
    <dgm:pt modelId="{BE97E29E-17F7-4BDA-B279-4D5BAF87488C}" type="pres">
      <dgm:prSet presAssocID="{41CD694B-7DF4-450F-8396-6836CB54E7EF}" presName="node" presStyleLbl="node1" presStyleIdx="5" presStyleCnt="6" custScaleY="151864">
        <dgm:presLayoutVars>
          <dgm:bulletEnabled val="1"/>
        </dgm:presLayoutVars>
      </dgm:prSet>
      <dgm:spPr/>
    </dgm:pt>
  </dgm:ptLst>
  <dgm:cxnLst>
    <dgm:cxn modelId="{0B598600-2725-4355-828E-6A34FA58F8CF}" type="presOf" srcId="{CFBDEC0A-5B87-4C4C-982A-643C4BFAF571}" destId="{587F87F9-E33D-4D5D-8E39-8B6BEF7D8012}" srcOrd="0" destOrd="0" presId="urn:microsoft.com/office/officeart/2016/7/layout/RepeatingBendingProcessNew"/>
    <dgm:cxn modelId="{3FBA3104-FDE5-47E3-8C27-3DC1CF4BD21B}" srcId="{06B489C5-2880-4119-8B06-EA2D7673A995}" destId="{F77EF048-536C-4C0F-AC28-840197B46D7A}" srcOrd="4" destOrd="0" parTransId="{D74A4F19-0591-4826-90A4-CAC122E2E9B1}" sibTransId="{A700CFE3-A140-4862-BB48-2982ED4D9474}"/>
    <dgm:cxn modelId="{4B34A004-3DF8-411E-A9EB-9437D584B372}" type="presOf" srcId="{C4DCDBBE-4E2C-4542-97B2-3F56B1DEBA3B}" destId="{87921271-A504-4E69-9C83-49B9A53DDE54}" srcOrd="1" destOrd="0" presId="urn:microsoft.com/office/officeart/2016/7/layout/RepeatingBendingProcessNew"/>
    <dgm:cxn modelId="{5045A105-1F9D-431B-BFAD-124386339B93}" type="presOf" srcId="{C439F6D2-CE4E-4F25-BD10-28DF1E7455F6}" destId="{33328BD6-B191-4657-A149-2B88D7D15907}" srcOrd="1" destOrd="0" presId="urn:microsoft.com/office/officeart/2016/7/layout/RepeatingBendingProcessNew"/>
    <dgm:cxn modelId="{3AF1CD12-1802-4000-9458-8B2770FB755E}" type="presOf" srcId="{C439F6D2-CE4E-4F25-BD10-28DF1E7455F6}" destId="{CC91A36C-AF1F-4324-B643-0E77E379AD5B}" srcOrd="0" destOrd="0" presId="urn:microsoft.com/office/officeart/2016/7/layout/RepeatingBendingProcessNew"/>
    <dgm:cxn modelId="{9CFA3317-FB00-407C-B9B4-79C153FD5E08}" type="presOf" srcId="{1DDD1A37-E655-45F2-8D97-6248E6C65643}" destId="{21B122D6-F58F-4A8E-AE5D-FB4F191586EB}" srcOrd="0" destOrd="0" presId="urn:microsoft.com/office/officeart/2016/7/layout/RepeatingBendingProcessNew"/>
    <dgm:cxn modelId="{F4268418-2915-46B3-9F1C-56DC68FCA139}" type="presOf" srcId="{C662579B-26E3-4D2A-9809-93841017AEDC}" destId="{DAE475C4-A036-4985-A0D0-21DE74CCB0B9}" srcOrd="0" destOrd="0" presId="urn:microsoft.com/office/officeart/2016/7/layout/RepeatingBendingProcessNew"/>
    <dgm:cxn modelId="{6663B45B-2621-441C-978A-B432755AEFA7}" type="presOf" srcId="{D05C61EC-BCB5-4D5E-86E3-528689A515D3}" destId="{7064C904-18A3-4036-80A5-6F9325966CA4}" srcOrd="0" destOrd="0" presId="urn:microsoft.com/office/officeart/2016/7/layout/RepeatingBendingProcessNew"/>
    <dgm:cxn modelId="{81B2FF5D-D0BF-4FC8-BF69-596B517F108E}" srcId="{06B489C5-2880-4119-8B06-EA2D7673A995}" destId="{41CD694B-7DF4-450F-8396-6836CB54E7EF}" srcOrd="5" destOrd="0" parTransId="{9EC1C653-2B3D-4B25-BC9B-84F42685BB35}" sibTransId="{25D5256B-1C4E-4BC5-8940-F7F54835742C}"/>
    <dgm:cxn modelId="{CDAF975F-77B6-4C31-87FD-83E990FA890E}" type="presOf" srcId="{F77EF048-536C-4C0F-AC28-840197B46D7A}" destId="{0DDE03B9-7605-4F28-8DC0-9BA15A2FC2EE}" srcOrd="0" destOrd="0" presId="urn:microsoft.com/office/officeart/2016/7/layout/RepeatingBendingProcessNew"/>
    <dgm:cxn modelId="{F122C767-0557-4FE9-8148-E4259D0B5F0B}" type="presOf" srcId="{A700CFE3-A140-4862-BB48-2982ED4D9474}" destId="{AA616EFA-988D-41DC-AE3C-4A3B8966874F}" srcOrd="0" destOrd="0" presId="urn:microsoft.com/office/officeart/2016/7/layout/RepeatingBendingProcessNew"/>
    <dgm:cxn modelId="{49F0D97A-DF8A-447E-8BBD-987D22EAA7F1}" srcId="{06B489C5-2880-4119-8B06-EA2D7673A995}" destId="{1DDD1A37-E655-45F2-8D97-6248E6C65643}" srcOrd="1" destOrd="0" parTransId="{5A802A90-240B-490F-88BA-E1593DD24514}" sibTransId="{C439F6D2-CE4E-4F25-BD10-28DF1E7455F6}"/>
    <dgm:cxn modelId="{76602085-9B23-4635-B1DA-29DBFFA04A43}" type="presOf" srcId="{CFBDEC0A-5B87-4C4C-982A-643C4BFAF571}" destId="{56F38E25-9969-47C7-8A1B-C4D16C22C750}" srcOrd="1" destOrd="0" presId="urn:microsoft.com/office/officeart/2016/7/layout/RepeatingBendingProcessNew"/>
    <dgm:cxn modelId="{EF60C98B-0E0A-42F4-B006-86C83B48960E}" srcId="{06B489C5-2880-4119-8B06-EA2D7673A995}" destId="{6D5EEEC5-56D7-4DE2-B22F-6492748921C1}" srcOrd="2" destOrd="0" parTransId="{CDA33D70-A073-4BDB-A170-FAFDCD8E1D3E}" sibTransId="{C4DCDBBE-4E2C-4542-97B2-3F56B1DEBA3B}"/>
    <dgm:cxn modelId="{385EFF8D-D45A-4383-9465-C0AF99132423}" type="presOf" srcId="{41CD694B-7DF4-450F-8396-6836CB54E7EF}" destId="{BE97E29E-17F7-4BDA-B279-4D5BAF87488C}" srcOrd="0" destOrd="0" presId="urn:microsoft.com/office/officeart/2016/7/layout/RepeatingBendingProcessNew"/>
    <dgm:cxn modelId="{9D425D98-AB8B-4DEC-8B28-63A61562F59E}" srcId="{06B489C5-2880-4119-8B06-EA2D7673A995}" destId="{C662579B-26E3-4D2A-9809-93841017AEDC}" srcOrd="0" destOrd="0" parTransId="{3AF67E4E-CD57-4C43-974C-65A453AFCFFE}" sibTransId="{CFBDEC0A-5B87-4C4C-982A-643C4BFAF571}"/>
    <dgm:cxn modelId="{9FBE6B99-8D84-4FC0-B342-3F2D2C0800C9}" type="presOf" srcId="{6694B281-F887-4197-A0E8-7B59025CCC74}" destId="{F6046C78-9202-4309-B798-4F7592344BAD}" srcOrd="0" destOrd="0" presId="urn:microsoft.com/office/officeart/2016/7/layout/RepeatingBendingProcessNew"/>
    <dgm:cxn modelId="{1127B9AC-6BA3-4EDD-9A40-F0932BA1F46D}" type="presOf" srcId="{6D5EEEC5-56D7-4DE2-B22F-6492748921C1}" destId="{15EEE6E4-2D68-449F-886C-B5C129DA22A8}" srcOrd="0" destOrd="0" presId="urn:microsoft.com/office/officeart/2016/7/layout/RepeatingBendingProcessNew"/>
    <dgm:cxn modelId="{992677B5-A494-4A62-B060-2EC61A546228}" type="presOf" srcId="{06B489C5-2880-4119-8B06-EA2D7673A995}" destId="{3D997E2F-97F1-4CDB-A838-5BA667E234A5}" srcOrd="0" destOrd="0" presId="urn:microsoft.com/office/officeart/2016/7/layout/RepeatingBendingProcessNew"/>
    <dgm:cxn modelId="{972BF5C1-4E83-4FEA-B223-86E5AD33BC3C}" type="presOf" srcId="{6694B281-F887-4197-A0E8-7B59025CCC74}" destId="{6AF7EE56-7B42-4EB3-BB93-AB51FE1B6D11}" srcOrd="1" destOrd="0" presId="urn:microsoft.com/office/officeart/2016/7/layout/RepeatingBendingProcessNew"/>
    <dgm:cxn modelId="{D8701CC7-63E9-464F-B1B0-787B15796DDA}" type="presOf" srcId="{C4DCDBBE-4E2C-4542-97B2-3F56B1DEBA3B}" destId="{DAFCB0CE-8F64-4D4D-9B78-28B37E77153A}" srcOrd="0" destOrd="0" presId="urn:microsoft.com/office/officeart/2016/7/layout/RepeatingBendingProcessNew"/>
    <dgm:cxn modelId="{8B9805E5-A593-40BA-B4B1-90317E0B5CD8}" type="presOf" srcId="{A700CFE3-A140-4862-BB48-2982ED4D9474}" destId="{C669AEFC-11FF-4990-96BD-D6CB9A67941D}" srcOrd="1" destOrd="0" presId="urn:microsoft.com/office/officeart/2016/7/layout/RepeatingBendingProcessNew"/>
    <dgm:cxn modelId="{E6A6DAF6-8FEE-4577-90EC-704BE12142A5}" srcId="{06B489C5-2880-4119-8B06-EA2D7673A995}" destId="{D05C61EC-BCB5-4D5E-86E3-528689A515D3}" srcOrd="3" destOrd="0" parTransId="{ADAD8421-4412-40B4-9696-D05FA75D28C3}" sibTransId="{6694B281-F887-4197-A0E8-7B59025CCC74}"/>
    <dgm:cxn modelId="{7FF5B3AD-83DE-4D0E-ADD7-BE6B17A5E15B}" type="presParOf" srcId="{3D997E2F-97F1-4CDB-A838-5BA667E234A5}" destId="{DAE475C4-A036-4985-A0D0-21DE74CCB0B9}" srcOrd="0" destOrd="0" presId="urn:microsoft.com/office/officeart/2016/7/layout/RepeatingBendingProcessNew"/>
    <dgm:cxn modelId="{423CAB1B-6356-4AE7-AC4F-5D2644E18F57}" type="presParOf" srcId="{3D997E2F-97F1-4CDB-A838-5BA667E234A5}" destId="{587F87F9-E33D-4D5D-8E39-8B6BEF7D8012}" srcOrd="1" destOrd="0" presId="urn:microsoft.com/office/officeart/2016/7/layout/RepeatingBendingProcessNew"/>
    <dgm:cxn modelId="{ECF58816-3B89-445F-8884-3A06D8432457}" type="presParOf" srcId="{587F87F9-E33D-4D5D-8E39-8B6BEF7D8012}" destId="{56F38E25-9969-47C7-8A1B-C4D16C22C750}" srcOrd="0" destOrd="0" presId="urn:microsoft.com/office/officeart/2016/7/layout/RepeatingBendingProcessNew"/>
    <dgm:cxn modelId="{D7794FE6-6770-4C5D-BF7D-DD1F763ED7C0}" type="presParOf" srcId="{3D997E2F-97F1-4CDB-A838-5BA667E234A5}" destId="{21B122D6-F58F-4A8E-AE5D-FB4F191586EB}" srcOrd="2" destOrd="0" presId="urn:microsoft.com/office/officeart/2016/7/layout/RepeatingBendingProcessNew"/>
    <dgm:cxn modelId="{42CEED34-B358-4BA3-AC2A-5C93EC42FE67}" type="presParOf" srcId="{3D997E2F-97F1-4CDB-A838-5BA667E234A5}" destId="{CC91A36C-AF1F-4324-B643-0E77E379AD5B}" srcOrd="3" destOrd="0" presId="urn:microsoft.com/office/officeart/2016/7/layout/RepeatingBendingProcessNew"/>
    <dgm:cxn modelId="{E2906C42-5E97-4A57-BDCD-BB5C306D193D}" type="presParOf" srcId="{CC91A36C-AF1F-4324-B643-0E77E379AD5B}" destId="{33328BD6-B191-4657-A149-2B88D7D15907}" srcOrd="0" destOrd="0" presId="urn:microsoft.com/office/officeart/2016/7/layout/RepeatingBendingProcessNew"/>
    <dgm:cxn modelId="{5400B4FC-0B2D-4F54-9FC2-0184DEF19610}" type="presParOf" srcId="{3D997E2F-97F1-4CDB-A838-5BA667E234A5}" destId="{15EEE6E4-2D68-449F-886C-B5C129DA22A8}" srcOrd="4" destOrd="0" presId="urn:microsoft.com/office/officeart/2016/7/layout/RepeatingBendingProcessNew"/>
    <dgm:cxn modelId="{0475887C-02C8-4A6B-8033-3D682F8FABDE}" type="presParOf" srcId="{3D997E2F-97F1-4CDB-A838-5BA667E234A5}" destId="{DAFCB0CE-8F64-4D4D-9B78-28B37E77153A}" srcOrd="5" destOrd="0" presId="urn:microsoft.com/office/officeart/2016/7/layout/RepeatingBendingProcessNew"/>
    <dgm:cxn modelId="{7852C29D-7C2C-46AB-8D2B-66FC408233CC}" type="presParOf" srcId="{DAFCB0CE-8F64-4D4D-9B78-28B37E77153A}" destId="{87921271-A504-4E69-9C83-49B9A53DDE54}" srcOrd="0" destOrd="0" presId="urn:microsoft.com/office/officeart/2016/7/layout/RepeatingBendingProcessNew"/>
    <dgm:cxn modelId="{8B819CD1-1D7D-4594-B276-0FF43A7E2EB2}" type="presParOf" srcId="{3D997E2F-97F1-4CDB-A838-5BA667E234A5}" destId="{7064C904-18A3-4036-80A5-6F9325966CA4}" srcOrd="6" destOrd="0" presId="urn:microsoft.com/office/officeart/2016/7/layout/RepeatingBendingProcessNew"/>
    <dgm:cxn modelId="{E77BAB7D-10B4-4CAF-9D70-BF63C3C8F9D9}" type="presParOf" srcId="{3D997E2F-97F1-4CDB-A838-5BA667E234A5}" destId="{F6046C78-9202-4309-B798-4F7592344BAD}" srcOrd="7" destOrd="0" presId="urn:microsoft.com/office/officeart/2016/7/layout/RepeatingBendingProcessNew"/>
    <dgm:cxn modelId="{9C809183-0D8B-43DE-A411-97B9E8AC331D}" type="presParOf" srcId="{F6046C78-9202-4309-B798-4F7592344BAD}" destId="{6AF7EE56-7B42-4EB3-BB93-AB51FE1B6D11}" srcOrd="0" destOrd="0" presId="urn:microsoft.com/office/officeart/2016/7/layout/RepeatingBendingProcessNew"/>
    <dgm:cxn modelId="{B64078E6-6DE7-4459-B80F-5B70310023FD}" type="presParOf" srcId="{3D997E2F-97F1-4CDB-A838-5BA667E234A5}" destId="{0DDE03B9-7605-4F28-8DC0-9BA15A2FC2EE}" srcOrd="8" destOrd="0" presId="urn:microsoft.com/office/officeart/2016/7/layout/RepeatingBendingProcessNew"/>
    <dgm:cxn modelId="{CC0F0E56-8301-4623-A81C-A0683AD2BD41}" type="presParOf" srcId="{3D997E2F-97F1-4CDB-A838-5BA667E234A5}" destId="{AA616EFA-988D-41DC-AE3C-4A3B8966874F}" srcOrd="9" destOrd="0" presId="urn:microsoft.com/office/officeart/2016/7/layout/RepeatingBendingProcessNew"/>
    <dgm:cxn modelId="{EE0575B8-95D4-48EA-8AA8-AFAAD14BA22B}" type="presParOf" srcId="{AA616EFA-988D-41DC-AE3C-4A3B8966874F}" destId="{C669AEFC-11FF-4990-96BD-D6CB9A67941D}" srcOrd="0" destOrd="0" presId="urn:microsoft.com/office/officeart/2016/7/layout/RepeatingBendingProcessNew"/>
    <dgm:cxn modelId="{F921FABC-4113-4554-AC65-FC661F55161A}" type="presParOf" srcId="{3D997E2F-97F1-4CDB-A838-5BA667E234A5}" destId="{BE97E29E-17F7-4BDA-B279-4D5BAF87488C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F37B7F-B8C0-407F-9B60-3DE3254676B3}">
      <dsp:nvSpPr>
        <dsp:cNvPr id="0" name=""/>
        <dsp:cNvSpPr/>
      </dsp:nvSpPr>
      <dsp:spPr>
        <a:xfrm>
          <a:off x="0" y="2033"/>
          <a:ext cx="7525275" cy="111739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Θεμελιώδης αντίθεση που διατρέχει ολόκληρο το έργο και αποτελεί έναν από τους βασικούς άξονές του </a:t>
          </a:r>
          <a:endParaRPr lang="en-US" sz="2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4547" y="56580"/>
        <a:ext cx="7416181" cy="1008297"/>
      </dsp:txXfrm>
    </dsp:sp>
    <dsp:sp modelId="{94D3176A-34EA-4204-892E-25A71E8C15EE}">
      <dsp:nvSpPr>
        <dsp:cNvPr id="0" name=""/>
        <dsp:cNvSpPr/>
      </dsp:nvSpPr>
      <dsp:spPr>
        <a:xfrm>
          <a:off x="0" y="1129486"/>
          <a:ext cx="7525275" cy="1117391"/>
        </a:xfrm>
        <a:prstGeom prst="roundRect">
          <a:avLst/>
        </a:prstGeom>
        <a:gradFill rotWithShape="0">
          <a:gsLst>
            <a:gs pos="0">
              <a:schemeClr val="accent2">
                <a:hueOff val="90633"/>
                <a:satOff val="-9599"/>
                <a:lumOff val="-235"/>
                <a:alphaOff val="0"/>
                <a:tint val="96000"/>
                <a:lumMod val="104000"/>
              </a:schemeClr>
            </a:gs>
            <a:gs pos="100000">
              <a:schemeClr val="accent2">
                <a:hueOff val="90633"/>
                <a:satOff val="-9599"/>
                <a:lumOff val="-235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Διατρέχει όλο το έργο και εμφανίζεται με ποικίλες μορφές </a:t>
          </a:r>
          <a:endParaRPr lang="en-US" sz="2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4547" y="1184033"/>
        <a:ext cx="7416181" cy="1008297"/>
      </dsp:txXfrm>
    </dsp:sp>
    <dsp:sp modelId="{2324414E-F335-47FE-B2BC-A9DCD4249B39}">
      <dsp:nvSpPr>
        <dsp:cNvPr id="0" name=""/>
        <dsp:cNvSpPr/>
      </dsp:nvSpPr>
      <dsp:spPr>
        <a:xfrm>
          <a:off x="0" y="2256938"/>
          <a:ext cx="7525275" cy="1117391"/>
        </a:xfrm>
        <a:prstGeom prst="roundRect">
          <a:avLst/>
        </a:prstGeom>
        <a:gradFill rotWithShape="0">
          <a:gsLst>
            <a:gs pos="0">
              <a:schemeClr val="accent2">
                <a:hueOff val="181266"/>
                <a:satOff val="-19197"/>
                <a:lumOff val="-470"/>
                <a:alphaOff val="0"/>
                <a:tint val="96000"/>
                <a:lumMod val="104000"/>
              </a:schemeClr>
            </a:gs>
            <a:gs pos="100000">
              <a:schemeClr val="accent2">
                <a:hueOff val="181266"/>
                <a:satOff val="-19197"/>
                <a:lumOff val="-47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Συνδέεται με προβληματισμούς για την αλήθεια και τη γνώση. </a:t>
          </a:r>
          <a:endParaRPr lang="en-US" sz="2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4547" y="2311485"/>
        <a:ext cx="7416181" cy="1008297"/>
      </dsp:txXfrm>
    </dsp:sp>
    <dsp:sp modelId="{B01DBDEB-DD19-46BD-B61C-8FA93F049F01}">
      <dsp:nvSpPr>
        <dsp:cNvPr id="0" name=""/>
        <dsp:cNvSpPr/>
      </dsp:nvSpPr>
      <dsp:spPr>
        <a:xfrm>
          <a:off x="0" y="3384390"/>
          <a:ext cx="7525275" cy="921702"/>
        </a:xfrm>
        <a:prstGeom prst="roundRect">
          <a:avLst/>
        </a:prstGeom>
        <a:gradFill rotWithShape="0">
          <a:gsLst>
            <a:gs pos="0">
              <a:schemeClr val="accent2">
                <a:hueOff val="271899"/>
                <a:satOff val="-28796"/>
                <a:lumOff val="-706"/>
                <a:alphaOff val="0"/>
                <a:tint val="96000"/>
                <a:lumMod val="104000"/>
              </a:schemeClr>
            </a:gs>
            <a:gs pos="100000">
              <a:schemeClr val="accent2">
                <a:hueOff val="271899"/>
                <a:satOff val="-28796"/>
                <a:lumOff val="-70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Αλήθεια </a:t>
          </a:r>
          <a:r>
            <a:rPr lang="el-GR" sz="2400" b="1" i="0" kern="1200" dirty="0" err="1">
              <a:latin typeface="Calibri" panose="020F0502020204030204" pitchFamily="34" charset="0"/>
              <a:cs typeface="Calibri" panose="020F0502020204030204" pitchFamily="34" charset="0"/>
            </a:rPr>
            <a:t>vs</a:t>
          </a:r>
          <a:r>
            <a:rPr lang="el-GR" sz="24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 ψεύδος </a:t>
          </a:r>
          <a:endParaRPr lang="en-US" sz="2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4994" y="3429384"/>
        <a:ext cx="7435287" cy="831714"/>
      </dsp:txXfrm>
    </dsp:sp>
    <dsp:sp modelId="{42689CAC-3697-42E8-8F01-F34B57A1BC61}">
      <dsp:nvSpPr>
        <dsp:cNvPr id="0" name=""/>
        <dsp:cNvSpPr/>
      </dsp:nvSpPr>
      <dsp:spPr>
        <a:xfrm>
          <a:off x="0" y="4316154"/>
          <a:ext cx="7525275" cy="1117391"/>
        </a:xfrm>
        <a:prstGeom prst="roundRect">
          <a:avLst/>
        </a:prstGeom>
        <a:gradFill rotWithShape="0">
          <a:gsLst>
            <a:gs pos="0">
              <a:schemeClr val="accent2">
                <a:hueOff val="362532"/>
                <a:satOff val="-38394"/>
                <a:lumOff val="-941"/>
                <a:alphaOff val="0"/>
                <a:tint val="96000"/>
                <a:lumMod val="104000"/>
              </a:schemeClr>
            </a:gs>
            <a:gs pos="100000">
              <a:schemeClr val="accent2">
                <a:hueOff val="362532"/>
                <a:satOff val="-38394"/>
                <a:lumOff val="-941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Γνώση </a:t>
          </a:r>
          <a:r>
            <a:rPr lang="el-GR" sz="2400" b="1" i="0" kern="1200" dirty="0" err="1">
              <a:latin typeface="Calibri" panose="020F0502020204030204" pitchFamily="34" charset="0"/>
              <a:cs typeface="Calibri" panose="020F0502020204030204" pitchFamily="34" charset="0"/>
            </a:rPr>
            <a:t>vs</a:t>
          </a:r>
          <a:r>
            <a:rPr lang="el-GR" sz="24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 άγνοια (στην αρχή η Ελένη αμφιβάλλει για την εκδοχή της γέννησής της </a:t>
          </a:r>
          <a:r>
            <a:rPr lang="el-GR" sz="2400" b="1" i="0" kern="1200" dirty="0" err="1">
              <a:latin typeface="Calibri" panose="020F0502020204030204" pitchFamily="34" charset="0"/>
              <a:cs typeface="Calibri" panose="020F0502020204030204" pitchFamily="34" charset="0"/>
            </a:rPr>
            <a:t>στ</a:t>
          </a:r>
          <a:r>
            <a:rPr lang="el-GR" sz="24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. 20-25) </a:t>
          </a:r>
          <a:endParaRPr lang="en-US" sz="2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4547" y="4370701"/>
        <a:ext cx="7416181" cy="1008297"/>
      </dsp:txXfrm>
    </dsp:sp>
    <dsp:sp modelId="{E684A9A1-E65D-4C76-B792-AD287CF546E1}">
      <dsp:nvSpPr>
        <dsp:cNvPr id="0" name=""/>
        <dsp:cNvSpPr/>
      </dsp:nvSpPr>
      <dsp:spPr>
        <a:xfrm>
          <a:off x="0" y="5443607"/>
          <a:ext cx="7525275" cy="1117391"/>
        </a:xfrm>
        <a:prstGeom prst="roundRect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Απηχεί τις αντιλήψεις των σοφιστών από τις οποίες είχε επηρεαστεί ο Ευριπίδης (βλ. ανθολόγιο φιλοσοφικών κειμένων).</a:t>
          </a:r>
          <a:endParaRPr lang="en-US" sz="2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4547" y="5498154"/>
        <a:ext cx="7416181" cy="10082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971F78-1F54-4BC5-94B7-1896ECD0977F}">
      <dsp:nvSpPr>
        <dsp:cNvPr id="0" name=""/>
        <dsp:cNvSpPr/>
      </dsp:nvSpPr>
      <dsp:spPr>
        <a:xfrm>
          <a:off x="1173992" y="0"/>
          <a:ext cx="5264779" cy="5264779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C3F554D-E30E-4414-A7D6-B8A57FA23962}">
      <dsp:nvSpPr>
        <dsp:cNvPr id="0" name=""/>
        <dsp:cNvSpPr/>
      </dsp:nvSpPr>
      <dsp:spPr>
        <a:xfrm>
          <a:off x="365447" y="271471"/>
          <a:ext cx="3409341" cy="241687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i="0" kern="1200" baseline="0" dirty="0">
              <a:latin typeface="Calibri" panose="020F0502020204030204" pitchFamily="34" charset="0"/>
              <a:cs typeface="Calibri" panose="020F0502020204030204" pitchFamily="34" charset="0"/>
            </a:rPr>
            <a:t>Είναι δυνατή η κατάκτηση της γνώσης και της αλήθειας;</a:t>
          </a:r>
          <a:endParaRPr lang="en-US" sz="2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83429" y="389453"/>
        <a:ext cx="3173377" cy="2180912"/>
      </dsp:txXfrm>
    </dsp:sp>
    <dsp:sp modelId="{B4CF99C8-FB18-4305-B976-11362981F770}">
      <dsp:nvSpPr>
        <dsp:cNvPr id="0" name=""/>
        <dsp:cNvSpPr/>
      </dsp:nvSpPr>
      <dsp:spPr>
        <a:xfrm>
          <a:off x="3909941" y="279428"/>
          <a:ext cx="3501985" cy="248124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i="0" kern="1200" baseline="0" dirty="0"/>
            <a:t>Είναι δυνατή η βεβαιότητα σχετικά με το αν, όσα γνωρίζουμε, είναι αληθή ή όχι; </a:t>
          </a:r>
          <a:endParaRPr lang="en-US" sz="2400" b="1" kern="1200" dirty="0"/>
        </a:p>
      </dsp:txBody>
      <dsp:txXfrm>
        <a:off x="4031065" y="400552"/>
        <a:ext cx="3259737" cy="2238998"/>
      </dsp:txXfrm>
    </dsp:sp>
    <dsp:sp modelId="{DE73D45A-2148-4696-A4EF-8A72FDFE3CCD}">
      <dsp:nvSpPr>
        <dsp:cNvPr id="0" name=""/>
        <dsp:cNvSpPr/>
      </dsp:nvSpPr>
      <dsp:spPr>
        <a:xfrm>
          <a:off x="406892" y="2758021"/>
          <a:ext cx="3274339" cy="223651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i="0" kern="1200" baseline="0" dirty="0"/>
            <a:t>Τα φαινόμενα μας παραπλανούν και μας απομακρύνουν από την αλήθεια (ο ρόλος των αισθήσεων). </a:t>
          </a:r>
          <a:endParaRPr lang="en-US" sz="2000" b="1" kern="1200" dirty="0"/>
        </a:p>
      </dsp:txBody>
      <dsp:txXfrm>
        <a:off x="516070" y="2867199"/>
        <a:ext cx="3055983" cy="2018161"/>
      </dsp:txXfrm>
    </dsp:sp>
    <dsp:sp modelId="{3F0F6516-9BFB-4B1C-B86A-DF3A32362978}">
      <dsp:nvSpPr>
        <dsp:cNvPr id="0" name=""/>
        <dsp:cNvSpPr/>
      </dsp:nvSpPr>
      <dsp:spPr>
        <a:xfrm>
          <a:off x="3935432" y="2800000"/>
          <a:ext cx="3463814" cy="224803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i="0" kern="1200" baseline="0" dirty="0">
              <a:latin typeface="Calibri" panose="020F0502020204030204" pitchFamily="34" charset="0"/>
              <a:cs typeface="Calibri" panose="020F0502020204030204" pitchFamily="34" charset="0"/>
            </a:rPr>
            <a:t>Η αλήθεια μπορεί να είναι υποκειμενική και σχετική (πάντων μέτρον </a:t>
          </a:r>
          <a:r>
            <a:rPr lang="el-GR" sz="2400" b="1" i="0" kern="1200" baseline="0" dirty="0" err="1">
              <a:latin typeface="Calibri" panose="020F0502020204030204" pitchFamily="34" charset="0"/>
              <a:cs typeface="Calibri" panose="020F0502020204030204" pitchFamily="34" charset="0"/>
            </a:rPr>
            <a:t>ἄνθρωπος</a:t>
          </a:r>
          <a:r>
            <a:rPr lang="el-GR" sz="2400" b="1" i="0" kern="1200" baseline="0" dirty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n-US" sz="2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045172" y="2909740"/>
        <a:ext cx="3244334" cy="20285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524FB-A88E-4171-8CA6-CBE91C0962F7}">
      <dsp:nvSpPr>
        <dsp:cNvPr id="0" name=""/>
        <dsp:cNvSpPr/>
      </dsp:nvSpPr>
      <dsp:spPr>
        <a:xfrm>
          <a:off x="0" y="0"/>
          <a:ext cx="6832212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4ED706-58D6-450A-98EE-6C3253606AA0}">
      <dsp:nvSpPr>
        <dsp:cNvPr id="0" name=""/>
        <dsp:cNvSpPr/>
      </dsp:nvSpPr>
      <dsp:spPr>
        <a:xfrm>
          <a:off x="0" y="0"/>
          <a:ext cx="6832212" cy="1415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kern="1200" dirty="0">
              <a:latin typeface="Calibri" panose="020F0502020204030204" pitchFamily="34" charset="0"/>
              <a:cs typeface="Calibri" panose="020F0502020204030204" pitchFamily="34" charset="0"/>
            </a:rPr>
            <a:t>Ρυθμίζει τη σκέψη και τη δράση των ηρώων. </a:t>
          </a:r>
          <a:endParaRPr lang="en-US" sz="2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0"/>
        <a:ext cx="6832212" cy="1415231"/>
      </dsp:txXfrm>
    </dsp:sp>
    <dsp:sp modelId="{8DDB4088-B11A-4316-A7F9-24870C44BFF2}">
      <dsp:nvSpPr>
        <dsp:cNvPr id="0" name=""/>
        <dsp:cNvSpPr/>
      </dsp:nvSpPr>
      <dsp:spPr>
        <a:xfrm>
          <a:off x="0" y="1415231"/>
          <a:ext cx="6832212" cy="0"/>
        </a:xfrm>
        <a:prstGeom prst="line">
          <a:avLst/>
        </a:prstGeom>
        <a:gradFill rotWithShape="0">
          <a:gsLst>
            <a:gs pos="0">
              <a:schemeClr val="accent2">
                <a:hueOff val="151055"/>
                <a:satOff val="-15998"/>
                <a:lumOff val="-392"/>
                <a:alphaOff val="0"/>
                <a:tint val="96000"/>
                <a:lumMod val="104000"/>
              </a:schemeClr>
            </a:gs>
            <a:gs pos="100000">
              <a:schemeClr val="accent2">
                <a:hueOff val="151055"/>
                <a:satOff val="-15998"/>
                <a:lumOff val="-392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151055"/>
              <a:satOff val="-15998"/>
              <a:lumOff val="-392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B3B973-63A7-471D-A67D-9BD9E0A7C405}">
      <dsp:nvSpPr>
        <dsp:cNvPr id="0" name=""/>
        <dsp:cNvSpPr/>
      </dsp:nvSpPr>
      <dsp:spPr>
        <a:xfrm>
          <a:off x="0" y="1415231"/>
          <a:ext cx="6832212" cy="1415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kern="1200">
              <a:latin typeface="Calibri" panose="020F0502020204030204" pitchFamily="34" charset="0"/>
              <a:cs typeface="Calibri" panose="020F0502020204030204" pitchFamily="34" charset="0"/>
            </a:rPr>
            <a:t>Οι ήρωες επιδιώκουν τιμή, αξιοπρέπεια, υστεροφημία και η απώλειά τους ισοδυναμεί με θάνατο. </a:t>
          </a:r>
          <a:endParaRPr lang="en-US" sz="2400" b="1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1415231"/>
        <a:ext cx="6832212" cy="1415231"/>
      </dsp:txXfrm>
    </dsp:sp>
    <dsp:sp modelId="{CC4E6D1E-EC0E-4BA7-8F9C-52492CA262D5}">
      <dsp:nvSpPr>
        <dsp:cNvPr id="0" name=""/>
        <dsp:cNvSpPr/>
      </dsp:nvSpPr>
      <dsp:spPr>
        <a:xfrm>
          <a:off x="0" y="2830463"/>
          <a:ext cx="6832212" cy="0"/>
        </a:xfrm>
        <a:prstGeom prst="line">
          <a:avLst/>
        </a:prstGeom>
        <a:gradFill rotWithShape="0">
          <a:gsLst>
            <a:gs pos="0">
              <a:schemeClr val="accent2">
                <a:hueOff val="302110"/>
                <a:satOff val="-31995"/>
                <a:lumOff val="-784"/>
                <a:alphaOff val="0"/>
                <a:tint val="96000"/>
                <a:lumMod val="104000"/>
              </a:schemeClr>
            </a:gs>
            <a:gs pos="100000">
              <a:schemeClr val="accent2">
                <a:hueOff val="302110"/>
                <a:satOff val="-31995"/>
                <a:lumOff val="-784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302110"/>
              <a:satOff val="-31995"/>
              <a:lumOff val="-784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4913B9-F4AE-4420-A877-FBED16EB9F02}">
      <dsp:nvSpPr>
        <dsp:cNvPr id="0" name=""/>
        <dsp:cNvSpPr/>
      </dsp:nvSpPr>
      <dsp:spPr>
        <a:xfrm>
          <a:off x="0" y="2830463"/>
          <a:ext cx="6832212" cy="1415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kern="1200">
              <a:latin typeface="Calibri" panose="020F0502020204030204" pitchFamily="34" charset="0"/>
              <a:cs typeface="Calibri" panose="020F0502020204030204" pitchFamily="34" charset="0"/>
            </a:rPr>
            <a:t>« ἤ καλῶς ζῆν ἤ καλῶς τεθνηκέναι τον εὐγενῆ χρή» (Σοφοκλής,Αίας, στ.479-80) </a:t>
          </a:r>
          <a:endParaRPr lang="en-US" sz="2400" b="1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2830463"/>
        <a:ext cx="6832212" cy="1415231"/>
      </dsp:txXfrm>
    </dsp:sp>
    <dsp:sp modelId="{C7D8A2D2-3A05-48E7-9C04-FA4F687FBF23}">
      <dsp:nvSpPr>
        <dsp:cNvPr id="0" name=""/>
        <dsp:cNvSpPr/>
      </dsp:nvSpPr>
      <dsp:spPr>
        <a:xfrm>
          <a:off x="0" y="4245694"/>
          <a:ext cx="6832212" cy="0"/>
        </a:xfrm>
        <a:prstGeom prst="line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453165"/>
              <a:satOff val="-47993"/>
              <a:lumOff val="-1176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37D723-D34B-4119-AAC1-2DCCD2BB5049}">
      <dsp:nvSpPr>
        <dsp:cNvPr id="0" name=""/>
        <dsp:cNvSpPr/>
      </dsp:nvSpPr>
      <dsp:spPr>
        <a:xfrm>
          <a:off x="0" y="4245694"/>
          <a:ext cx="6832212" cy="1415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kern="1200">
              <a:latin typeface="Calibri" panose="020F0502020204030204" pitchFamily="34" charset="0"/>
              <a:cs typeface="Calibri" panose="020F0502020204030204" pitchFamily="34" charset="0"/>
            </a:rPr>
            <a:t>Ελένη: Γύρω από το όνομά της δημιουργήθηκε η χειρότερη φήμη χωρίς να είναι υπεύθυνη. Γι’ αυτό προτιμά το θάνατο. «Τι να την κάνω πια τη ζωή;» (στ.68-9</a:t>
          </a:r>
          <a:endParaRPr lang="en-US" sz="2400" b="1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4245694"/>
        <a:ext cx="6832212" cy="14152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F87F9-E33D-4D5D-8E39-8B6BEF7D8012}">
      <dsp:nvSpPr>
        <dsp:cNvPr id="0" name=""/>
        <dsp:cNvSpPr/>
      </dsp:nvSpPr>
      <dsp:spPr>
        <a:xfrm>
          <a:off x="3176741" y="1095064"/>
          <a:ext cx="58215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82154" y="45720"/>
              </a:lnTo>
            </a:path>
          </a:pathLst>
        </a:custGeom>
        <a:noFill/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452500" y="1137717"/>
        <a:ext cx="30637" cy="6133"/>
      </dsp:txXfrm>
    </dsp:sp>
    <dsp:sp modelId="{DAE475C4-A036-4985-A0D0-21DE74CCB0B9}">
      <dsp:nvSpPr>
        <dsp:cNvPr id="0" name=""/>
        <dsp:cNvSpPr/>
      </dsp:nvSpPr>
      <dsp:spPr>
        <a:xfrm>
          <a:off x="514390" y="17916"/>
          <a:ext cx="2664150" cy="224573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0546" tIns="137031" rIns="130546" bIns="13703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Ο Τεύκρος όχι μόνο έζησε τη φρίκη του πολέμου στην Τροία, αλλά επέστρεψε στην Ελλάδα, άρα μπορεί να πληροφορήσει την Ελένη για τους δύο τόπους.</a:t>
          </a:r>
          <a:endParaRPr lang="en-US" sz="20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14390" y="17916"/>
        <a:ext cx="2664150" cy="2245735"/>
      </dsp:txXfrm>
    </dsp:sp>
    <dsp:sp modelId="{CC91A36C-AF1F-4324-B643-0E77E379AD5B}">
      <dsp:nvSpPr>
        <dsp:cNvPr id="0" name=""/>
        <dsp:cNvSpPr/>
      </dsp:nvSpPr>
      <dsp:spPr>
        <a:xfrm>
          <a:off x="6453647" y="1095064"/>
          <a:ext cx="58215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82154" y="45720"/>
              </a:lnTo>
            </a:path>
          </a:pathLst>
        </a:custGeom>
        <a:noFill/>
        <a:ln w="9525" cap="rnd" cmpd="sng" algn="ctr">
          <a:solidFill>
            <a:schemeClr val="accent5">
              <a:hueOff val="1202033"/>
              <a:satOff val="-2441"/>
              <a:lumOff val="156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729405" y="1137717"/>
        <a:ext cx="30637" cy="6133"/>
      </dsp:txXfrm>
    </dsp:sp>
    <dsp:sp modelId="{21B122D6-F58F-4A8E-AE5D-FB4F191586EB}">
      <dsp:nvSpPr>
        <dsp:cNvPr id="0" name=""/>
        <dsp:cNvSpPr/>
      </dsp:nvSpPr>
      <dsp:spPr>
        <a:xfrm>
          <a:off x="3791296" y="3585"/>
          <a:ext cx="2664150" cy="2274396"/>
        </a:xfrm>
        <a:prstGeom prst="rect">
          <a:avLst/>
        </a:prstGeom>
        <a:gradFill rotWithShape="0">
          <a:gsLst>
            <a:gs pos="0">
              <a:schemeClr val="accent5">
                <a:hueOff val="961627"/>
                <a:satOff val="-1953"/>
                <a:lumOff val="1255"/>
                <a:alphaOff val="0"/>
                <a:tint val="96000"/>
                <a:lumMod val="104000"/>
              </a:schemeClr>
            </a:gs>
            <a:gs pos="100000">
              <a:schemeClr val="accent5">
                <a:hueOff val="961627"/>
                <a:satOff val="-1953"/>
                <a:lumOff val="1255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0546" tIns="137031" rIns="130546" bIns="13703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i="0" kern="1200">
              <a:latin typeface="Calibri" panose="020F0502020204030204" pitchFamily="34" charset="0"/>
              <a:cs typeface="Calibri" panose="020F0502020204030204" pitchFamily="34" charset="0"/>
            </a:rPr>
            <a:t>Αναφορά που συνδέεται με τη συμμαχία των Αθηναίων με τον βασιλιά της Κύπρου Ευαγόρα. Ενθάρρυνση των θεατών. </a:t>
          </a:r>
          <a:endParaRPr lang="en-US" sz="2000" b="1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791296" y="3585"/>
        <a:ext cx="2664150" cy="2274396"/>
      </dsp:txXfrm>
    </dsp:sp>
    <dsp:sp modelId="{DAFCB0CE-8F64-4D4D-9B78-28B37E77153A}">
      <dsp:nvSpPr>
        <dsp:cNvPr id="0" name=""/>
        <dsp:cNvSpPr/>
      </dsp:nvSpPr>
      <dsp:spPr>
        <a:xfrm>
          <a:off x="1846466" y="2254690"/>
          <a:ext cx="6553811" cy="603646"/>
        </a:xfrm>
        <a:custGeom>
          <a:avLst/>
          <a:gdLst/>
          <a:ahLst/>
          <a:cxnLst/>
          <a:rect l="0" t="0" r="0" b="0"/>
          <a:pathLst>
            <a:path>
              <a:moveTo>
                <a:pt x="6553811" y="0"/>
              </a:moveTo>
              <a:lnTo>
                <a:pt x="6553811" y="318923"/>
              </a:lnTo>
              <a:lnTo>
                <a:pt x="0" y="318923"/>
              </a:lnTo>
              <a:lnTo>
                <a:pt x="0" y="603646"/>
              </a:lnTo>
            </a:path>
          </a:pathLst>
        </a:custGeom>
        <a:noFill/>
        <a:ln w="9525" cap="rnd" cmpd="sng" algn="ctr">
          <a:solidFill>
            <a:schemeClr val="accent5">
              <a:hueOff val="2404066"/>
              <a:satOff val="-4882"/>
              <a:lumOff val="313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958761" y="2553446"/>
        <a:ext cx="329221" cy="6133"/>
      </dsp:txXfrm>
    </dsp:sp>
    <dsp:sp modelId="{15EEE6E4-2D68-449F-886C-B5C129DA22A8}">
      <dsp:nvSpPr>
        <dsp:cNvPr id="0" name=""/>
        <dsp:cNvSpPr/>
      </dsp:nvSpPr>
      <dsp:spPr>
        <a:xfrm>
          <a:off x="7068202" y="25077"/>
          <a:ext cx="2664150" cy="2231412"/>
        </a:xfrm>
        <a:prstGeom prst="rect">
          <a:avLst/>
        </a:prstGeom>
        <a:gradFill rotWithShape="0">
          <a:gsLst>
            <a:gs pos="0">
              <a:schemeClr val="accent5">
                <a:hueOff val="1923253"/>
                <a:satOff val="-3906"/>
                <a:lumOff val="2510"/>
                <a:alphaOff val="0"/>
                <a:tint val="96000"/>
                <a:lumMod val="104000"/>
              </a:schemeClr>
            </a:gs>
            <a:gs pos="100000">
              <a:schemeClr val="accent5">
                <a:hueOff val="1923253"/>
                <a:satOff val="-3906"/>
                <a:lumOff val="251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0546" tIns="137031" rIns="130546" bIns="137031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Η περιπέτειά του παρουσιάζει κοινά σημεία με την Ελένη ή τον Μενέλαο. </a:t>
          </a:r>
          <a:endParaRPr lang="en-US" sz="2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068202" y="25077"/>
        <a:ext cx="2664150" cy="2231412"/>
      </dsp:txXfrm>
    </dsp:sp>
    <dsp:sp modelId="{F6046C78-9202-4309-B798-4F7592344BAD}">
      <dsp:nvSpPr>
        <dsp:cNvPr id="0" name=""/>
        <dsp:cNvSpPr/>
      </dsp:nvSpPr>
      <dsp:spPr>
        <a:xfrm>
          <a:off x="3176741" y="4080825"/>
          <a:ext cx="58215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82154" y="45720"/>
              </a:lnTo>
            </a:path>
          </a:pathLst>
        </a:custGeom>
        <a:noFill/>
        <a:ln w="9525" cap="rnd" cmpd="sng" algn="ctr">
          <a:solidFill>
            <a:schemeClr val="accent5">
              <a:hueOff val="3606099"/>
              <a:satOff val="-7323"/>
              <a:lumOff val="470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452500" y="4123479"/>
        <a:ext cx="30637" cy="6133"/>
      </dsp:txXfrm>
    </dsp:sp>
    <dsp:sp modelId="{7064C904-18A3-4036-80A5-6F9325966CA4}">
      <dsp:nvSpPr>
        <dsp:cNvPr id="0" name=""/>
        <dsp:cNvSpPr/>
      </dsp:nvSpPr>
      <dsp:spPr>
        <a:xfrm>
          <a:off x="514390" y="2890736"/>
          <a:ext cx="2664150" cy="2471618"/>
        </a:xfrm>
        <a:prstGeom prst="rect">
          <a:avLst/>
        </a:prstGeom>
        <a:gradFill rotWithShape="0">
          <a:gsLst>
            <a:gs pos="0">
              <a:schemeClr val="accent5">
                <a:hueOff val="2884880"/>
                <a:satOff val="-5858"/>
                <a:lumOff val="3765"/>
                <a:alphaOff val="0"/>
                <a:tint val="96000"/>
                <a:lumMod val="104000"/>
              </a:schemeClr>
            </a:gs>
            <a:gs pos="100000">
              <a:schemeClr val="accent5">
                <a:hueOff val="2884880"/>
                <a:satOff val="-5858"/>
                <a:lumOff val="3765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0546" tIns="137031" rIns="130546" bIns="137031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Όπως η Ελένη έτσι και ο Τεύκρος είναι μισητός. </a:t>
          </a:r>
          <a:endParaRPr lang="en-US" sz="2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14390" y="2890736"/>
        <a:ext cx="2664150" cy="2471618"/>
      </dsp:txXfrm>
    </dsp:sp>
    <dsp:sp modelId="{AA616EFA-988D-41DC-AE3C-4A3B8966874F}">
      <dsp:nvSpPr>
        <dsp:cNvPr id="0" name=""/>
        <dsp:cNvSpPr/>
      </dsp:nvSpPr>
      <dsp:spPr>
        <a:xfrm>
          <a:off x="6453647" y="4080825"/>
          <a:ext cx="58215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82154" y="45720"/>
              </a:lnTo>
            </a:path>
          </a:pathLst>
        </a:custGeom>
        <a:noFill/>
        <a:ln w="9525" cap="rnd" cmpd="sng" algn="ctr">
          <a:solidFill>
            <a:schemeClr val="accent5">
              <a:hueOff val="4808133"/>
              <a:satOff val="-9764"/>
              <a:lumOff val="627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729405" y="4123479"/>
        <a:ext cx="30637" cy="6133"/>
      </dsp:txXfrm>
    </dsp:sp>
    <dsp:sp modelId="{0DDE03B9-7605-4F28-8DC0-9BA15A2FC2EE}">
      <dsp:nvSpPr>
        <dsp:cNvPr id="0" name=""/>
        <dsp:cNvSpPr/>
      </dsp:nvSpPr>
      <dsp:spPr>
        <a:xfrm>
          <a:off x="3791296" y="2904835"/>
          <a:ext cx="2664150" cy="2443420"/>
        </a:xfrm>
        <a:prstGeom prst="rect">
          <a:avLst/>
        </a:prstGeom>
        <a:gradFill rotWithShape="0">
          <a:gsLst>
            <a:gs pos="0">
              <a:schemeClr val="accent5">
                <a:hueOff val="3846506"/>
                <a:satOff val="-7811"/>
                <a:lumOff val="5020"/>
                <a:alphaOff val="0"/>
                <a:tint val="96000"/>
                <a:lumMod val="104000"/>
              </a:schemeClr>
            </a:gs>
            <a:gs pos="100000">
              <a:schemeClr val="accent5">
                <a:hueOff val="3846506"/>
                <a:satOff val="-7811"/>
                <a:lumOff val="502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0546" tIns="137031" rIns="130546" bIns="137031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Όπως η Ελένη, έτσι κι ο ίδιος υφίσταται μια άδικη εξορία. </a:t>
          </a:r>
          <a:endParaRPr lang="en-US" sz="2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791296" y="2904835"/>
        <a:ext cx="2664150" cy="2443420"/>
      </dsp:txXfrm>
    </dsp:sp>
    <dsp:sp modelId="{BE97E29E-17F7-4BDA-B279-4D5BAF87488C}">
      <dsp:nvSpPr>
        <dsp:cNvPr id="0" name=""/>
        <dsp:cNvSpPr/>
      </dsp:nvSpPr>
      <dsp:spPr>
        <a:xfrm>
          <a:off x="7068202" y="2912780"/>
          <a:ext cx="2664150" cy="2427531"/>
        </a:xfrm>
        <a:prstGeom prst="rect">
          <a:avLst/>
        </a:prstGeom>
        <a:gradFill rotWithShape="0">
          <a:gsLst>
            <a:gs pos="0">
              <a:schemeClr val="accent5">
                <a:hueOff val="4808133"/>
                <a:satOff val="-9764"/>
                <a:lumOff val="6275"/>
                <a:alphaOff val="0"/>
                <a:tint val="96000"/>
                <a:lumMod val="104000"/>
              </a:schemeClr>
            </a:gs>
            <a:gs pos="100000">
              <a:schemeClr val="accent5">
                <a:hueOff val="4808133"/>
                <a:satOff val="-9764"/>
                <a:lumOff val="6275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0546" tIns="137031" rIns="130546" bIns="137031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i="0" kern="1200">
              <a:latin typeface="Calibri" panose="020F0502020204030204" pitchFamily="34" charset="0"/>
              <a:cs typeface="Calibri" panose="020F0502020204030204" pitchFamily="34" charset="0"/>
            </a:rPr>
            <a:t>Όπως αυτή, επιθυμεί κι αυτός να συμβουλευτεί τη Θεονόη.</a:t>
          </a:r>
          <a:endParaRPr lang="en-US" sz="2400" b="1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068202" y="2912780"/>
        <a:ext cx="2664150" cy="24275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BDCF-E452-4335-B287-EA117FCCA47F}" type="datetimeFigureOut">
              <a:rPr lang="el-GR" smtClean="0"/>
              <a:t>16/10/2020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68B135C-121C-4F02-BA29-8AEA5A467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8327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BDCF-E452-4335-B287-EA117FCCA47F}" type="datetimeFigureOut">
              <a:rPr lang="el-GR" smtClean="0"/>
              <a:t>16/10/2020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68B135C-121C-4F02-BA29-8AEA5A467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81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BDCF-E452-4335-B287-EA117FCCA47F}" type="datetimeFigureOut">
              <a:rPr lang="el-GR" smtClean="0"/>
              <a:t>16/10/2020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68B135C-121C-4F02-BA29-8AEA5A4679AC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4218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BDCF-E452-4335-B287-EA117FCCA47F}" type="datetimeFigureOut">
              <a:rPr lang="el-GR" smtClean="0"/>
              <a:t>16/10/2020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8B135C-121C-4F02-BA29-8AEA5A467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2028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BDCF-E452-4335-B287-EA117FCCA47F}" type="datetimeFigureOut">
              <a:rPr lang="el-GR" smtClean="0"/>
              <a:t>16/10/2020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8B135C-121C-4F02-BA29-8AEA5A4679AC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0725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BDCF-E452-4335-B287-EA117FCCA47F}" type="datetimeFigureOut">
              <a:rPr lang="el-GR" smtClean="0"/>
              <a:t>16/10/2020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8B135C-121C-4F02-BA29-8AEA5A467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3029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BDCF-E452-4335-B287-EA117FCCA47F}" type="datetimeFigureOut">
              <a:rPr lang="el-GR" smtClean="0"/>
              <a:t>16/10/2020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B135C-121C-4F02-BA29-8AEA5A467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4716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BDCF-E452-4335-B287-EA117FCCA47F}" type="datetimeFigureOut">
              <a:rPr lang="el-GR" smtClean="0"/>
              <a:t>16/10/2020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B135C-121C-4F02-BA29-8AEA5A467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5898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BDCF-E452-4335-B287-EA117FCCA47F}" type="datetimeFigureOut">
              <a:rPr lang="el-GR" smtClean="0"/>
              <a:t>16/10/2020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B135C-121C-4F02-BA29-8AEA5A467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3776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BDCF-E452-4335-B287-EA117FCCA47F}" type="datetimeFigureOut">
              <a:rPr lang="el-GR" smtClean="0"/>
              <a:t>16/10/2020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68B135C-121C-4F02-BA29-8AEA5A467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3938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BDCF-E452-4335-B287-EA117FCCA47F}" type="datetimeFigureOut">
              <a:rPr lang="el-GR" smtClean="0"/>
              <a:t>16/10/2020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68B135C-121C-4F02-BA29-8AEA5A467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7219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BDCF-E452-4335-B287-EA117FCCA47F}" type="datetimeFigureOut">
              <a:rPr lang="el-GR" smtClean="0"/>
              <a:t>16/10/2020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68B135C-121C-4F02-BA29-8AEA5A467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970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BDCF-E452-4335-B287-EA117FCCA47F}" type="datetimeFigureOut">
              <a:rPr lang="el-GR" smtClean="0"/>
              <a:t>16/10/2020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B135C-121C-4F02-BA29-8AEA5A467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3628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BDCF-E452-4335-B287-EA117FCCA47F}" type="datetimeFigureOut">
              <a:rPr lang="el-GR" smtClean="0"/>
              <a:t>16/10/2020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B135C-121C-4F02-BA29-8AEA5A467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7993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BDCF-E452-4335-B287-EA117FCCA47F}" type="datetimeFigureOut">
              <a:rPr lang="el-GR" smtClean="0"/>
              <a:t>16/10/2020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B135C-121C-4F02-BA29-8AEA5A467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580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FBDCF-E452-4335-B287-EA117FCCA47F}" type="datetimeFigureOut">
              <a:rPr lang="el-GR" smtClean="0"/>
              <a:t>16/10/2020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8B135C-121C-4F02-BA29-8AEA5A467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0336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FBDCF-E452-4335-B287-EA117FCCA47F}" type="datetimeFigureOut">
              <a:rPr lang="el-GR" smtClean="0"/>
              <a:t>16/10/2020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68B135C-121C-4F02-BA29-8AEA5A467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313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vLxT2kkzG2s" TargetMode="External"/><Relationship Id="rId2" Type="http://schemas.openxmlformats.org/officeDocument/2006/relationships/hyperlink" Target="https://youtu.be/yaW17McdcB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28">
            <a:extLst>
              <a:ext uri="{FF2B5EF4-FFF2-40B4-BE49-F238E27FC236}">
                <a16:creationId xmlns:a16="http://schemas.microsoft.com/office/drawing/2014/main" id="{8CD25866-F15D-40A4-AEC5-47C044637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DCB8E995-36E8-40B6-82D4-F52DE2987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DF54AEB5-68B5-46AE-B8F0-EEBE5DFED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3">
              <a:extLst>
                <a:ext uri="{FF2B5EF4-FFF2-40B4-BE49-F238E27FC236}">
                  <a16:creationId xmlns:a16="http://schemas.microsoft.com/office/drawing/2014/main" id="{E3F708CB-F094-4EE7-8AD5-A462F1DF8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14">
              <a:extLst>
                <a:ext uri="{FF2B5EF4-FFF2-40B4-BE49-F238E27FC236}">
                  <a16:creationId xmlns:a16="http://schemas.microsoft.com/office/drawing/2014/main" id="{ECFCFB22-E8B5-4FAC-A354-E7E0CE6F2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15">
              <a:extLst>
                <a:ext uri="{FF2B5EF4-FFF2-40B4-BE49-F238E27FC236}">
                  <a16:creationId xmlns:a16="http://schemas.microsoft.com/office/drawing/2014/main" id="{ED1DB3B4-A6DC-476F-986E-DF361EE84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16">
              <a:extLst>
                <a:ext uri="{FF2B5EF4-FFF2-40B4-BE49-F238E27FC236}">
                  <a16:creationId xmlns:a16="http://schemas.microsoft.com/office/drawing/2014/main" id="{4EE13DFA-3489-4DE6-9154-34D9CB400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6" name="Freeform 17">
              <a:extLst>
                <a:ext uri="{FF2B5EF4-FFF2-40B4-BE49-F238E27FC236}">
                  <a16:creationId xmlns:a16="http://schemas.microsoft.com/office/drawing/2014/main" id="{5CD12D51-F9A8-4CC9-B9C9-206EAFD8C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7" name="Freeform 18">
              <a:extLst>
                <a:ext uri="{FF2B5EF4-FFF2-40B4-BE49-F238E27FC236}">
                  <a16:creationId xmlns:a16="http://schemas.microsoft.com/office/drawing/2014/main" id="{266B326C-1178-40F9-A265-6067D363B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9">
              <a:extLst>
                <a:ext uri="{FF2B5EF4-FFF2-40B4-BE49-F238E27FC236}">
                  <a16:creationId xmlns:a16="http://schemas.microsoft.com/office/drawing/2014/main" id="{12F3B319-F00B-4755-BC54-95511E21D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20">
              <a:extLst>
                <a:ext uri="{FF2B5EF4-FFF2-40B4-BE49-F238E27FC236}">
                  <a16:creationId xmlns:a16="http://schemas.microsoft.com/office/drawing/2014/main" id="{3079D7BD-8A3F-47F6-8407-D9DA96FF3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21">
              <a:extLst>
                <a:ext uri="{FF2B5EF4-FFF2-40B4-BE49-F238E27FC236}">
                  <a16:creationId xmlns:a16="http://schemas.microsoft.com/office/drawing/2014/main" id="{1F97C31C-8585-43FB-924B-8ADD65123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22">
              <a:extLst>
                <a:ext uri="{FF2B5EF4-FFF2-40B4-BE49-F238E27FC236}">
                  <a16:creationId xmlns:a16="http://schemas.microsoft.com/office/drawing/2014/main" id="{A33E1C89-7E74-49BF-A5D1-9A352ED03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80" name="Group 42">
            <a:extLst>
              <a:ext uri="{FF2B5EF4-FFF2-40B4-BE49-F238E27FC236}">
                <a16:creationId xmlns:a16="http://schemas.microsoft.com/office/drawing/2014/main" id="{0C4A17ED-96AA-44A6-A050-E1A7A1CDD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44" name="Freeform 27">
              <a:extLst>
                <a:ext uri="{FF2B5EF4-FFF2-40B4-BE49-F238E27FC236}">
                  <a16:creationId xmlns:a16="http://schemas.microsoft.com/office/drawing/2014/main" id="{FBB2A87E-3E24-4A6F-9FD8-0F1436D4D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5" name="Freeform 28">
              <a:extLst>
                <a:ext uri="{FF2B5EF4-FFF2-40B4-BE49-F238E27FC236}">
                  <a16:creationId xmlns:a16="http://schemas.microsoft.com/office/drawing/2014/main" id="{257F945B-2AA3-4328-BFF5-20DE64011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6" name="Freeform 29">
              <a:extLst>
                <a:ext uri="{FF2B5EF4-FFF2-40B4-BE49-F238E27FC236}">
                  <a16:creationId xmlns:a16="http://schemas.microsoft.com/office/drawing/2014/main" id="{E1A7230F-6A6F-403C-9D83-7176E2852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7" name="Freeform 30">
              <a:extLst>
                <a:ext uri="{FF2B5EF4-FFF2-40B4-BE49-F238E27FC236}">
                  <a16:creationId xmlns:a16="http://schemas.microsoft.com/office/drawing/2014/main" id="{E33E315A-9CB0-460E-A8B7-0A064BBFA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8" name="Freeform 31">
              <a:extLst>
                <a:ext uri="{FF2B5EF4-FFF2-40B4-BE49-F238E27FC236}">
                  <a16:creationId xmlns:a16="http://schemas.microsoft.com/office/drawing/2014/main" id="{22CAAD33-CFAD-4E61-82AE-0C6F8385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9" name="Freeform 32">
              <a:extLst>
                <a:ext uri="{FF2B5EF4-FFF2-40B4-BE49-F238E27FC236}">
                  <a16:creationId xmlns:a16="http://schemas.microsoft.com/office/drawing/2014/main" id="{1A20E13C-2540-4000-A13B-8F781100E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1" name="Freeform 33">
              <a:extLst>
                <a:ext uri="{FF2B5EF4-FFF2-40B4-BE49-F238E27FC236}">
                  <a16:creationId xmlns:a16="http://schemas.microsoft.com/office/drawing/2014/main" id="{51EF0A01-E03D-448B-B12E-D5BFC6D0D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2" name="Freeform 34">
              <a:extLst>
                <a:ext uri="{FF2B5EF4-FFF2-40B4-BE49-F238E27FC236}">
                  <a16:creationId xmlns:a16="http://schemas.microsoft.com/office/drawing/2014/main" id="{58286A03-168E-477B-8876-2C53E4950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3" name="Freeform 35">
              <a:extLst>
                <a:ext uri="{FF2B5EF4-FFF2-40B4-BE49-F238E27FC236}">
                  <a16:creationId xmlns:a16="http://schemas.microsoft.com/office/drawing/2014/main" id="{3DFFC705-1899-4E4C-AE76-F85BAF2F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5" name="Freeform 36">
              <a:extLst>
                <a:ext uri="{FF2B5EF4-FFF2-40B4-BE49-F238E27FC236}">
                  <a16:creationId xmlns:a16="http://schemas.microsoft.com/office/drawing/2014/main" id="{01C9598D-BDF6-4A24-83B6-4DCA4D134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7">
              <a:extLst>
                <a:ext uri="{FF2B5EF4-FFF2-40B4-BE49-F238E27FC236}">
                  <a16:creationId xmlns:a16="http://schemas.microsoft.com/office/drawing/2014/main" id="{950C8213-67CD-4DEF-AA44-8BB31013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6" name="Freeform 38">
              <a:extLst>
                <a:ext uri="{FF2B5EF4-FFF2-40B4-BE49-F238E27FC236}">
                  <a16:creationId xmlns:a16="http://schemas.microsoft.com/office/drawing/2014/main" id="{2016FE1D-E3EB-4CF6-809B-159872CC7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87" name="Rectangle 56">
            <a:extLst>
              <a:ext uri="{FF2B5EF4-FFF2-40B4-BE49-F238E27FC236}">
                <a16:creationId xmlns:a16="http://schemas.microsoft.com/office/drawing/2014/main" id="{CE6C63DC-BAE4-42B6-8FDF-F6467C2D2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Freeform 11">
            <a:extLst>
              <a:ext uri="{FF2B5EF4-FFF2-40B4-BE49-F238E27FC236}">
                <a16:creationId xmlns:a16="http://schemas.microsoft.com/office/drawing/2014/main" id="{BFE4781A-41C7-4F27-8792-A74EFB8E5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89" name="Rectangle 60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62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1C630C37-E56D-42F9-A828-356560E6A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3391" y="624110"/>
            <a:ext cx="9383408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FFFFFF"/>
                </a:solidFill>
              </a:rPr>
              <a:t>ΠΡΟΛΟΓΟΣ </a:t>
            </a:r>
            <a:br>
              <a:rPr lang="en-US" sz="2800" b="1">
                <a:solidFill>
                  <a:srgbClr val="FFFFFF"/>
                </a:solidFill>
              </a:rPr>
            </a:br>
            <a:br>
              <a:rPr lang="en-US" sz="2800" b="1">
                <a:solidFill>
                  <a:srgbClr val="FFFFFF"/>
                </a:solidFill>
              </a:rPr>
            </a:br>
            <a:r>
              <a:rPr lang="en-US" sz="2800" b="1">
                <a:solidFill>
                  <a:srgbClr val="FFFFFF"/>
                </a:solidFill>
              </a:rPr>
              <a:t>1η ΣΚΗΝΗ Στ. 1-82 </a:t>
            </a:r>
          </a:p>
        </p:txBody>
      </p:sp>
      <p:sp>
        <p:nvSpPr>
          <p:cNvPr id="65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FEDFAED-9918-4905-BCAE-2D00077B66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2805" y="2484049"/>
            <a:ext cx="10393995" cy="3427173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indent="-228600">
              <a:buFont typeface="Wingdings 3" charset="2"/>
              <a:buChar char=""/>
            </a:pPr>
            <a:r>
              <a:rPr lang="en-US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μονόλογος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indent="-228600">
              <a:buFont typeface="Wingdings 3" charset="2"/>
              <a:buChar char=""/>
            </a:pPr>
            <a:r>
              <a:rPr lang="en-US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δίνοντ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αι πληροφορίες για την ηρωίδα και το</a:t>
            </a:r>
            <a:r>
              <a:rPr lang="el-G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ν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μύθο</a:t>
            </a:r>
            <a:r>
              <a:rPr lang="el-G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σκηνογραφία </a:t>
            </a:r>
          </a:p>
          <a:p>
            <a:pPr indent="-228600">
              <a:buFont typeface="Wingdings 3" charset="2"/>
              <a:buChar char=""/>
            </a:pPr>
            <a:r>
              <a:rPr lang="en-US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Οι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θε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ατές βλέπουν μια γυναίκα στη μέση της σκηνής</a:t>
            </a:r>
            <a:r>
              <a:rPr lang="el-G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καταλαβαίνουν ότι πρέπει να πρόκειται για πολύ σπουδαίο πρόσωπο</a:t>
            </a:r>
          </a:p>
          <a:p>
            <a:pPr indent="-228600">
              <a:buFont typeface="Wingdings 3" charset="2"/>
              <a:buChar char=""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en-US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υτο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παρουσίαση της Ελένης</a:t>
            </a:r>
          </a:p>
        </p:txBody>
      </p:sp>
    </p:spTree>
    <p:extLst>
      <p:ext uri="{BB962C8B-B14F-4D97-AF65-F5344CB8AC3E}">
        <p14:creationId xmlns:p14="http://schemas.microsoft.com/office/powerpoint/2010/main" val="3498598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B0685DC-0CEE-482C-8A89-7A85EECA3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8A77D76-F48E-48AB-8118-327753865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5527" y="685800"/>
            <a:ext cx="3649085" cy="5225422"/>
          </a:xfrm>
        </p:spPr>
        <p:txBody>
          <a:bodyPr anchor="ctr">
            <a:normAutofit/>
          </a:bodyPr>
          <a:lstStyle/>
          <a:p>
            <a:r>
              <a:rPr lang="el-GR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Το θέμα του πολέμου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31628A5-06CF-426B-948A-59ED234C9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293ED0B-D2BC-4402-B30D-A3DD2DB6C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388" y="294969"/>
            <a:ext cx="6921500" cy="6469626"/>
          </a:xfrm>
        </p:spPr>
        <p:txBody>
          <a:bodyPr anchor="ctr">
            <a:noAutofit/>
          </a:bodyPr>
          <a:lstStyle/>
          <a:p>
            <a:pPr algn="just">
              <a:lnSpc>
                <a:spcPct val="90000"/>
              </a:lnSpc>
            </a:pPr>
            <a:r>
              <a:rPr lang="el-GR" sz="20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Θίγεται με διάφορους τρόπους και μορφές σε ολόκληρο το έργο και παραπέμπει στο ιστορικό πλαίσιο του έργου (Σικελική εκστρατεία και καταστροφή) </a:t>
            </a:r>
          </a:p>
          <a:p>
            <a:pPr algn="just">
              <a:lnSpc>
                <a:spcPct val="90000"/>
              </a:lnSpc>
            </a:pPr>
            <a:r>
              <a:rPr lang="el-GR" sz="20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Ο Ευριπίδης δίνει αντιηρωική και </a:t>
            </a:r>
            <a:r>
              <a:rPr lang="el-GR" sz="20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αντιεπική</a:t>
            </a:r>
            <a:r>
              <a:rPr lang="el-GR" sz="20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διάσταση στον πόλεμο και τον καταδικάζει με πολλούς τρόπους: 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l-GR" sz="20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– Το θέμα του έργου </a:t>
            </a:r>
          </a:p>
          <a:p>
            <a:pPr algn="just">
              <a:lnSpc>
                <a:spcPct val="90000"/>
              </a:lnSpc>
            </a:pPr>
            <a:r>
              <a:rPr lang="el-GR" sz="20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Αποτελεί από μόνο του καταδίκη του πολέμου, αφού ο τρωικός πόλεμος έγινε εξαιτίας ενός ανύπαρκτου ειδώλου. </a:t>
            </a:r>
          </a:p>
          <a:p>
            <a:pPr algn="just">
              <a:lnSpc>
                <a:spcPct val="90000"/>
              </a:lnSpc>
            </a:pPr>
            <a:r>
              <a:rPr lang="el-GR" sz="20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Οι ήρωες: 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l-GR" sz="20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Ο Τεύκρος, πορθητής της Τροίας, υφίσταται τις συνέπειες του πολέμου → νικητής αλλά και παράλληλα εξόριστος και ανέστιος 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l-GR" sz="20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</a:t>
            </a:r>
            <a:r>
              <a:rPr lang="el-GR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ζωή της Ελένης, που είναι η </a:t>
            </a:r>
            <a:r>
              <a:rPr lang="el-GR" sz="20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φαινομενική αιτία του πολέμου, έχει καταστραφεί και δεν γνωρίζει αν ο άντρας της ζει 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  - </a:t>
            </a:r>
            <a:r>
              <a:rPr lang="el-GR" sz="20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Ο χορός: Εκφράζει δημόσια τα επιχειρήματά του κατά του πολέμου. (</a:t>
            </a:r>
            <a:r>
              <a:rPr lang="el-GR" sz="20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Α΄Στάσιμο</a:t>
            </a:r>
            <a:r>
              <a:rPr lang="el-GR" sz="20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Διαχρονικό και επίκαιρο μήνυμα: Η ματαιότητα του πολέμου. Ο πόλεμος έχει εξίσου ολέθριες συνέπειες για τους νικητές και τους ηττημένους.</a:t>
            </a:r>
            <a:endParaRPr lang="el-G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D902729-F83B-46AA-B572-057BD32A69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6041" y="1871831"/>
            <a:ext cx="0" cy="3200400"/>
          </a:xfrm>
          <a:prstGeom prst="line">
            <a:avLst/>
          </a:prstGeom>
          <a:ln w="158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9400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0C6BC82-B6B7-433B-9FFD-09EBAAD0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1531" y="2747132"/>
            <a:ext cx="2454052" cy="3029344"/>
          </a:xfrm>
        </p:spPr>
        <p:txBody>
          <a:bodyPr>
            <a:normAutofit/>
          </a:bodyPr>
          <a:lstStyle/>
          <a:p>
            <a:r>
              <a:rPr lang="el-GR" sz="3200" b="1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Ο ηρωικός ηθικός κώδικας </a:t>
            </a:r>
            <a:endParaRPr lang="el-GR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D2A7E18A-3DD5-405E-82EA-577BDD9DFE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8768367"/>
              </p:ext>
            </p:extLst>
          </p:nvPr>
        </p:nvGraphicFramePr>
        <p:xfrm>
          <a:off x="4713144" y="641551"/>
          <a:ext cx="6832212" cy="5660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8638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8CFFB6-58F9-4FFA-BD40-35CDBE1C0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6353" y="691129"/>
            <a:ext cx="7089250" cy="517469"/>
          </a:xfrm>
        </p:spPr>
        <p:txBody>
          <a:bodyPr>
            <a:normAutofit fontScale="90000"/>
          </a:bodyPr>
          <a:lstStyle/>
          <a:p>
            <a:r>
              <a:rPr lang="el-GR" sz="28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      Η τραγικότητα της Ελένης </a:t>
            </a:r>
            <a:endParaRPr lang="el-GR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BF0BF88-CAA7-4BBC-B84A-E6DF5217E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4459" y="1296062"/>
            <a:ext cx="9970936" cy="54625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 i="0" dirty="0">
                <a:solidFill>
                  <a:srgbClr val="3B3835"/>
                </a:solidFill>
                <a:effectLst/>
                <a:latin typeface="Helvetica Neue"/>
              </a:rPr>
              <a:t>Στοιχεία που συνθέτουν την έννοια της τραγικότητας είναι:</a:t>
            </a:r>
          </a:p>
          <a:p>
            <a:r>
              <a:rPr lang="el-GR" b="1" i="0" dirty="0">
                <a:solidFill>
                  <a:srgbClr val="3B3835"/>
                </a:solidFill>
                <a:effectLst/>
                <a:latin typeface="Helvetica Neue"/>
              </a:rPr>
              <a:t>τα συναισθήματα ενοχής </a:t>
            </a:r>
          </a:p>
          <a:p>
            <a:r>
              <a:rPr lang="el-GR" b="1" i="0" dirty="0">
                <a:solidFill>
                  <a:srgbClr val="3B3835"/>
                </a:solidFill>
                <a:effectLst/>
                <a:latin typeface="Helvetica Neue"/>
              </a:rPr>
              <a:t>η σύγκρουση με τους θεούς </a:t>
            </a:r>
          </a:p>
          <a:p>
            <a:r>
              <a:rPr lang="el-GR" b="1" i="0" dirty="0">
                <a:solidFill>
                  <a:srgbClr val="3B3835"/>
                </a:solidFill>
                <a:effectLst/>
                <a:latin typeface="Helvetica Neue"/>
              </a:rPr>
              <a:t>η αναπόφευκτη μοίρα (ανάγκη) </a:t>
            </a:r>
          </a:p>
          <a:p>
            <a:r>
              <a:rPr lang="el-GR" b="1" i="0" dirty="0">
                <a:solidFill>
                  <a:srgbClr val="3B3835"/>
                </a:solidFill>
                <a:effectLst/>
                <a:latin typeface="Helvetica Neue"/>
              </a:rPr>
              <a:t>η απότομη μεταστροφή της τύχης </a:t>
            </a:r>
          </a:p>
          <a:p>
            <a:r>
              <a:rPr lang="el-GR" b="1" i="0" dirty="0">
                <a:solidFill>
                  <a:srgbClr val="3B3835"/>
                </a:solidFill>
                <a:effectLst/>
                <a:latin typeface="Helvetica Neue"/>
              </a:rPr>
              <a:t>το ότι ο ήρωας πάσχει χωρίς να φταίει ή λόγω της υπέρβασης του ανθρώπινου μέτρου (ύβρις). </a:t>
            </a:r>
          </a:p>
          <a:p>
            <a:pPr marL="0" indent="0">
              <a:buNone/>
            </a:pPr>
            <a:endParaRPr lang="el-GR" b="1" i="0" dirty="0">
              <a:solidFill>
                <a:srgbClr val="3B3835"/>
              </a:solidFill>
              <a:effectLst/>
              <a:latin typeface="Helvetica Neue"/>
            </a:endParaRPr>
          </a:p>
          <a:p>
            <a:pPr marL="0" indent="0">
              <a:buNone/>
            </a:pPr>
            <a:r>
              <a:rPr lang="el-GR" b="1" dirty="0">
                <a:solidFill>
                  <a:srgbClr val="3B3835"/>
                </a:solidFill>
                <a:latin typeface="Helvetica Neue"/>
              </a:rPr>
              <a:t>Τ</a:t>
            </a:r>
            <a:r>
              <a:rPr lang="el-GR" b="1" i="0" dirty="0">
                <a:solidFill>
                  <a:srgbClr val="3B3835"/>
                </a:solidFill>
                <a:effectLst/>
                <a:latin typeface="Helvetica Neue"/>
              </a:rPr>
              <a:t>ην Ελένη την αποκαλούμε «τραγική» βλέποντας</a:t>
            </a:r>
          </a:p>
          <a:p>
            <a:r>
              <a:rPr lang="el-GR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τη θέση της </a:t>
            </a:r>
          </a:p>
          <a:p>
            <a:r>
              <a:rPr lang="el-GR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τις συμφορές της, </a:t>
            </a:r>
          </a:p>
          <a:p>
            <a:r>
              <a:rPr lang="el-GR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τις συνεχείς εναλλαγές της τύχης της </a:t>
            </a:r>
          </a:p>
          <a:p>
            <a:r>
              <a:rPr lang="el-GR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τις δοκιμασίες στις οποίες υπόκειται </a:t>
            </a:r>
          </a:p>
          <a:p>
            <a:r>
              <a:rPr lang="el-GR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τις περιπέτειες στις οποίες εμπλέκεται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053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9FE08D8-CEA0-461E-870A-02CD15D9B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B3B94CF-FFFC-40B5-915B-B413D11C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el-GR" sz="3200" b="1" i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Η τραγικότητα της Ελένης </a:t>
            </a:r>
            <a:endParaRPr lang="el-GR" sz="32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2B982904-A46E-41DF-BA98-61E2300C7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7018161-547E-48F7-A0D9-272C9EA5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DEF41F0-7994-4454-9A0C-FDDB92FEC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6698" y="275303"/>
            <a:ext cx="7708490" cy="6263149"/>
          </a:xfrm>
        </p:spPr>
        <p:txBody>
          <a:bodyPr anchor="ctr">
            <a:noAutofit/>
          </a:bodyPr>
          <a:lstStyle/>
          <a:p>
            <a:pPr algn="just"/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Οι αρχαίοι θεατές παρακολουθώντας την Ελένη ήξεραν ότι έβλεπαν τραγωδία, γιατί από την πρώτη στιγμή ένιωθαν ότι η ηρωίδα, που βρίσκεται κάτω από την επίμονη απειλή ενός ακούσιου γάμου, δεν έχει ελπίδα σωτηρίας.</a:t>
            </a:r>
          </a:p>
          <a:p>
            <a:pPr algn="just"/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Η εμφάνιση της </a:t>
            </a:r>
            <a:r>
              <a:rPr lang="el-GR" sz="2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ηρωίδας</a:t>
            </a: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σε τάφο-βωμό επειδή απειλείται –όπως και η Ανδρομάχη στην ομώνυμη τραγωδία– ενέχει τον τραγικό σπόρο [...]. </a:t>
            </a:r>
          </a:p>
          <a:p>
            <a:pPr algn="just"/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Η Ελένη, έτσι όπως την παρουσιάζει εδώ ο Ευριπίδης, είναι τραγική ηρωίδα; </a:t>
            </a:r>
          </a:p>
          <a:p>
            <a:pPr marL="0" indent="0" algn="just">
              <a:buNone/>
            </a:pP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Υποφέρει αναίτια και τα βάσανά της ανάγονται στις βουλές του ουρανού. </a:t>
            </a:r>
          </a:p>
          <a:p>
            <a:pPr marL="0" indent="0" algn="just">
              <a:buNone/>
            </a:pP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Δημιουργήθηκε γύρω από το όνομά της η χειρότερη φήμη, χωρίς να ευθύνεται για καμιά από τις κατηγορίες που της αποδίδουν. </a:t>
            </a:r>
          </a:p>
          <a:p>
            <a:pPr marL="0" indent="0" algn="just">
              <a:buNone/>
            </a:pP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Το όνομά της κατάρα των ανθρώπων και η ομορφιά της πρόξενος ολέθρου</a:t>
            </a:r>
            <a:endParaRPr lang="el-GR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811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966DD2F-FBF5-41CE-A3F4-565352D95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D391180-D0F7-4F57-AF4B-3DB19C2CF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095" y="270387"/>
            <a:ext cx="9712998" cy="1280890"/>
          </a:xfrm>
        </p:spPr>
        <p:txBody>
          <a:bodyPr>
            <a:normAutofit/>
          </a:bodyPr>
          <a:lstStyle/>
          <a:p>
            <a:r>
              <a:rPr lang="el-GR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Γιατί ο Τεύκρος;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6FCE2B-F2D2-466E-B0AA-8E341DB498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2BD31C98-199A-4722-A1A5-4393A43E7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80882DE1-0394-406D-A73B-2D2DA3724E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4784039"/>
              </p:ext>
            </p:extLst>
          </p:nvPr>
        </p:nvGraphicFramePr>
        <p:xfrm>
          <a:off x="1689617" y="1221672"/>
          <a:ext cx="10246744" cy="5365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3709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3030214-227F-42DB-9282-BBA6AF8D9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00E7144-2874-44C8-A56A-421FB0B76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889" y="1059873"/>
            <a:ext cx="3012216" cy="1771818"/>
          </a:xfrm>
        </p:spPr>
        <p:txBody>
          <a:bodyPr>
            <a:normAutofit/>
          </a:bodyPr>
          <a:lstStyle/>
          <a:p>
            <a:r>
              <a:rPr lang="el-GR" b="1" i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Ευριπίδης και μύθος</a:t>
            </a:r>
            <a:endParaRPr lang="el-GR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0D7A9289-BAD1-4A78-979F-A655C886D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1149203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259B18D-80C4-4280-AC5E-A2911390C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1959" y="324465"/>
            <a:ext cx="7292054" cy="6253316"/>
          </a:xfrm>
        </p:spPr>
        <p:txBody>
          <a:bodyPr>
            <a:no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Ο Ευριπίδης, </a:t>
            </a:r>
          </a:p>
          <a:p>
            <a:pPr algn="just">
              <a:lnSpc>
                <a:spcPct val="90000"/>
              </a:lnSpc>
            </a:pP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επηρεασμένος από τους σοφιστές </a:t>
            </a:r>
          </a:p>
          <a:p>
            <a:pPr algn="just">
              <a:lnSpc>
                <a:spcPct val="90000"/>
              </a:lnSpc>
            </a:pP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αμφισβητεί την άκριτη αποδοχή του μυθικού παρελθόντος </a:t>
            </a:r>
          </a:p>
          <a:p>
            <a:pPr algn="just">
              <a:lnSpc>
                <a:spcPct val="90000"/>
              </a:lnSpc>
            </a:pP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υιοθετεί συγκεκριμένες μυθικές παραδόσεις αλλά δίνει τη δική του εκδοχή: </a:t>
            </a:r>
          </a:p>
          <a:p>
            <a:pPr algn="just">
              <a:lnSpc>
                <a:spcPct val="90000"/>
              </a:lnSpc>
            </a:pPr>
            <a:endParaRPr lang="el-GR" sz="2200" b="1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Ο </a:t>
            </a:r>
            <a:r>
              <a:rPr lang="el-GR" sz="2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Πρωτέας</a:t>
            </a: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υπάρχει στην ελληνική μυθολογία αλλά είναι θαλάσσιος δαίμονας με μαντικές ικανότητες που μπορούσε να μεταμορφώνεται σε ό,τι ήθελε. 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Στην Ελένη όμως παρουσιάζεται σαν ο βασιλιάς της Αιγύπτου.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>
              <a:lnSpc>
                <a:spcPct val="90000"/>
              </a:lnSpc>
            </a:pP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Ο </a:t>
            </a:r>
            <a:r>
              <a:rPr lang="el-GR" sz="2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Θεοκλύμενος</a:t>
            </a: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ήταν μάντης που γεννήθηκε στο Άργος αλλά μετά πήγε στην </a:t>
            </a:r>
            <a:r>
              <a:rPr lang="el-GR" sz="2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Πύλο</a:t>
            </a: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και τελικά στην Ιθάκη. 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Στην Ελένη όμως παρουσιάζεται σαν γιος του νεκρού Πρωτέα</a:t>
            </a:r>
            <a:endParaRPr lang="el-GR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953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DE20E9D-CAE3-46A4-8FD2-F9104D99F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3B3835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Ευριπίδης και μύθος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E2C137A-9496-4A15-A0F1-5F976A36E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ο μύθος της «καινής» Ελένης </a:t>
            </a:r>
          </a:p>
          <a:p>
            <a:r>
              <a:rPr lang="el-GR" sz="24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Η Ελένη δεν αποτελεί δραματοποίηση ενός συγκεκριμένου μύθου, αλλά μια νέα σύνθεση. </a:t>
            </a:r>
          </a:p>
          <a:p>
            <a:r>
              <a:rPr lang="el-GR" sz="24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Η εικόνα των θεών μέσα από τα λόγια της Ελένης</a:t>
            </a:r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139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37D183-E01E-4AE0-864C-B9E35D7B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7428" y="699081"/>
            <a:ext cx="10515600" cy="787814"/>
          </a:xfrm>
        </p:spPr>
        <p:txBody>
          <a:bodyPr>
            <a:normAutofit/>
          </a:bodyPr>
          <a:lstStyle/>
          <a:p>
            <a:r>
              <a:rPr lang="el-GR" sz="2400" dirty="0"/>
              <a:t>Διαδικτυακή πηγή: </a:t>
            </a:r>
            <a:r>
              <a:rPr lang="en-US" sz="2400" dirty="0"/>
              <a:t>https://www.slideshare.net/annboukou/ss-54990890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8245465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317FA7B-EB8A-487E-8D1B-66B910F61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l-GR" sz="2000" dirty="0">
                <a:hlinkClick r:id="rId2"/>
              </a:rPr>
            </a:br>
            <a:r>
              <a:rPr lang="el-GR" sz="2000" dirty="0"/>
              <a:t>Απόσπασμα από την παράσταση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AE262BE-FD79-4363-B36F-FDBD97463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7419" y="2456268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  <a:hlinkClick r:id="rId2"/>
              </a:rPr>
              <a:t>https://youtu.be/yaW17McdcBU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</a:t>
            </a:r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2DB2E6-E778-4E58-B5C1-B96B87947E29}"/>
              </a:ext>
            </a:extLst>
          </p:cNvPr>
          <p:cNvSpPr txBox="1"/>
          <p:nvPr/>
        </p:nvSpPr>
        <p:spPr>
          <a:xfrm>
            <a:off x="2707419" y="1720334"/>
            <a:ext cx="60986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https://youtu.be/vLxT2kkzG2s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7437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0B5D36-A678-4D64-8DC9-C663E3969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6787" y="723568"/>
            <a:ext cx="9940412" cy="5559245"/>
          </a:xfrm>
        </p:spPr>
        <p:txBody>
          <a:bodyPr>
            <a:noAutofit/>
          </a:bodyPr>
          <a:lstStyle/>
          <a:p>
            <a:r>
              <a:rPr lang="el-GR" sz="28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2η ΣΚΗΝΗ </a:t>
            </a:r>
            <a:r>
              <a:rPr lang="el-GR" sz="2800" b="1" i="0" dirty="0" err="1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Στ</a:t>
            </a:r>
            <a:r>
              <a:rPr lang="el-GR" sz="28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83-191 </a:t>
            </a:r>
            <a:br>
              <a:rPr lang="el-GR" sz="28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l-GR" sz="28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28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 δραματοποιημένη </a:t>
            </a:r>
            <a:br>
              <a:rPr lang="el-GR" sz="28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l-GR" sz="28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28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 εξοικονομείται η συνέχιση της δράσης και ευνοείται η τραγική ανάπτυξη του θέματος σκηνογραφία </a:t>
            </a:r>
            <a:br>
              <a:rPr lang="el-GR" sz="28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l-GR" sz="28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28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 Ο Τεύκρος μπαίνει από τη δεξιά πάροδο υποδηλώνοντας στους θεατές ότι έρχεται από το λιμάνι</a:t>
            </a:r>
            <a:br>
              <a:rPr lang="el-GR" sz="28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l-GR" sz="28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28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 αυτοπαρουσιάζεται και δίνει επιπλέον πληροφορίες για το ανάκτορο και τον βωμό</a:t>
            </a:r>
            <a:endParaRPr lang="el-GR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115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D53DF0EC-084D-43C9-8C5F-68E427A81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kumimoji="0" lang="el-GR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ΠΡΟΛΟΓΟΣ</a:t>
            </a: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6F3D703-59B9-4D37-B9DE-120A51B2C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7977" y="1332307"/>
            <a:ext cx="6986344" cy="4969114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l-GR" sz="2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•Λειτουργία του Προλόγου στην τραγωδία – κατά ποσόν μέρη</a:t>
            </a:r>
          </a:p>
          <a:p>
            <a:pPr marL="0" indent="0">
              <a:buNone/>
            </a:pPr>
            <a:r>
              <a:rPr lang="el-GR" sz="2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•Μορφή και λειτουργία του συγκεκριμένου προλόγου: </a:t>
            </a:r>
          </a:p>
          <a:p>
            <a:pPr marL="0" indent="0">
              <a:buNone/>
            </a:pPr>
            <a:endParaRPr lang="el-GR" sz="26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sz="2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•ως προς την εξέλιξη της δράσης</a:t>
            </a:r>
          </a:p>
          <a:p>
            <a:pPr marL="0" indent="0">
              <a:buNone/>
            </a:pPr>
            <a:r>
              <a:rPr lang="el-GR" sz="2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•ως προς τα θέματα που θίγονται στο έργο </a:t>
            </a:r>
          </a:p>
          <a:p>
            <a:pPr marL="0" indent="0">
              <a:buNone/>
            </a:pPr>
            <a:endParaRPr lang="el-GR" sz="26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sz="2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–Στηρίζεται στην αντίθεση: </a:t>
            </a:r>
          </a:p>
          <a:p>
            <a:pPr marL="0" indent="0">
              <a:buNone/>
            </a:pPr>
            <a:r>
              <a:rPr lang="el-GR" sz="2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•αφηγηματικό </a:t>
            </a:r>
            <a:r>
              <a:rPr lang="el-GR" sz="2600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vs</a:t>
            </a:r>
            <a:r>
              <a:rPr lang="el-GR" sz="2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δραματοποιημένο </a:t>
            </a:r>
          </a:p>
          <a:p>
            <a:pPr marL="0" indent="0">
              <a:buNone/>
            </a:pPr>
            <a:r>
              <a:rPr lang="el-GR" sz="2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•μονόλογος </a:t>
            </a:r>
            <a:r>
              <a:rPr lang="el-GR" sz="2600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vs</a:t>
            </a:r>
            <a:r>
              <a:rPr lang="el-GR" sz="2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διάλογος </a:t>
            </a:r>
          </a:p>
          <a:p>
            <a:pPr marL="0" indent="0">
              <a:buNone/>
            </a:pPr>
            <a:endParaRPr lang="el-GR" sz="26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454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159C1E9-216B-45D0-96EF-D9992F44F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el-GR" sz="3200" b="0" i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Εἶναι </a:t>
            </a:r>
            <a:r>
              <a:rPr lang="en-US" sz="3200" b="0" i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VS </a:t>
            </a:r>
            <a:r>
              <a:rPr lang="el-GR" sz="3200" b="0" i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φαίνεσθαι </a:t>
            </a:r>
            <a:endParaRPr lang="el-GR" sz="32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250800DF-A254-4406-8031-05CF970442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4694459"/>
              </p:ext>
            </p:extLst>
          </p:nvPr>
        </p:nvGraphicFramePr>
        <p:xfrm>
          <a:off x="4220938" y="155418"/>
          <a:ext cx="7525275" cy="6563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370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42BDF9-D85F-4EE1-B65F-1D0B5B525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743" y="681037"/>
            <a:ext cx="10515600" cy="588603"/>
          </a:xfrm>
        </p:spPr>
        <p:txBody>
          <a:bodyPr>
            <a:normAutofit/>
          </a:bodyPr>
          <a:lstStyle/>
          <a:p>
            <a:r>
              <a:rPr lang="el-GR" sz="28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           Εἶναι VS φαίνεσθαι</a:t>
            </a:r>
            <a:endParaRPr lang="el-GR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DCBD969-6E7F-4E9E-8B2C-511FE5593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5" y="1825625"/>
            <a:ext cx="11020508" cy="4351338"/>
          </a:xfrm>
        </p:spPr>
        <p:txBody>
          <a:bodyPr numCol="2">
            <a:normAutofit lnSpcReduction="10000"/>
          </a:bodyPr>
          <a:lstStyle/>
          <a:p>
            <a:pPr marL="0" indent="0">
              <a:buNone/>
            </a:pPr>
            <a:r>
              <a:rPr lang="el-GR" sz="26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Φαίνεσθαι</a:t>
            </a:r>
            <a:r>
              <a:rPr lang="el-GR" sz="2600" b="0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l-GR" sz="2600" b="0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Η Ελένη ως είδωλο, όνομα, ίσκιος, βρίσκεται με θεϊκή παρέμβαση στην Τροία (</a:t>
            </a:r>
            <a:r>
              <a:rPr lang="el-GR" sz="2600" b="0" i="0" dirty="0" err="1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στ</a:t>
            </a:r>
            <a:r>
              <a:rPr lang="el-GR" sz="2600" b="0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37-43, 59-60). </a:t>
            </a:r>
          </a:p>
          <a:p>
            <a:r>
              <a:rPr lang="el-GR" sz="2600" b="0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Θεωρείται άπιστη σύζυγος και αιτία </a:t>
            </a:r>
          </a:p>
          <a:p>
            <a:pPr marL="0" indent="0">
              <a:buNone/>
            </a:pPr>
            <a:r>
              <a:rPr lang="el-GR" sz="2600" dirty="0">
                <a:solidFill>
                  <a:srgbClr val="3B38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l-GR" sz="2600" b="0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του πολέμου (</a:t>
            </a:r>
            <a:r>
              <a:rPr lang="el-GR" sz="2600" b="0" i="0" dirty="0" err="1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στ</a:t>
            </a:r>
            <a:r>
              <a:rPr lang="el-GR" sz="2600" b="0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65-68). </a:t>
            </a:r>
          </a:p>
          <a:p>
            <a:pPr marL="0" indent="0">
              <a:buNone/>
            </a:pPr>
            <a:endParaRPr lang="el-GR" sz="2600" dirty="0">
              <a:solidFill>
                <a:srgbClr val="3B383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sz="2600" b="0" i="0" dirty="0">
              <a:solidFill>
                <a:srgbClr val="3B3835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sz="2600" dirty="0">
              <a:solidFill>
                <a:srgbClr val="3B383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sz="26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Είναι</a:t>
            </a:r>
            <a:r>
              <a:rPr lang="el-GR" sz="2600" b="0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l-GR" sz="2600" b="0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η πραγματική Ελένη βρίσκεται στην Αίγυπτο (στιχ.50-56, 60- 62). </a:t>
            </a:r>
          </a:p>
          <a:p>
            <a:pPr marL="0" indent="0">
              <a:buNone/>
            </a:pPr>
            <a:r>
              <a:rPr lang="el-GR" sz="2600" b="0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Παραμένει πιστή στον σύζυγό της </a:t>
            </a:r>
          </a:p>
          <a:p>
            <a:pPr marL="0" indent="0">
              <a:buNone/>
            </a:pPr>
            <a:r>
              <a:rPr lang="el-GR" sz="2600" dirty="0">
                <a:solidFill>
                  <a:srgbClr val="3B38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600" b="0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l-GR" sz="2600" b="0" i="0" dirty="0" err="1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στ</a:t>
            </a:r>
            <a:r>
              <a:rPr lang="el-GR" sz="2600" b="0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58-59, 72-73, 78-82) </a:t>
            </a:r>
          </a:p>
          <a:p>
            <a:pPr marL="0" indent="0">
              <a:buNone/>
            </a:pPr>
            <a:r>
              <a:rPr lang="el-GR" sz="2600" b="0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Δυσφημίζεται χωρίς να είναι υπεύθυνη η ίδια για ό,τι συνέβη, αλλά η Ήρα (οργή) και ο Δίας (Διός βουλή) (</a:t>
            </a:r>
            <a:r>
              <a:rPr lang="el-GR" sz="2600" b="0" i="0" dirty="0" err="1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στ</a:t>
            </a:r>
            <a:r>
              <a:rPr lang="el-GR" sz="2600" b="0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26, 37-38, 43-50).</a:t>
            </a:r>
            <a:endParaRPr lang="el-GR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326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CE5251-7FE1-47C9-BBE2-0388E2E41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8130" y="673816"/>
            <a:ext cx="9692148" cy="501567"/>
          </a:xfrm>
        </p:spPr>
        <p:txBody>
          <a:bodyPr>
            <a:normAutofit fontScale="90000"/>
          </a:bodyPr>
          <a:lstStyle/>
          <a:p>
            <a:r>
              <a:rPr lang="el-GR" sz="28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Εἶναι </a:t>
            </a:r>
            <a:r>
              <a:rPr lang="en-US" sz="28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VS </a:t>
            </a:r>
            <a:r>
              <a:rPr lang="el-GR" sz="28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φαίνεσθαι</a:t>
            </a:r>
            <a:endParaRPr lang="el-GR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6891985-D088-4BD4-84FE-ADDD68E26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5451" y="1438503"/>
            <a:ext cx="10515600" cy="4984267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buAutoNum type="arabicPeriod"/>
            </a:pPr>
            <a:r>
              <a:rPr lang="el-GR" sz="2800" b="0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Στην εξέλιξη της δράσης: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800" b="0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προωθεί τον μύθο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800" b="0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υπηρετεί τη δραματική οικονομία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800" b="0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δυσχεραίνει την αναγνώριση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800" b="0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δημιουργεί τραγική ειρωνεία </a:t>
            </a:r>
          </a:p>
          <a:p>
            <a:pPr marL="0" indent="0">
              <a:buNone/>
            </a:pPr>
            <a:r>
              <a:rPr lang="el-GR" sz="2800" b="0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2. Στους ήρωες: </a:t>
            </a:r>
          </a:p>
          <a:p>
            <a:pPr marL="0" indent="0">
              <a:buNone/>
            </a:pPr>
            <a:r>
              <a:rPr lang="el-GR" sz="2800" b="0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τονίζει την τραγικότητά τους </a:t>
            </a:r>
          </a:p>
          <a:p>
            <a:pPr marL="0" indent="0">
              <a:buNone/>
            </a:pPr>
            <a:r>
              <a:rPr lang="el-GR" sz="2800" b="0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3. Στους θεατές/ αναγνώστες: </a:t>
            </a:r>
          </a:p>
          <a:p>
            <a:pPr marL="0" indent="0">
              <a:buNone/>
            </a:pPr>
            <a:r>
              <a:rPr lang="el-GR" sz="2800" b="0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δημιουργεί προβληματισμούς για την κατάκτηση της γνώσης και της αλήθειας. </a:t>
            </a:r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753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3F8AAB2E-5F88-4012-A21C-AAEEEDE6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334097" cy="3029344"/>
          </a:xfrm>
        </p:spPr>
        <p:txBody>
          <a:bodyPr>
            <a:normAutofit/>
          </a:bodyPr>
          <a:lstStyle/>
          <a:p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Φιλοσοφικά ερωτήματα-</a:t>
            </a:r>
            <a:b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θέματα</a:t>
            </a:r>
            <a:endParaRPr lang="el-GR" sz="2800" b="1" dirty="0">
              <a:solidFill>
                <a:schemeClr val="bg1"/>
              </a:solidFill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BE974544-1DFE-490B-9EEB-C3709B9365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7751305"/>
              </p:ext>
            </p:extLst>
          </p:nvPr>
        </p:nvGraphicFramePr>
        <p:xfrm>
          <a:off x="4379189" y="547511"/>
          <a:ext cx="7659086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8927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AB3CDA-580C-4F09-AE51-6F5D6659C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2096" y="681037"/>
            <a:ext cx="9957620" cy="668545"/>
          </a:xfrm>
        </p:spPr>
        <p:txBody>
          <a:bodyPr/>
          <a:lstStyle/>
          <a:p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3B3835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Εἶναι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3B3835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VS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3B3835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 φαίνεσθαι</a:t>
            </a:r>
            <a:r>
              <a:rPr kumimoji="0" lang="el-GR" sz="2600" b="1" i="0" u="none" strike="noStrike" kern="1200" cap="none" spc="0" normalizeH="0" baseline="0" noProof="0" dirty="0">
                <a:ln>
                  <a:noFill/>
                </a:ln>
                <a:solidFill>
                  <a:srgbClr val="3B3835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 και γνώση 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B3835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vs</a:t>
            </a:r>
            <a:r>
              <a:rPr kumimoji="0" lang="el-GR" sz="2600" b="1" i="0" u="none" strike="noStrike" kern="1200" cap="none" spc="0" normalizeH="0" baseline="0" noProof="0" dirty="0">
                <a:ln>
                  <a:noFill/>
                </a:ln>
                <a:solidFill>
                  <a:srgbClr val="3B3835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 άγνοια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DDE17B-E1B5-497F-9E62-0B5320438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8017" y="1415332"/>
            <a:ext cx="9957620" cy="47616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b="1" dirty="0">
                <a:solidFill>
                  <a:srgbClr val="3B38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Λ</a:t>
            </a:r>
            <a:r>
              <a:rPr lang="el-GR" sz="24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ειτουργία της τραγικής ειρωνείας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καθένας από τους ήρωες γνωρίζει κάτι που ο άλλος αγνοεί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το κοινό γνωρίζει κάτι που ο ήρωας αγνοεί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ό,τι λένε οι ήρωες δεν έχει το ίδιο νόημα για όλους, ανάλογα με το τι γνωρίζει ο καθένας </a:t>
            </a:r>
          </a:p>
          <a:p>
            <a:pPr>
              <a:buFont typeface="Wingdings" panose="05000000000000000000" pitchFamily="2" charset="2"/>
              <a:buChar char="§"/>
            </a:pPr>
            <a:endParaRPr lang="el-GR" sz="2400" b="1" i="0" dirty="0">
              <a:solidFill>
                <a:srgbClr val="3B3835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sz="24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Η τραγική ειρωνεία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προκαλεί τον </a:t>
            </a:r>
            <a:r>
              <a:rPr lang="el-GR" sz="2400" b="1" i="0" dirty="0" err="1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έλεο</a:t>
            </a:r>
            <a:r>
              <a:rPr lang="el-GR" sz="24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και τον φόβο των θεατών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Επηρεάζει τις σκέψεις και τη δράση των ηρώων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b="1" i="0" dirty="0">
                <a:solidFill>
                  <a:srgbClr val="3B383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Υπογραμμίζει την τραγικότητα της Ελένης</a:t>
            </a:r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068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9FE08D8-CEA0-461E-870A-02CD15D9B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9D09692-CF4C-47D6-BB93-4B3121FC1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Έλεος και    φόβος</a:t>
            </a:r>
            <a:endParaRPr lang="el-GR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2B982904-A46E-41DF-BA98-61E2300C7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7018161-547E-48F7-A0D9-272C9EA5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4A3B3A0-27FD-4070-944D-455CF5491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5355" y="589721"/>
            <a:ext cx="7396263" cy="5909401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Σκοπός της τραγωδίας είναι να οδηγήσει τον θεατή μέσα από τον </a:t>
            </a:r>
            <a:r>
              <a:rPr lang="el-GR" sz="22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έλεο</a:t>
            </a: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και τον φόβο στην κάθαρση </a:t>
            </a:r>
          </a:p>
          <a:p>
            <a:pPr marL="0" indent="0">
              <a:buNone/>
            </a:pP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Ο θεατής συμμετέχει λογικά και συναισθηματικά στα δρώμενα </a:t>
            </a:r>
          </a:p>
          <a:p>
            <a:pPr marL="0" indent="0">
              <a:buNone/>
            </a:pP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Ανησυχεί   για την τύχη του τραγικού ήρωα και για τους κινδύνους στους οποίους είναι εκτεθειμένος </a:t>
            </a:r>
          </a:p>
          <a:p>
            <a:pPr marL="0" indent="0">
              <a:buNone/>
            </a:pP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• νιώθει συμπόνια γι’ αυτόν και τα βάσανά του. </a:t>
            </a:r>
          </a:p>
          <a:p>
            <a:pPr marL="0" indent="0">
              <a:buNone/>
            </a:pP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–Έλεος </a:t>
            </a:r>
          </a:p>
          <a:p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Η συμπόνια και ο πόνος που αισθάνεται ο θεατής βλέποντας τον ήρωα να υποφέρει </a:t>
            </a:r>
          </a:p>
          <a:p>
            <a:pPr marL="0" indent="0">
              <a:buNone/>
            </a:pPr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– Φόβος </a:t>
            </a:r>
          </a:p>
          <a:p>
            <a:r>
              <a:rPr lang="el-G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Ο φόβος που αισθάνεται ο θεατής βλέποντας τον ήρωα να πάσχει. Το συναίσθημα του φόβου επιτείνεται, γιατί ο θεατής σκέφτεται συχνά ότι θα μπορούσε να βρεθεί σε παρόμοια θέση με τους ήρωες του έργου.</a:t>
            </a:r>
            <a:endParaRPr lang="el-GR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702800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1349</Words>
  <Application>Microsoft Office PowerPoint</Application>
  <PresentationFormat>Ευρεία οθόνη</PresentationFormat>
  <Paragraphs>131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Helvetica Neue</vt:lpstr>
      <vt:lpstr>Wingdings</vt:lpstr>
      <vt:lpstr>Wingdings 3</vt:lpstr>
      <vt:lpstr>Θρόισμα</vt:lpstr>
      <vt:lpstr>ΠΡΟΛΟΓΟΣ   1η ΣΚΗΝΗ Στ. 1-82 </vt:lpstr>
      <vt:lpstr> 2η ΣΚΗΝΗ Στ. 83-191   - δραματοποιημένη   - εξοικονομείται η συνέχιση της δράσης και ευνοείται η τραγική ανάπτυξη του θέματος σκηνογραφία   - Ο Τεύκρος μπαίνει από τη δεξιά πάροδο υποδηλώνοντας στους θεατές ότι έρχεται από το λιμάνι  - αυτοπαρουσιάζεται και δίνει επιπλέον πληροφορίες για το ανάκτορο και τον βωμό</vt:lpstr>
      <vt:lpstr>ΠΡΟΛΟΓΟΣ</vt:lpstr>
      <vt:lpstr>Εἶναι VS φαίνεσθαι </vt:lpstr>
      <vt:lpstr>               Εἶναι VS φαίνεσθαι</vt:lpstr>
      <vt:lpstr>Εἶναι VS φαίνεσθαι</vt:lpstr>
      <vt:lpstr>Φιλοσοφικά ερωτήματα- θέματα</vt:lpstr>
      <vt:lpstr>Εἶναι VS φαίνεσθαι και γνώση vs άγνοια</vt:lpstr>
      <vt:lpstr> Έλεος και    φόβος</vt:lpstr>
      <vt:lpstr>Το θέμα του πολέμου</vt:lpstr>
      <vt:lpstr>Ο ηρωικός ηθικός κώδικας </vt:lpstr>
      <vt:lpstr>          Η τραγικότητα της Ελένης </vt:lpstr>
      <vt:lpstr>Η τραγικότητα της Ελένης </vt:lpstr>
      <vt:lpstr>  Γιατί ο Τεύκρος;</vt:lpstr>
      <vt:lpstr>Ευριπίδης και μύθος</vt:lpstr>
      <vt:lpstr>Ευριπίδης και μύθος</vt:lpstr>
      <vt:lpstr>Διαδικτυακή πηγή: https://www.slideshare.net/annboukou/ss-54990890</vt:lpstr>
      <vt:lpstr> Απόσπασμα από την παράσταση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ΠΡΟΛΟΓΟΣ   1η ΣΚΗΝΗ Στ. 1-82 </dc:title>
  <dc:creator>Χρύσα Παπαγεωργίου</dc:creator>
  <cp:lastModifiedBy>Χρύσα Παπαγεωργίου</cp:lastModifiedBy>
  <cp:revision>4</cp:revision>
  <dcterms:created xsi:type="dcterms:W3CDTF">2020-10-16T16:11:15Z</dcterms:created>
  <dcterms:modified xsi:type="dcterms:W3CDTF">2020-10-16T16:31:11Z</dcterms:modified>
</cp:coreProperties>
</file>