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6" r:id="rId3"/>
    <p:sldId id="257" r:id="rId4"/>
    <p:sldId id="264" r:id="rId5"/>
    <p:sldId id="262" r:id="rId6"/>
    <p:sldId id="263" r:id="rId7"/>
    <p:sldId id="258" r:id="rId8"/>
    <p:sldId id="259" r:id="rId9"/>
    <p:sldId id="260" r:id="rId10"/>
    <p:sldId id="261"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920EE6-7AF9-4676-A564-F339A61DEDF0}" type="datetimeFigureOut">
              <a:rPr lang="el-GR" smtClean="0"/>
              <a:t>10/11/2024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AF75AA-FB9E-458A-8E94-18E2813F4DE3}" type="slidenum">
              <a:rPr lang="el-GR" smtClean="0"/>
              <a:t>‹#›</a:t>
            </a:fld>
            <a:endParaRPr lang="el-GR"/>
          </a:p>
        </p:txBody>
      </p:sp>
    </p:spTree>
    <p:extLst>
      <p:ext uri="{BB962C8B-B14F-4D97-AF65-F5344CB8AC3E}">
        <p14:creationId xmlns:p14="http://schemas.microsoft.com/office/powerpoint/2010/main" val="917103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920EE6-7AF9-4676-A564-F339A61DEDF0}" type="datetimeFigureOut">
              <a:rPr lang="el-GR" smtClean="0"/>
              <a:t>10/11/2024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DAF75AA-FB9E-458A-8E94-18E2813F4DE3}" type="slidenum">
              <a:rPr lang="el-GR" smtClean="0"/>
              <a:t>‹#›</a:t>
            </a:fld>
            <a:endParaRPr lang="el-GR"/>
          </a:p>
        </p:txBody>
      </p:sp>
    </p:spTree>
    <p:extLst>
      <p:ext uri="{BB962C8B-B14F-4D97-AF65-F5344CB8AC3E}">
        <p14:creationId xmlns:p14="http://schemas.microsoft.com/office/powerpoint/2010/main" val="29179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F920EE6-7AF9-4676-A564-F339A61DEDF0}" type="datetimeFigureOut">
              <a:rPr lang="el-GR" smtClean="0"/>
              <a:t>10/11/2024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AF75AA-FB9E-458A-8E94-18E2813F4DE3}" type="slidenum">
              <a:rPr lang="el-GR" smtClean="0"/>
              <a:t>‹#›</a:t>
            </a:fld>
            <a:endParaRPr lang="el-GR"/>
          </a:p>
        </p:txBody>
      </p:sp>
    </p:spTree>
    <p:extLst>
      <p:ext uri="{BB962C8B-B14F-4D97-AF65-F5344CB8AC3E}">
        <p14:creationId xmlns:p14="http://schemas.microsoft.com/office/powerpoint/2010/main" val="3817668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F920EE6-7AF9-4676-A564-F339A61DEDF0}" type="datetimeFigureOut">
              <a:rPr lang="el-GR" smtClean="0"/>
              <a:t>10/11/2024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AF75AA-FB9E-458A-8E94-18E2813F4DE3}" type="slidenum">
              <a:rPr lang="el-GR" smtClean="0"/>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22827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920EE6-7AF9-4676-A564-F339A61DEDF0}" type="datetimeFigureOut">
              <a:rPr lang="el-GR" smtClean="0"/>
              <a:t>10/11/2024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AF75AA-FB9E-458A-8E94-18E2813F4DE3}" type="slidenum">
              <a:rPr lang="el-GR" smtClean="0"/>
              <a:t>‹#›</a:t>
            </a:fld>
            <a:endParaRPr lang="el-GR"/>
          </a:p>
        </p:txBody>
      </p:sp>
    </p:spTree>
    <p:extLst>
      <p:ext uri="{BB962C8B-B14F-4D97-AF65-F5344CB8AC3E}">
        <p14:creationId xmlns:p14="http://schemas.microsoft.com/office/powerpoint/2010/main" val="85601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F920EE6-7AF9-4676-A564-F339A61DEDF0}" type="datetimeFigureOut">
              <a:rPr lang="el-GR" smtClean="0"/>
              <a:t>10/11/2024</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AF75AA-FB9E-458A-8E94-18E2813F4DE3}" type="slidenum">
              <a:rPr lang="el-GR" smtClean="0"/>
              <a:t>‹#›</a:t>
            </a:fld>
            <a:endParaRPr lang="el-GR"/>
          </a:p>
        </p:txBody>
      </p:sp>
    </p:spTree>
    <p:extLst>
      <p:ext uri="{BB962C8B-B14F-4D97-AF65-F5344CB8AC3E}">
        <p14:creationId xmlns:p14="http://schemas.microsoft.com/office/powerpoint/2010/main" val="2592036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F920EE6-7AF9-4676-A564-F339A61DEDF0}" type="datetimeFigureOut">
              <a:rPr lang="el-GR" smtClean="0"/>
              <a:t>10/11/2024</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AF75AA-FB9E-458A-8E94-18E2813F4DE3}" type="slidenum">
              <a:rPr lang="el-GR" smtClean="0"/>
              <a:t>‹#›</a:t>
            </a:fld>
            <a:endParaRPr lang="el-GR"/>
          </a:p>
        </p:txBody>
      </p:sp>
    </p:spTree>
    <p:extLst>
      <p:ext uri="{BB962C8B-B14F-4D97-AF65-F5344CB8AC3E}">
        <p14:creationId xmlns:p14="http://schemas.microsoft.com/office/powerpoint/2010/main" val="3382818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920EE6-7AF9-4676-A564-F339A61DEDF0}" type="datetimeFigureOut">
              <a:rPr lang="el-GR" smtClean="0"/>
              <a:t>10/11/2024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AF75AA-FB9E-458A-8E94-18E2813F4DE3}" type="slidenum">
              <a:rPr lang="el-GR" smtClean="0"/>
              <a:t>‹#›</a:t>
            </a:fld>
            <a:endParaRPr lang="el-GR"/>
          </a:p>
        </p:txBody>
      </p:sp>
    </p:spTree>
    <p:extLst>
      <p:ext uri="{BB962C8B-B14F-4D97-AF65-F5344CB8AC3E}">
        <p14:creationId xmlns:p14="http://schemas.microsoft.com/office/powerpoint/2010/main" val="2199291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920EE6-7AF9-4676-A564-F339A61DEDF0}" type="datetimeFigureOut">
              <a:rPr lang="el-GR" smtClean="0"/>
              <a:t>10/11/2024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AF75AA-FB9E-458A-8E94-18E2813F4DE3}" type="slidenum">
              <a:rPr lang="el-GR" smtClean="0"/>
              <a:t>‹#›</a:t>
            </a:fld>
            <a:endParaRPr lang="el-GR"/>
          </a:p>
        </p:txBody>
      </p:sp>
    </p:spTree>
    <p:extLst>
      <p:ext uri="{BB962C8B-B14F-4D97-AF65-F5344CB8AC3E}">
        <p14:creationId xmlns:p14="http://schemas.microsoft.com/office/powerpoint/2010/main" val="3196296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F920EE6-7AF9-4676-A564-F339A61DEDF0}" type="datetimeFigureOut">
              <a:rPr lang="el-GR" smtClean="0"/>
              <a:t>10/11/2024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AF75AA-FB9E-458A-8E94-18E2813F4DE3}" type="slidenum">
              <a:rPr lang="el-GR" smtClean="0"/>
              <a:t>‹#›</a:t>
            </a:fld>
            <a:endParaRPr lang="el-GR"/>
          </a:p>
        </p:txBody>
      </p:sp>
    </p:spTree>
    <p:extLst>
      <p:ext uri="{BB962C8B-B14F-4D97-AF65-F5344CB8AC3E}">
        <p14:creationId xmlns:p14="http://schemas.microsoft.com/office/powerpoint/2010/main" val="419326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920EE6-7AF9-4676-A564-F339A61DEDF0}" type="datetimeFigureOut">
              <a:rPr lang="el-GR" smtClean="0"/>
              <a:t>10/11/2024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AF75AA-FB9E-458A-8E94-18E2813F4DE3}" type="slidenum">
              <a:rPr lang="el-GR" smtClean="0"/>
              <a:t>‹#›</a:t>
            </a:fld>
            <a:endParaRPr lang="el-GR"/>
          </a:p>
        </p:txBody>
      </p:sp>
    </p:spTree>
    <p:extLst>
      <p:ext uri="{BB962C8B-B14F-4D97-AF65-F5344CB8AC3E}">
        <p14:creationId xmlns:p14="http://schemas.microsoft.com/office/powerpoint/2010/main" val="2549599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920EE6-7AF9-4676-A564-F339A61DEDF0}" type="datetimeFigureOut">
              <a:rPr lang="el-GR" smtClean="0"/>
              <a:t>10/11/2024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DAF75AA-FB9E-458A-8E94-18E2813F4DE3}" type="slidenum">
              <a:rPr lang="el-GR" smtClean="0"/>
              <a:t>‹#›</a:t>
            </a:fld>
            <a:endParaRPr lang="el-GR"/>
          </a:p>
        </p:txBody>
      </p:sp>
    </p:spTree>
    <p:extLst>
      <p:ext uri="{BB962C8B-B14F-4D97-AF65-F5344CB8AC3E}">
        <p14:creationId xmlns:p14="http://schemas.microsoft.com/office/powerpoint/2010/main" val="3637716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920EE6-7AF9-4676-A564-F339A61DEDF0}" type="datetimeFigureOut">
              <a:rPr lang="el-GR" smtClean="0"/>
              <a:t>10/11/2024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DAF75AA-FB9E-458A-8E94-18E2813F4DE3}" type="slidenum">
              <a:rPr lang="el-GR" smtClean="0"/>
              <a:t>‹#›</a:t>
            </a:fld>
            <a:endParaRPr lang="el-GR"/>
          </a:p>
        </p:txBody>
      </p:sp>
    </p:spTree>
    <p:extLst>
      <p:ext uri="{BB962C8B-B14F-4D97-AF65-F5344CB8AC3E}">
        <p14:creationId xmlns:p14="http://schemas.microsoft.com/office/powerpoint/2010/main" val="3229833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F920EE6-7AF9-4676-A564-F339A61DEDF0}" type="datetimeFigureOut">
              <a:rPr lang="el-GR" smtClean="0"/>
              <a:t>10/11/2024</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7DAF75AA-FB9E-458A-8E94-18E2813F4DE3}" type="slidenum">
              <a:rPr lang="el-GR" smtClean="0"/>
              <a:t>‹#›</a:t>
            </a:fld>
            <a:endParaRPr lang="el-GR"/>
          </a:p>
        </p:txBody>
      </p:sp>
    </p:spTree>
    <p:extLst>
      <p:ext uri="{BB962C8B-B14F-4D97-AF65-F5344CB8AC3E}">
        <p14:creationId xmlns:p14="http://schemas.microsoft.com/office/powerpoint/2010/main" val="4196965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F920EE6-7AF9-4676-A564-F339A61DEDF0}" type="datetimeFigureOut">
              <a:rPr lang="el-GR" smtClean="0"/>
              <a:t>10/11/2024</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7DAF75AA-FB9E-458A-8E94-18E2813F4DE3}" type="slidenum">
              <a:rPr lang="el-GR" smtClean="0"/>
              <a:t>‹#›</a:t>
            </a:fld>
            <a:endParaRPr lang="el-GR"/>
          </a:p>
        </p:txBody>
      </p:sp>
    </p:spTree>
    <p:extLst>
      <p:ext uri="{BB962C8B-B14F-4D97-AF65-F5344CB8AC3E}">
        <p14:creationId xmlns:p14="http://schemas.microsoft.com/office/powerpoint/2010/main" val="94589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F920EE6-7AF9-4676-A564-F339A61DEDF0}" type="datetimeFigureOut">
              <a:rPr lang="el-GR" smtClean="0"/>
              <a:t>10/11/2024</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7DAF75AA-FB9E-458A-8E94-18E2813F4DE3}" type="slidenum">
              <a:rPr lang="el-GR" smtClean="0"/>
              <a:t>‹#›</a:t>
            </a:fld>
            <a:endParaRPr lang="el-GR"/>
          </a:p>
        </p:txBody>
      </p:sp>
    </p:spTree>
    <p:extLst>
      <p:ext uri="{BB962C8B-B14F-4D97-AF65-F5344CB8AC3E}">
        <p14:creationId xmlns:p14="http://schemas.microsoft.com/office/powerpoint/2010/main" val="668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920EE6-7AF9-4676-A564-F339A61DEDF0}" type="datetimeFigureOut">
              <a:rPr lang="el-GR" smtClean="0"/>
              <a:t>10/11/2024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DAF75AA-FB9E-458A-8E94-18E2813F4DE3}" type="slidenum">
              <a:rPr lang="el-GR" smtClean="0"/>
              <a:t>‹#›</a:t>
            </a:fld>
            <a:endParaRPr lang="el-GR"/>
          </a:p>
        </p:txBody>
      </p:sp>
    </p:spTree>
    <p:extLst>
      <p:ext uri="{BB962C8B-B14F-4D97-AF65-F5344CB8AC3E}">
        <p14:creationId xmlns:p14="http://schemas.microsoft.com/office/powerpoint/2010/main" val="825341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F920EE6-7AF9-4676-A564-F339A61DEDF0}" type="datetimeFigureOut">
              <a:rPr lang="el-GR" smtClean="0"/>
              <a:t>10/11/2024</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DAF75AA-FB9E-458A-8E94-18E2813F4DE3}" type="slidenum">
              <a:rPr lang="el-GR" smtClean="0"/>
              <a:t>‹#›</a:t>
            </a:fld>
            <a:endParaRPr lang="el-GR"/>
          </a:p>
        </p:txBody>
      </p:sp>
    </p:spTree>
    <p:extLst>
      <p:ext uri="{BB962C8B-B14F-4D97-AF65-F5344CB8AC3E}">
        <p14:creationId xmlns:p14="http://schemas.microsoft.com/office/powerpoint/2010/main" val="428241753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02677-D907-403F-834A-244F0DAC3052}"/>
              </a:ext>
            </a:extLst>
          </p:cNvPr>
          <p:cNvSpPr>
            <a:spLocks noGrp="1"/>
          </p:cNvSpPr>
          <p:nvPr>
            <p:ph type="ctrTitle"/>
          </p:nvPr>
        </p:nvSpPr>
        <p:spPr/>
        <p:txBody>
          <a:bodyPr/>
          <a:lstStyle/>
          <a:p>
            <a:r>
              <a:rPr lang="el-GR" dirty="0"/>
              <a:t>Η ΑΠΟΙΚΙΑΚΗ ΕΞΑΠΛΩΣΗ</a:t>
            </a:r>
          </a:p>
        </p:txBody>
      </p:sp>
      <p:sp>
        <p:nvSpPr>
          <p:cNvPr id="3" name="Subtitle 2">
            <a:extLst>
              <a:ext uri="{FF2B5EF4-FFF2-40B4-BE49-F238E27FC236}">
                <a16:creationId xmlns:a16="http://schemas.microsoft.com/office/drawing/2014/main" id="{F5985A6F-99FC-4326-8CD0-4DCA98F97899}"/>
              </a:ext>
            </a:extLst>
          </p:cNvPr>
          <p:cNvSpPr>
            <a:spLocks noGrp="1"/>
          </p:cNvSpPr>
          <p:nvPr>
            <p:ph type="subTitle" idx="1"/>
          </p:nvPr>
        </p:nvSpPr>
        <p:spPr/>
        <p:txBody>
          <a:bodyPr/>
          <a:lstStyle/>
          <a:p>
            <a:r>
              <a:rPr lang="el-GR" dirty="0"/>
              <a:t>Β΄ελληνικός αποικισμός</a:t>
            </a:r>
          </a:p>
          <a:p>
            <a:endParaRPr lang="el-GR" dirty="0"/>
          </a:p>
        </p:txBody>
      </p:sp>
      <p:pic>
        <p:nvPicPr>
          <p:cNvPr id="5" name="Picture 4">
            <a:extLst>
              <a:ext uri="{FF2B5EF4-FFF2-40B4-BE49-F238E27FC236}">
                <a16:creationId xmlns:a16="http://schemas.microsoft.com/office/drawing/2014/main" id="{3AD5855C-192E-4690-8682-5BF48312F3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876" y="2979796"/>
            <a:ext cx="4208015" cy="2228294"/>
          </a:xfrm>
          <a:prstGeom prst="rect">
            <a:avLst/>
          </a:prstGeom>
        </p:spPr>
      </p:pic>
    </p:spTree>
    <p:extLst>
      <p:ext uri="{BB962C8B-B14F-4D97-AF65-F5344CB8AC3E}">
        <p14:creationId xmlns:p14="http://schemas.microsoft.com/office/powerpoint/2010/main" val="4151746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D4890-152E-427D-A04E-EC5C4E549690}"/>
              </a:ext>
            </a:extLst>
          </p:cNvPr>
          <p:cNvSpPr>
            <a:spLocks noGrp="1"/>
          </p:cNvSpPr>
          <p:nvPr>
            <p:ph type="title"/>
          </p:nvPr>
        </p:nvSpPr>
        <p:spPr/>
        <p:txBody>
          <a:bodyPr/>
          <a:lstStyle/>
          <a:p>
            <a:r>
              <a:rPr lang="el-GR" dirty="0"/>
              <a:t>Μεγάλη Ελλάδα</a:t>
            </a:r>
          </a:p>
        </p:txBody>
      </p:sp>
      <p:pic>
        <p:nvPicPr>
          <p:cNvPr id="13" name="Content Placeholder 12">
            <a:extLst>
              <a:ext uri="{FF2B5EF4-FFF2-40B4-BE49-F238E27FC236}">
                <a16:creationId xmlns:a16="http://schemas.microsoft.com/office/drawing/2014/main" id="{DB1A0022-00F2-4F7B-BD03-60B2EFB970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6769" y="2778711"/>
            <a:ext cx="6995604" cy="3097158"/>
          </a:xfrm>
        </p:spPr>
      </p:pic>
    </p:spTree>
    <p:extLst>
      <p:ext uri="{BB962C8B-B14F-4D97-AF65-F5344CB8AC3E}">
        <p14:creationId xmlns:p14="http://schemas.microsoft.com/office/powerpoint/2010/main" val="1687313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184C5-B148-42ED-9F5C-243D0C516BEC}"/>
              </a:ext>
            </a:extLst>
          </p:cNvPr>
          <p:cNvSpPr>
            <a:spLocks noGrp="1"/>
          </p:cNvSpPr>
          <p:nvPr>
            <p:ph type="title"/>
          </p:nvPr>
        </p:nvSpPr>
        <p:spPr/>
        <p:txBody>
          <a:bodyPr/>
          <a:lstStyle/>
          <a:p>
            <a:r>
              <a:rPr lang="el-GR" dirty="0"/>
              <a:t>Συνέπειες αποικισμού</a:t>
            </a:r>
          </a:p>
        </p:txBody>
      </p:sp>
      <p:sp>
        <p:nvSpPr>
          <p:cNvPr id="3" name="Content Placeholder 2">
            <a:extLst>
              <a:ext uri="{FF2B5EF4-FFF2-40B4-BE49-F238E27FC236}">
                <a16:creationId xmlns:a16="http://schemas.microsoft.com/office/drawing/2014/main" id="{4EE107BB-6D6B-4816-A7E0-CB77CFDEE7EB}"/>
              </a:ext>
            </a:extLst>
          </p:cNvPr>
          <p:cNvSpPr>
            <a:spLocks noGrp="1"/>
          </p:cNvSpPr>
          <p:nvPr>
            <p:ph idx="1"/>
          </p:nvPr>
        </p:nvSpPr>
        <p:spPr>
          <a:xfrm>
            <a:off x="1104293" y="1999652"/>
            <a:ext cx="8946541" cy="4195481"/>
          </a:xfrm>
        </p:spPr>
        <p:txBody>
          <a:bodyPr/>
          <a:lstStyle/>
          <a:p>
            <a:pPr marL="0" indent="0">
              <a:buNone/>
            </a:pPr>
            <a:r>
              <a:rPr lang="el-GR" b="0" i="0" dirty="0">
                <a:effectLst/>
                <a:latin typeface="Arial" panose="020B0604020202020204" pitchFamily="34" charset="0"/>
              </a:rPr>
              <a:t>α. διεύρυνση πνευματικών οριζόντων-γνωριμία με άλλους πολιτισμούς</a:t>
            </a:r>
            <a:br>
              <a:rPr lang="el-GR" b="0" i="0" dirty="0">
                <a:effectLst/>
                <a:latin typeface="Arial" panose="020B0604020202020204" pitchFamily="34" charset="0"/>
              </a:rPr>
            </a:br>
            <a:br>
              <a:rPr lang="el-GR" b="0" i="0" dirty="0">
                <a:effectLst/>
                <a:latin typeface="Arial" panose="020B0604020202020204" pitchFamily="34" charset="0"/>
              </a:rPr>
            </a:br>
            <a:r>
              <a:rPr lang="el-GR" b="0" i="0" dirty="0">
                <a:effectLst/>
                <a:latin typeface="Arial" panose="020B0604020202020204" pitchFamily="34" charset="0"/>
              </a:rPr>
              <a:t>β. οι πρώτες ύλες-μέταλλα είχαν μεγάλη ζήτηση και έτσι δημιουργήθηκαν νέα επαγγέλματα</a:t>
            </a:r>
            <a:br>
              <a:rPr lang="el-GR" b="0" i="0" dirty="0">
                <a:effectLst/>
                <a:latin typeface="Arial" panose="020B0604020202020204" pitchFamily="34" charset="0"/>
              </a:rPr>
            </a:br>
            <a:br>
              <a:rPr lang="el-GR" b="0" i="0" dirty="0">
                <a:effectLst/>
                <a:latin typeface="Arial" panose="020B0604020202020204" pitchFamily="34" charset="0"/>
              </a:rPr>
            </a:br>
            <a:r>
              <a:rPr lang="el-GR" b="0" i="0" dirty="0">
                <a:effectLst/>
                <a:latin typeface="Arial" panose="020B0604020202020204" pitchFamily="34" charset="0"/>
              </a:rPr>
              <a:t>γ. ανάπτυξη αγγειοπλαστικής-τέχνης</a:t>
            </a:r>
            <a:br>
              <a:rPr lang="el-GR" b="0" i="0" dirty="0">
                <a:effectLst/>
                <a:latin typeface="Arial" panose="020B0604020202020204" pitchFamily="34" charset="0"/>
              </a:rPr>
            </a:br>
            <a:br>
              <a:rPr lang="el-GR" b="0" i="0" dirty="0">
                <a:effectLst/>
                <a:latin typeface="Arial" panose="020B0604020202020204" pitchFamily="34" charset="0"/>
              </a:rPr>
            </a:br>
            <a:r>
              <a:rPr lang="el-GR" b="0" i="0" dirty="0">
                <a:effectLst/>
                <a:latin typeface="Arial" panose="020B0604020202020204" pitchFamily="34" charset="0"/>
              </a:rPr>
              <a:t>δ. οι έμποροι (εν πορεία) σταμάτησαν να μετακινούνται και δημιουργήθηκαν χώροι διακίνησης των αγαθών.</a:t>
            </a:r>
            <a:br>
              <a:rPr lang="el-GR" b="0" i="0" dirty="0">
                <a:effectLst/>
                <a:latin typeface="Arial" panose="020B0604020202020204" pitchFamily="34" charset="0"/>
              </a:rPr>
            </a:br>
            <a:br>
              <a:rPr lang="el-GR" b="0" i="0" dirty="0">
                <a:effectLst/>
                <a:latin typeface="Arial" panose="020B0604020202020204" pitchFamily="34" charset="0"/>
              </a:rPr>
            </a:br>
            <a:r>
              <a:rPr lang="el-GR" b="0" i="0" dirty="0">
                <a:effectLst/>
                <a:latin typeface="Arial" panose="020B0604020202020204" pitchFamily="34" charset="0"/>
              </a:rPr>
              <a:t>ε. εμφανίστηκαν και οι κάπηλοι (=μικρέμποροι)</a:t>
            </a:r>
            <a:r>
              <a:rPr lang="el-GR" b="0" i="0" dirty="0">
                <a:solidFill>
                  <a:srgbClr val="7A7A7B"/>
                </a:solidFill>
                <a:effectLst/>
                <a:latin typeface="Arial" panose="020B0604020202020204" pitchFamily="34" charset="0"/>
              </a:rPr>
              <a:t>.</a:t>
            </a:r>
            <a:endParaRPr lang="el-GR" dirty="0"/>
          </a:p>
        </p:txBody>
      </p:sp>
    </p:spTree>
    <p:extLst>
      <p:ext uri="{BB962C8B-B14F-4D97-AF65-F5344CB8AC3E}">
        <p14:creationId xmlns:p14="http://schemas.microsoft.com/office/powerpoint/2010/main" val="1310728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63B9CB-EB35-45B7-916B-85AB3D19AC30}"/>
              </a:ext>
            </a:extLst>
          </p:cNvPr>
          <p:cNvSpPr txBox="1"/>
          <p:nvPr/>
        </p:nvSpPr>
        <p:spPr>
          <a:xfrm>
            <a:off x="1899821" y="1021685"/>
            <a:ext cx="8167457" cy="4801314"/>
          </a:xfrm>
          <a:prstGeom prst="rect">
            <a:avLst/>
          </a:prstGeom>
          <a:noFill/>
        </p:spPr>
        <p:txBody>
          <a:bodyPr wrap="square">
            <a:spAutoFit/>
          </a:bodyPr>
          <a:lstStyle/>
          <a:p>
            <a:r>
              <a:rPr lang="el-GR" dirty="0">
                <a:solidFill>
                  <a:srgbClr val="FF0000"/>
                </a:solidFill>
              </a:rPr>
              <a:t>αποικία η [apikía] </a:t>
            </a:r>
            <a:r>
              <a:rPr lang="el-GR" dirty="0"/>
              <a:t> : I 1.τόπος όπου μετακινείται μαζικά και εγκαθίσταται μόνιμα αριθμός ανθρώπων από άλλη χώρα: Οι ελληνικές αποικίες στα παράλια της M. Aσίας έγιναν εστίες πολιτισμού. H Kαρχηδόνα ήταν ~ της Tύρου. </a:t>
            </a:r>
          </a:p>
          <a:p>
            <a:r>
              <a:rPr lang="el-GR" dirty="0"/>
              <a:t>2α. χώρα που αποτελεί κτήση μιας άλλης και η οποία είναι εξαρτημένη οικονομικά και πολιτικά από αυτήν: H Iνδία υπήρξε ως τα μέσα του εικοστού αιώνα ~ της M. Bρετανίας.</a:t>
            </a:r>
          </a:p>
          <a:p>
            <a:r>
              <a:rPr lang="el-GR" dirty="0"/>
              <a:t> β. χώρα που κυριαρχείται οικονομικά και πολιτικά από άλλη ισχυρότερη: H αντιπολίτευση κατήγγειλε την κυβέρνηση ότι μετέτρεψε τη χώρα σε ~ των HΠA.</a:t>
            </a:r>
          </a:p>
          <a:p>
            <a:r>
              <a:rPr lang="el-GR" dirty="0"/>
              <a:t> II. άθροισμα (κατώτερων) οργανισμών (κυρ. υδρόβιων) του ίδιου είδους, που είναι συνδεμένοι οργανικά μεταξύ τους και ζουν ομαδικά: Aποικίες υδροβίων / κοραλλιών / μικροοργανισμών / μικροβίων. [λόγ.: Ι1: αρχ. ἀποικία· Ι2, ΙΙ: σημδ. γαλλ. colonie &amp; αγγλ. colony]</a:t>
            </a:r>
          </a:p>
          <a:p>
            <a:endParaRPr lang="el-GR" dirty="0"/>
          </a:p>
          <a:p>
            <a:r>
              <a:rPr lang="el-GR" b="1" dirty="0">
                <a:solidFill>
                  <a:schemeClr val="bg1"/>
                </a:solidFill>
              </a:rPr>
              <a:t>Λεξικό της κοινής νεοελληνικής</a:t>
            </a:r>
          </a:p>
          <a:p>
            <a:endParaRPr lang="el-GR" dirty="0"/>
          </a:p>
        </p:txBody>
      </p:sp>
    </p:spTree>
    <p:extLst>
      <p:ext uri="{BB962C8B-B14F-4D97-AF65-F5344CB8AC3E}">
        <p14:creationId xmlns:p14="http://schemas.microsoft.com/office/powerpoint/2010/main" val="3046076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FB98C-8AF4-4895-B20F-808FF31D974E}"/>
              </a:ext>
            </a:extLst>
          </p:cNvPr>
          <p:cNvSpPr>
            <a:spLocks noGrp="1"/>
          </p:cNvSpPr>
          <p:nvPr>
            <p:ph type="title"/>
          </p:nvPr>
        </p:nvSpPr>
        <p:spPr/>
        <p:txBody>
          <a:bodyPr/>
          <a:lstStyle/>
          <a:p>
            <a:r>
              <a:rPr lang="el-GR" dirty="0"/>
              <a:t>Τα αίτια</a:t>
            </a:r>
          </a:p>
        </p:txBody>
      </p:sp>
      <p:sp>
        <p:nvSpPr>
          <p:cNvPr id="3" name="Content Placeholder 2">
            <a:extLst>
              <a:ext uri="{FF2B5EF4-FFF2-40B4-BE49-F238E27FC236}">
                <a16:creationId xmlns:a16="http://schemas.microsoft.com/office/drawing/2014/main" id="{329A3290-1167-47DB-AD1C-8036157157DE}"/>
              </a:ext>
            </a:extLst>
          </p:cNvPr>
          <p:cNvSpPr>
            <a:spLocks noGrp="1"/>
          </p:cNvSpPr>
          <p:nvPr>
            <p:ph idx="1"/>
          </p:nvPr>
        </p:nvSpPr>
        <p:spPr/>
        <p:txBody>
          <a:bodyPr>
            <a:normAutofit/>
          </a:bodyPr>
          <a:lstStyle/>
          <a:p>
            <a:r>
              <a:rPr lang="el-GR" sz="2800" dirty="0"/>
              <a:t>Επιθυμία απόκτησης καλλιεργήσιμης  γης (οικονομία)</a:t>
            </a:r>
          </a:p>
          <a:p>
            <a:pPr marL="0" indent="0">
              <a:buNone/>
            </a:pPr>
            <a:endParaRPr lang="el-GR" sz="2800" dirty="0"/>
          </a:p>
          <a:p>
            <a:r>
              <a:rPr lang="el-GR" sz="2800" dirty="0"/>
              <a:t>Προμήθεια σιδηρομεταλλεύματος (οικονομία)</a:t>
            </a:r>
          </a:p>
          <a:p>
            <a:pPr marL="0" indent="0">
              <a:buNone/>
            </a:pPr>
            <a:endParaRPr lang="el-GR" sz="2800" dirty="0"/>
          </a:p>
          <a:p>
            <a:r>
              <a:rPr lang="el-GR" sz="2800" dirty="0"/>
              <a:t>Επικράτηση πολιτικών αντιπάλων (πολιτική)</a:t>
            </a:r>
          </a:p>
        </p:txBody>
      </p:sp>
    </p:spTree>
    <p:extLst>
      <p:ext uri="{BB962C8B-B14F-4D97-AF65-F5344CB8AC3E}">
        <p14:creationId xmlns:p14="http://schemas.microsoft.com/office/powerpoint/2010/main" val="324865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51CF82-F3B1-4B00-B275-2F526E47A9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8599" y="1997475"/>
            <a:ext cx="8061254" cy="3879541"/>
          </a:xfrm>
          <a:prstGeom prst="rect">
            <a:avLst/>
          </a:prstGeom>
        </p:spPr>
      </p:pic>
      <p:sp>
        <p:nvSpPr>
          <p:cNvPr id="8" name="Title 7">
            <a:extLst>
              <a:ext uri="{FF2B5EF4-FFF2-40B4-BE49-F238E27FC236}">
                <a16:creationId xmlns:a16="http://schemas.microsoft.com/office/drawing/2014/main" id="{F95A5812-FF8D-4298-8BCA-64F3FDF600F0}"/>
              </a:ext>
            </a:extLst>
          </p:cNvPr>
          <p:cNvSpPr>
            <a:spLocks noGrp="1"/>
          </p:cNvSpPr>
          <p:nvPr>
            <p:ph type="title"/>
          </p:nvPr>
        </p:nvSpPr>
        <p:spPr/>
        <p:txBody>
          <a:bodyPr/>
          <a:lstStyle/>
          <a:p>
            <a:r>
              <a:rPr lang="el-GR" sz="2400" dirty="0"/>
              <a:t>Το ζύγισμα των προϊόντων, βασική προΰπόθεση του εμπορίου.</a:t>
            </a:r>
            <a:br>
              <a:rPr lang="el-GR" sz="2400" dirty="0"/>
            </a:br>
            <a:r>
              <a:rPr lang="el-GR" sz="2400" dirty="0"/>
              <a:t>Εικόνα από αγγείο του 6ου αιώνα π.Χ. (Νέα Yόρκη, Μητροπολιτικό Μουσείο)</a:t>
            </a:r>
          </a:p>
        </p:txBody>
      </p:sp>
    </p:spTree>
    <p:extLst>
      <p:ext uri="{BB962C8B-B14F-4D97-AF65-F5344CB8AC3E}">
        <p14:creationId xmlns:p14="http://schemas.microsoft.com/office/powerpoint/2010/main" val="305384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5CA2C7-98B3-4C34-BFE0-58328D4386CD}"/>
              </a:ext>
            </a:extLst>
          </p:cNvPr>
          <p:cNvSpPr txBox="1"/>
          <p:nvPr/>
        </p:nvSpPr>
        <p:spPr>
          <a:xfrm>
            <a:off x="1777013" y="235076"/>
            <a:ext cx="8637973" cy="5632311"/>
          </a:xfrm>
          <a:prstGeom prst="rect">
            <a:avLst/>
          </a:prstGeom>
          <a:noFill/>
        </p:spPr>
        <p:txBody>
          <a:bodyPr wrap="square">
            <a:spAutoFit/>
          </a:bodyPr>
          <a:lstStyle/>
          <a:p>
            <a:r>
              <a:rPr lang="el-GR" dirty="0"/>
              <a:t>ΣΙΩΠΗΛΟ ΕΜΠΟΡΙΟ</a:t>
            </a:r>
          </a:p>
          <a:p>
            <a:endParaRPr lang="el-GR" dirty="0"/>
          </a:p>
          <a:p>
            <a:r>
              <a:rPr lang="el-GR" dirty="0"/>
              <a:t>Οι Καρχηδόνιοι λένε ακόμη και το εξής˙ ότι υπάρχει χώρα της Λιβύης και άνθρωποι που κατοικούν σ’ αυτήν έξω από τις Ηράκλειες στήλες. Λένε ακόμη ότι, όταν φθάνουν στη χώρα των ανθρώπων αυτών, βγάζουν έξω τα προϊόντα τους, τα βάζουν στη σειρά στην παραλία και μπαίνουν πάλι στα πλοία και κάνουν καπνό. Οι ιθαγενείς, όταν δουν τον καπνό, κατεβαίνουν στην παραλία, αφήνουν ποσότητα χρυσού, ανάλογης αξίας προς τα εμπορεύματα, και γυρίζουν πίσω. Οι Καρχηδόνιοι σπεύδουν στην ξηρά και εξετάζουν τον χρυσό. Αν καταλάβουν ότι ο χρυσός ισοφαρίζει την αξία του εμπορεύματος, τον παίρνουν και φεύγουν˙ αν όχι, μπαίνουν πάλι στα καράβια και περιμένουν. Οι ιθαγενείς πλησιάζουν και προσθέτουν χρυσό παραπάνω, μέχρι να τους ικανοποιήσουν. Κανείς, όπως λένε οι Καρχηδόνιοι, δεν αδικεί.</a:t>
            </a:r>
          </a:p>
          <a:p>
            <a:endParaRPr lang="el-GR" dirty="0"/>
          </a:p>
          <a:p>
            <a:r>
              <a:rPr lang="el-GR" dirty="0"/>
              <a:t>Ηρόδοτος, Ιστορία, 4. 196</a:t>
            </a:r>
          </a:p>
          <a:p>
            <a:endParaRPr lang="el-GR" dirty="0"/>
          </a:p>
          <a:p>
            <a:endParaRPr lang="el-GR" dirty="0"/>
          </a:p>
          <a:p>
            <a:endParaRPr lang="el-GR" dirty="0"/>
          </a:p>
          <a:p>
            <a:r>
              <a:rPr lang="el-GR" b="1" dirty="0">
                <a:solidFill>
                  <a:schemeClr val="bg1"/>
                </a:solidFill>
              </a:rPr>
              <a:t>Τι ήταν το ανταλλακτικό εμπόριο και ποιες δυσκολίες παρουσίαζε;</a:t>
            </a:r>
          </a:p>
        </p:txBody>
      </p:sp>
    </p:spTree>
    <p:extLst>
      <p:ext uri="{BB962C8B-B14F-4D97-AF65-F5344CB8AC3E}">
        <p14:creationId xmlns:p14="http://schemas.microsoft.com/office/powerpoint/2010/main" val="3930029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84E9CC-31AC-4BF4-9BD2-952B26E3E6E6}"/>
              </a:ext>
            </a:extLst>
          </p:cNvPr>
          <p:cNvSpPr txBox="1"/>
          <p:nvPr/>
        </p:nvSpPr>
        <p:spPr>
          <a:xfrm>
            <a:off x="2086252" y="2129681"/>
            <a:ext cx="6045694" cy="2585323"/>
          </a:xfrm>
          <a:prstGeom prst="rect">
            <a:avLst/>
          </a:prstGeom>
          <a:noFill/>
        </p:spPr>
        <p:txBody>
          <a:bodyPr wrap="square">
            <a:spAutoFit/>
          </a:bodyPr>
          <a:lstStyle/>
          <a:p>
            <a:r>
              <a:rPr lang="el-GR" dirty="0"/>
              <a:t>ΤΟ ΝΟΜΙΣΜΑ ΚΑΙ Η ΣΗΜΑΣΙΑ ΤΟΥ</a:t>
            </a:r>
          </a:p>
          <a:p>
            <a:endParaRPr lang="el-GR" dirty="0"/>
          </a:p>
          <a:p>
            <a:r>
              <a:rPr lang="el-GR" dirty="0"/>
              <a:t>Οι Λυδοί έχουν παραπλήσια έθιμα με τους Έλληνες. Πρώτοι αυτοί, όσο ξέρουμε από τους ανθρώπους, έκοψαν και έθεσαν σε κυκλοφορία νομίσματα σε χρυσό και ασήμι, κι αυτοί πάλι πρώτοι έγιναν μεταπράτες.</a:t>
            </a:r>
          </a:p>
          <a:p>
            <a:endParaRPr lang="el-GR" dirty="0"/>
          </a:p>
          <a:p>
            <a:r>
              <a:rPr lang="el-GR" dirty="0"/>
              <a:t>Ηροδότου, Ιστορία, 1. 94 (μετ. Δ. Μαρωνίτη)</a:t>
            </a:r>
          </a:p>
        </p:txBody>
      </p:sp>
      <p:pic>
        <p:nvPicPr>
          <p:cNvPr id="5" name="Picture 4">
            <a:extLst>
              <a:ext uri="{FF2B5EF4-FFF2-40B4-BE49-F238E27FC236}">
                <a16:creationId xmlns:a16="http://schemas.microsoft.com/office/drawing/2014/main" id="{92B65475-D278-4886-9011-547A91EFF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270" y="2352583"/>
            <a:ext cx="3409025" cy="2743200"/>
          </a:xfrm>
          <a:prstGeom prst="rect">
            <a:avLst/>
          </a:prstGeom>
        </p:spPr>
      </p:pic>
    </p:spTree>
    <p:extLst>
      <p:ext uri="{BB962C8B-B14F-4D97-AF65-F5344CB8AC3E}">
        <p14:creationId xmlns:p14="http://schemas.microsoft.com/office/powerpoint/2010/main" val="923521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11FF9-A0A4-4C94-BBA9-261DA45E99A1}"/>
              </a:ext>
            </a:extLst>
          </p:cNvPr>
          <p:cNvSpPr>
            <a:spLocks noGrp="1"/>
          </p:cNvSpPr>
          <p:nvPr>
            <p:ph type="title"/>
          </p:nvPr>
        </p:nvSpPr>
        <p:spPr/>
        <p:txBody>
          <a:bodyPr/>
          <a:lstStyle/>
          <a:p>
            <a:r>
              <a:rPr lang="el-GR" dirty="0"/>
              <a:t>Η διαδικασία</a:t>
            </a:r>
          </a:p>
        </p:txBody>
      </p:sp>
      <p:sp>
        <p:nvSpPr>
          <p:cNvPr id="3" name="Content Placeholder 2">
            <a:extLst>
              <a:ext uri="{FF2B5EF4-FFF2-40B4-BE49-F238E27FC236}">
                <a16:creationId xmlns:a16="http://schemas.microsoft.com/office/drawing/2014/main" id="{B3773625-6616-4508-A8CF-5479C5BC3217}"/>
              </a:ext>
            </a:extLst>
          </p:cNvPr>
          <p:cNvSpPr>
            <a:spLocks noGrp="1"/>
          </p:cNvSpPr>
          <p:nvPr>
            <p:ph idx="1"/>
          </p:nvPr>
        </p:nvSpPr>
        <p:spPr/>
        <p:txBody>
          <a:bodyPr/>
          <a:lstStyle/>
          <a:p>
            <a:r>
              <a:rPr lang="el-GR" sz="2400" dirty="0"/>
              <a:t>Προεπιλογή νέας περιοχής</a:t>
            </a:r>
          </a:p>
          <a:p>
            <a:pPr marL="0" indent="0">
              <a:buNone/>
            </a:pPr>
            <a:r>
              <a:rPr lang="el-GR" dirty="0"/>
              <a:t>[κριτήρια: - πλούσια ενδοχώρα</a:t>
            </a:r>
          </a:p>
          <a:p>
            <a:pPr marL="0" indent="0">
              <a:buNone/>
            </a:pPr>
            <a:r>
              <a:rPr lang="el-GR" dirty="0"/>
              <a:t>                   - απάνεμο λιμάνι</a:t>
            </a:r>
          </a:p>
          <a:p>
            <a:pPr marL="0" indent="0">
              <a:buNone/>
            </a:pPr>
            <a:r>
              <a:rPr lang="el-GR" dirty="0"/>
              <a:t>                    - φυσικά οχυρή (απειλή από τους ντόπιους κατοίκους) </a:t>
            </a:r>
          </a:p>
          <a:p>
            <a:pPr marL="0" indent="0">
              <a:buNone/>
            </a:pPr>
            <a:endParaRPr lang="el-GR" dirty="0"/>
          </a:p>
          <a:p>
            <a:r>
              <a:rPr lang="el-GR" sz="2400" dirty="0"/>
              <a:t>Αρχηγός: ο οικιστής</a:t>
            </a:r>
          </a:p>
          <a:p>
            <a:pPr marL="0" indent="0">
              <a:buNone/>
            </a:pPr>
            <a:endParaRPr lang="el-GR" sz="2400" dirty="0"/>
          </a:p>
          <a:p>
            <a:r>
              <a:rPr lang="el-GR" sz="2400" dirty="0"/>
              <a:t>Τελετή αναχώρησης</a:t>
            </a:r>
          </a:p>
        </p:txBody>
      </p:sp>
    </p:spTree>
    <p:extLst>
      <p:ext uri="{BB962C8B-B14F-4D97-AF65-F5344CB8AC3E}">
        <p14:creationId xmlns:p14="http://schemas.microsoft.com/office/powerpoint/2010/main" val="249741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D7DC-1B01-4E60-ADE0-6B3A847CB679}"/>
              </a:ext>
            </a:extLst>
          </p:cNvPr>
          <p:cNvSpPr>
            <a:spLocks noGrp="1"/>
          </p:cNvSpPr>
          <p:nvPr>
            <p:ph type="title"/>
          </p:nvPr>
        </p:nvSpPr>
        <p:spPr/>
        <p:txBody>
          <a:bodyPr/>
          <a:lstStyle/>
          <a:p>
            <a:r>
              <a:rPr lang="el-GR" dirty="0"/>
              <a:t>Σχέση μητρόπολης-αποικίας</a:t>
            </a:r>
          </a:p>
        </p:txBody>
      </p:sp>
      <p:sp>
        <p:nvSpPr>
          <p:cNvPr id="3" name="Content Placeholder 2">
            <a:extLst>
              <a:ext uri="{FF2B5EF4-FFF2-40B4-BE49-F238E27FC236}">
                <a16:creationId xmlns:a16="http://schemas.microsoft.com/office/drawing/2014/main" id="{E80EAB39-5703-4E03-B1D5-9A23B9820DBA}"/>
              </a:ext>
            </a:extLst>
          </p:cNvPr>
          <p:cNvSpPr>
            <a:spLocks noGrp="1"/>
          </p:cNvSpPr>
          <p:nvPr>
            <p:ph idx="1"/>
          </p:nvPr>
        </p:nvSpPr>
        <p:spPr/>
        <p:txBody>
          <a:bodyPr/>
          <a:lstStyle/>
          <a:p>
            <a:pPr marL="0" indent="0">
              <a:buNone/>
            </a:pPr>
            <a:r>
              <a:rPr lang="el-GR" dirty="0"/>
              <a:t>Η αποικία είχε:</a:t>
            </a:r>
          </a:p>
          <a:p>
            <a:pPr>
              <a:buFontTx/>
              <a:buChar char="-"/>
            </a:pPr>
            <a:r>
              <a:rPr lang="el-GR" sz="2800" dirty="0"/>
              <a:t>δική της οργάνωση</a:t>
            </a:r>
          </a:p>
          <a:p>
            <a:pPr>
              <a:buFontTx/>
              <a:buChar char="-"/>
            </a:pPr>
            <a:r>
              <a:rPr lang="el-GR" sz="2800" dirty="0"/>
              <a:t> νέους θεσμούς</a:t>
            </a:r>
          </a:p>
          <a:p>
            <a:pPr>
              <a:buFontTx/>
              <a:buChar char="-"/>
            </a:pPr>
            <a:r>
              <a:rPr lang="el-GR" sz="2800" dirty="0"/>
              <a:t> ανεξαρτησία στην εξωτερική της πολιτική (οικονομία-συμμαχίες)</a:t>
            </a:r>
          </a:p>
          <a:p>
            <a:pPr>
              <a:buFontTx/>
              <a:buChar char="-"/>
            </a:pPr>
            <a:r>
              <a:rPr lang="el-GR" sz="2800" dirty="0"/>
              <a:t> στενοί δεσμοί με μητρόπολη</a:t>
            </a:r>
          </a:p>
        </p:txBody>
      </p:sp>
    </p:spTree>
    <p:extLst>
      <p:ext uri="{BB962C8B-B14F-4D97-AF65-F5344CB8AC3E}">
        <p14:creationId xmlns:p14="http://schemas.microsoft.com/office/powerpoint/2010/main" val="401482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34074-BBD8-4542-9ACD-772EE4106D4D}"/>
              </a:ext>
            </a:extLst>
          </p:cNvPr>
          <p:cNvSpPr>
            <a:spLocks noGrp="1"/>
          </p:cNvSpPr>
          <p:nvPr>
            <p:ph type="title"/>
          </p:nvPr>
        </p:nvSpPr>
        <p:spPr/>
        <p:txBody>
          <a:bodyPr/>
          <a:lstStyle/>
          <a:p>
            <a:r>
              <a:rPr lang="el-GR" dirty="0"/>
              <a:t>Περιοχές  ίδρυσης αποικιών</a:t>
            </a:r>
          </a:p>
        </p:txBody>
      </p:sp>
      <p:pic>
        <p:nvPicPr>
          <p:cNvPr id="9" name="Content Placeholder 8">
            <a:extLst>
              <a:ext uri="{FF2B5EF4-FFF2-40B4-BE49-F238E27FC236}">
                <a16:creationId xmlns:a16="http://schemas.microsoft.com/office/drawing/2014/main" id="{F4AFE62E-FCF9-4E72-9D42-74D088C518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7262" y="1825625"/>
            <a:ext cx="9152878" cy="4351338"/>
          </a:xfrm>
        </p:spPr>
      </p:pic>
    </p:spTree>
    <p:extLst>
      <p:ext uri="{BB962C8B-B14F-4D97-AF65-F5344CB8AC3E}">
        <p14:creationId xmlns:p14="http://schemas.microsoft.com/office/powerpoint/2010/main" val="34492650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58</TotalTime>
  <Words>565</Words>
  <Application>Microsoft Office PowerPoint</Application>
  <PresentationFormat>Ευρεία οθόνη</PresentationFormat>
  <Paragraphs>48</Paragraphs>
  <Slides>11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11</vt:i4>
      </vt:variant>
    </vt:vector>
  </HeadingPairs>
  <TitlesOfParts>
    <vt:vector size="15" baseType="lpstr">
      <vt:lpstr>Arial</vt:lpstr>
      <vt:lpstr>Century Gothic</vt:lpstr>
      <vt:lpstr>Wingdings 3</vt:lpstr>
      <vt:lpstr>Ion</vt:lpstr>
      <vt:lpstr>Η ΑΠΟΙΚΙΑΚΗ ΕΞΑΠΛΩΣΗ</vt:lpstr>
      <vt:lpstr>Παρουσίαση του PowerPoint</vt:lpstr>
      <vt:lpstr>Τα αίτια</vt:lpstr>
      <vt:lpstr>Το ζύγισμα των προϊόντων, βασική προΰπόθεση του εμπορίου. Εικόνα από αγγείο του 6ου αιώνα π.Χ. (Νέα Yόρκη, Μητροπολιτικό Μουσείο)</vt:lpstr>
      <vt:lpstr>Παρουσίαση του PowerPoint</vt:lpstr>
      <vt:lpstr>Παρουσίαση του PowerPoint</vt:lpstr>
      <vt:lpstr>Η διαδικασία</vt:lpstr>
      <vt:lpstr>Σχέση μητρόπολης-αποικίας</vt:lpstr>
      <vt:lpstr>Περιοχές  ίδρυσης αποικιών</vt:lpstr>
      <vt:lpstr>Μεγάλη Ελλάδα</vt:lpstr>
      <vt:lpstr>Συνέπειες αποικισμού</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ΑΠΟΙΚΙΑΚΗ ΕΞΑΠΛΩΣΗ</dc:title>
  <dc:creator>Τινα Βλαχονασιου</dc:creator>
  <cp:lastModifiedBy>Maria Papalamprou</cp:lastModifiedBy>
  <cp:revision>19</cp:revision>
  <dcterms:created xsi:type="dcterms:W3CDTF">2021-10-27T14:50:25Z</dcterms:created>
  <dcterms:modified xsi:type="dcterms:W3CDTF">2024-11-10T21:21:19Z</dcterms:modified>
</cp:coreProperties>
</file>