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3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208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37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69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23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108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406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59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55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542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779EA06-5FB0-4078-8A25-149A3B0A659A}" type="datetimeFigureOut">
              <a:rPr lang="el-GR" smtClean="0"/>
              <a:t>24/2/2025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79ECC0-AC4C-4CC9-A60F-592E289FF88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79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1D3F1E-F2C0-A1B6-A0F1-3B21D6FA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Ο Πελοποννησιακός </a:t>
            </a:r>
            <a:br>
              <a:rPr lang="el-GR" b="1" dirty="0">
                <a:latin typeface="+mn-lt"/>
              </a:rPr>
            </a:br>
            <a:r>
              <a:rPr lang="el-GR" b="1" dirty="0">
                <a:latin typeface="+mn-lt"/>
              </a:rPr>
              <a:t>Πόλεμος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15C8D94-BAB7-7E65-DF69-7A9354C144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>
                <a:latin typeface="+mn-lt"/>
              </a:rPr>
              <a:t>[431 π.Χ. – 404π.Χ.]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4F69499-1F74-408E-3AF1-E644D5455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0465" y="12174"/>
            <a:ext cx="5771535" cy="64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9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DDA01-DCF7-2B66-4557-F2BA39E99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err="1"/>
              <a:t>Νικίειος</a:t>
            </a:r>
            <a:r>
              <a:rPr lang="el-GR" b="1" dirty="0"/>
              <a:t> Ειρήνη 421 π.Χ.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D40485E-64C4-3C42-5A76-5EDBA2467A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u="sng" dirty="0"/>
              <a:t>Επικράτηση φιλειρηνικών κομμάτων</a:t>
            </a:r>
          </a:p>
          <a:p>
            <a:endParaRPr lang="el-GR" dirty="0"/>
          </a:p>
          <a:p>
            <a:r>
              <a:rPr lang="el-GR" dirty="0"/>
              <a:t>Εξαντλημένες οι πόλεις αποφάσισαν να τερματίσουν τον πόλεμο.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5CD6E4E-9DA7-E53D-45EB-7C1FE4844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54240" y="1718978"/>
            <a:ext cx="4937760" cy="46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3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82D909-DBD9-5860-7B65-3C1D760CC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Δεύτερη φάση: Σικελική Εκστρατεία [415 – 413 π.Χ.]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D98BAF4-70D1-7619-C515-C978DE91E9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Φιλοπόλεμη μερίδα </a:t>
            </a:r>
            <a:r>
              <a:rPr lang="el-GR" dirty="0">
                <a:sym typeface="Wingdings" panose="05000000000000000000" pitchFamily="2" charset="2"/>
              </a:rPr>
              <a:t> Δημαγωγός Αλκιβιάδης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Η </a:t>
            </a:r>
            <a:r>
              <a:rPr lang="el-GR" dirty="0" err="1">
                <a:sym typeface="Wingdings" panose="05000000000000000000" pitchFamily="2" charset="2"/>
              </a:rPr>
              <a:t>Έγεστα</a:t>
            </a:r>
            <a:r>
              <a:rPr lang="el-GR" dirty="0">
                <a:sym typeface="Wingdings" panose="05000000000000000000" pitchFamily="2" charset="2"/>
              </a:rPr>
              <a:t> ζήτησε βοήθεια εναντίον των Συρακουσών.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Στρατηγοί: </a:t>
            </a:r>
            <a:r>
              <a:rPr lang="el-GR" b="1" dirty="0" err="1">
                <a:sym typeface="Wingdings" panose="05000000000000000000" pitchFamily="2" charset="2"/>
              </a:rPr>
              <a:t>Άλκιβιάδης</a:t>
            </a:r>
            <a:r>
              <a:rPr lang="el-GR" b="1" dirty="0">
                <a:sym typeface="Wingdings" panose="05000000000000000000" pitchFamily="2" charset="2"/>
              </a:rPr>
              <a:t>, Νικίας, Λυσίμαχος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FE71EE2-2003-5C7E-17AE-71C0AECD72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5159" y="1845735"/>
            <a:ext cx="5826841" cy="44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8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>
            <a:extLst>
              <a:ext uri="{FF2B5EF4-FFF2-40B4-BE49-F238E27FC236}">
                <a16:creationId xmlns:a16="http://schemas.microsoft.com/office/drawing/2014/main" id="{7CC3350A-6D72-B12B-A6D4-630E4F7CB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ιεροσυλία με τις </a:t>
            </a:r>
            <a:r>
              <a:rPr lang="el-GR" b="1" dirty="0" err="1"/>
              <a:t>Ερμές</a:t>
            </a:r>
            <a:r>
              <a:rPr lang="el-GR" b="1" dirty="0"/>
              <a:t> Κεφαλές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2A263680-FDCD-BA5B-7075-998FF1594B4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/>
              <a:t>Τον κατηγόρησαν για ιεροσυλία και τον καθαίρεσαν από στρατηγό.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>
                <a:sym typeface="Wingdings" panose="05000000000000000000" pitchFamily="2" charset="2"/>
              </a:rPr>
              <a:t>  Προδοσία στου Σπαρτιάτες</a:t>
            </a:r>
          </a:p>
          <a:p>
            <a:r>
              <a:rPr lang="el-GR" b="1" dirty="0">
                <a:sym typeface="Wingdings" panose="05000000000000000000" pitchFamily="2" charset="2"/>
              </a:rPr>
              <a:t> να βοηθήσουν Συρακούσιους</a:t>
            </a:r>
          </a:p>
          <a:p>
            <a:r>
              <a:rPr lang="el-GR" b="1" dirty="0">
                <a:sym typeface="Wingdings" panose="05000000000000000000" pitchFamily="2" charset="2"/>
              </a:rPr>
              <a:t> να καταλάβουν το φρούριο της Δεκέλειας.</a:t>
            </a:r>
            <a:endParaRPr lang="el-GR" b="1" dirty="0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CD268A33-CF32-E263-62B4-E1C6268301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30905" y="1737361"/>
            <a:ext cx="5961095" cy="46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12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5CAAA-5D64-5421-8D69-32E530DB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Τρίτη φάση: </a:t>
            </a:r>
            <a:r>
              <a:rPr lang="el-GR" b="1" i="1" dirty="0" err="1"/>
              <a:t>Δεκελικός</a:t>
            </a:r>
            <a:r>
              <a:rPr lang="el-GR" b="1" i="1" dirty="0"/>
              <a:t> – Ιωνικός Πόλεμος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44640C-7040-07B5-F1FD-061988859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Κατάληψη του φρουρίου της Δεκέλειας – 20 </a:t>
            </a:r>
            <a:r>
              <a:rPr lang="el-GR" dirty="0" err="1"/>
              <a:t>χλμ</a:t>
            </a:r>
            <a:r>
              <a:rPr lang="el-GR" dirty="0"/>
              <a:t> από την Αθήνα.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Αξιόμαχος σπαρτιατικός στόλος με χρήματα των Περσών.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Αθήνα: ολιγαρχικοί </a:t>
            </a:r>
            <a:r>
              <a:rPr lang="el-GR" dirty="0">
                <a:sym typeface="Wingdings" panose="05000000000000000000" pitchFamily="2" charset="2"/>
              </a:rPr>
              <a:t> αντίδραση στόλου στη Σάμο.</a:t>
            </a:r>
          </a:p>
          <a:p>
            <a:pPr marL="0" indent="0">
              <a:buNone/>
            </a:pPr>
            <a:r>
              <a:rPr lang="el-GR" dirty="0">
                <a:sym typeface="Wingdings" panose="05000000000000000000" pitchFamily="2" charset="2"/>
              </a:rPr>
              <a:t> Επιλογή Αλκιβιάδη.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4EA12E6-03A0-2415-BBE3-795BCB58C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7435" y="1737360"/>
            <a:ext cx="5834566" cy="462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53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861648-CFB3-D249-CDE2-E58CED78F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Γεγονότα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16BA57-AF62-1116-C7D5-D6936480D9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Νίκη Αθηναίων στην </a:t>
            </a:r>
            <a:r>
              <a:rPr lang="el-GR" dirty="0" err="1"/>
              <a:t>Κύζικο</a:t>
            </a:r>
            <a:r>
              <a:rPr lang="el-GR" dirty="0"/>
              <a:t> 410 και 408 π.Χ.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 Ναυμαχία </a:t>
            </a:r>
            <a:r>
              <a:rPr lang="el-GR" dirty="0" err="1"/>
              <a:t>Αργινουσών</a:t>
            </a:r>
            <a:r>
              <a:rPr lang="el-GR" dirty="0"/>
              <a:t> </a:t>
            </a:r>
            <a:r>
              <a:rPr lang="el-GR" dirty="0">
                <a:sym typeface="Wingdings" panose="05000000000000000000" pitchFamily="2" charset="2"/>
              </a:rPr>
              <a:t> νίκη Αθηναίων  περισυλλογή ναυαγών  καταδίκη έξι στρατηγών.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ym typeface="Wingdings" panose="05000000000000000000" pitchFamily="2" charset="2"/>
              </a:rPr>
              <a:t>Καταστροφή Αθηναίων από τον Σπαρτιάτη Λύσανδρο στους Αιγός ποταμούς 405 π.Χ.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>
                <a:sym typeface="Wingdings" panose="05000000000000000000" pitchFamily="2" charset="2"/>
              </a:rPr>
              <a:t>Πολιορκία της Αθήνας.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3AC49C4-348F-E947-ECD5-A48B94CFF3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9627" y="1805591"/>
            <a:ext cx="5722374" cy="45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5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7511FC4-84E9-CFF1-8F83-209C3FDC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συνθήκη ειρήνης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986057-ED08-6BD3-4755-A0D6B5067CC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Οι Αθηναίοι ζητούν ειρήνη 404 π.Χ. με επαχθείς όρους: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 Να γκρεμίσουν τα Μακρά τείχη και τα τείχη του Πειραιά.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Παράδοση στόλου πλην 12 πλοίων.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Επιστροφή εξόριστων ολιγαρχικών.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dirty="0"/>
              <a:t>Να έχουν ίδιους εχθρούς και συμμάχους και να εκστρατεύουν μαζί με τους Σπαρτιάτες. 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704C243-050B-D6EF-E154-75E1B491EF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18972" y="1737360"/>
            <a:ext cx="5973028" cy="459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6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E06C69F5-897F-FE8F-3FFE-8180AD0B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Συνέπειες πολέμου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EC7492-31D5-AA30-8F31-AF0AF614BA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l-GR" b="1" u="sng" dirty="0"/>
              <a:t>27 καταστροφικά χρόνια για όλους τους Έλληνες </a:t>
            </a:r>
            <a:r>
              <a:rPr lang="el-GR" b="1" u="sng" dirty="0">
                <a:sym typeface="Wingdings" panose="05000000000000000000" pitchFamily="2" charset="2"/>
              </a:rPr>
              <a:t> κανείς δεν έμεινε ουδέτερος.</a:t>
            </a:r>
            <a:endParaRPr lang="el-GR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Θάνατοι /  Σφαγές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Αιχμαλωσίες – δουλεία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Ακαλλιέργητη γη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Στάση εμπορίου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Κλονισμός οικονομίας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Κατάπτωση ηθικών αξιών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Δολιότητα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Δίκαιο </a:t>
            </a:r>
            <a:r>
              <a:rPr lang="el-GR" dirty="0" err="1"/>
              <a:t>ισχυροτέρου</a:t>
            </a: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/>
              <a:t>Περσία ρυθμιστής ελληνικών θεμάτων «</a:t>
            </a:r>
            <a:r>
              <a:rPr lang="el-GR" b="1" i="1" dirty="0" err="1"/>
              <a:t>διάιρει</a:t>
            </a:r>
            <a:r>
              <a:rPr lang="el-GR" b="1" i="1" dirty="0"/>
              <a:t> και βασίλευε»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D7E77DF4-F40A-8E6C-9FDC-A3145603F6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0990" y="1737360"/>
            <a:ext cx="6234748" cy="457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63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9F675E-CF2F-542B-3ED0-13ADE938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EA2B4272-C6ED-4C6D-FE7C-A8660D4DE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3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71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77C444D0-932E-2133-3A7E-C7BCE77C70B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-7543"/>
            <a:ext cx="12192000" cy="640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D2CBF7-3A30-A451-5BBD-11E97DCC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Αίτια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C5B741-063E-01C8-BB74-F48E9C3EFD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1. Ανταγωνισμός Αθήνας – Σπάρτης</a:t>
            </a:r>
          </a:p>
          <a:p>
            <a:r>
              <a:rPr lang="el-GR" dirty="0"/>
              <a:t>2. Οικονομικός ανταγωνισμός ανάμεσα σε Αθήνα και Κόρινθο.</a:t>
            </a:r>
          </a:p>
          <a:p>
            <a:r>
              <a:rPr lang="el-GR" dirty="0"/>
              <a:t>3. Η επέκταση της Αθήνας στο Ιόνιο και η μεγάλη της δύναμη.</a:t>
            </a:r>
          </a:p>
          <a:p>
            <a:r>
              <a:rPr lang="el-GR" dirty="0"/>
              <a:t>4. Διαφορά πολιτευμάτων</a:t>
            </a:r>
          </a:p>
          <a:p>
            <a:r>
              <a:rPr lang="el-GR" dirty="0"/>
              <a:t>Δημοκρατία Αθήνας=/= Ολιγαρχία Σπάρτης</a:t>
            </a:r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1997BE8D-228F-D263-69F3-32A466875F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8852" y="10619"/>
            <a:ext cx="6263148" cy="63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730279-88F5-7C63-F9D5-003B40DE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Αφορμές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BE8B08-5055-B251-0A9D-3DAE11DFE9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 algn="just">
              <a:lnSpc>
                <a:spcPct val="150000"/>
              </a:lnSpc>
            </a:pPr>
            <a:r>
              <a:rPr lang="el-GR" dirty="0"/>
              <a:t>1. Κερκυραίοι [αποικία Κορίνθου] ζητούν βοήθεια Αθηναίων  </a:t>
            </a:r>
            <a:r>
              <a:rPr lang="el-GR" dirty="0">
                <a:sym typeface="Wingdings" panose="05000000000000000000" pitchFamily="2" charset="2"/>
              </a:rPr>
              <a:t> </a:t>
            </a:r>
            <a:r>
              <a:rPr lang="el-GR" b="1" dirty="0" err="1">
                <a:sym typeface="Wingdings" panose="05000000000000000000" pitchFamily="2" charset="2"/>
              </a:rPr>
              <a:t>επιμαχία</a:t>
            </a:r>
            <a:r>
              <a:rPr lang="el-GR" b="1" dirty="0">
                <a:sym typeface="Wingdings" panose="05000000000000000000" pitchFamily="2" charset="2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l-GR" dirty="0">
                <a:sym typeface="Wingdings" panose="05000000000000000000" pitchFamily="2" charset="2"/>
              </a:rPr>
              <a:t>2. Ποτίδαια [αποικία Κορίνθου] αποστατεί από Αθηναϊκή Συμμαχία  </a:t>
            </a:r>
            <a:r>
              <a:rPr lang="el-GR" b="1" dirty="0">
                <a:sym typeface="Wingdings" panose="05000000000000000000" pitchFamily="2" charset="2"/>
              </a:rPr>
              <a:t>συμπλοκή ανάμεσα σε Κόρινθο και Αθήνα.</a:t>
            </a:r>
          </a:p>
          <a:p>
            <a:pPr lvl="1" algn="just">
              <a:lnSpc>
                <a:spcPct val="150000"/>
              </a:lnSpc>
            </a:pPr>
            <a:r>
              <a:rPr lang="el-GR" dirty="0">
                <a:sym typeface="Wingdings" panose="05000000000000000000" pitchFamily="2" charset="2"/>
              </a:rPr>
              <a:t>3. Μεγαρείς προσχωρεί στην Πελοποννησιακή Συμμαχία  αποκλεισμός από λιμάνια Αθηναϊκής Συμμαχίας  ζημιά </a:t>
            </a:r>
            <a:r>
              <a:rPr lang="el-GR" dirty="0" err="1">
                <a:sym typeface="Wingdings" panose="05000000000000000000" pitchFamily="2" charset="2"/>
              </a:rPr>
              <a:t>Μεγαρικού</a:t>
            </a:r>
            <a:r>
              <a:rPr lang="el-GR" dirty="0">
                <a:sym typeface="Wingdings" panose="05000000000000000000" pitchFamily="2" charset="2"/>
              </a:rPr>
              <a:t> εμπορίου.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D166425-8C8C-D2E0-0899-DD6BD47C4D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1471" y="-72946"/>
            <a:ext cx="5830529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B1B37D6C-5509-9B6B-449D-4C02360E8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3883"/>
            <a:ext cx="12192000" cy="69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7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82B22C-F10C-6555-5C2B-DA85BA80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431 π.Χ. Έκρηξη Εμφυλίου Πολέμου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AEAB2D-E7ED-9089-1133-703C3B7AA4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Συνέδριο  Πελοποννησιακής Συμμαχίας</a:t>
            </a:r>
          </a:p>
          <a:p>
            <a:endParaRPr lang="el-GR" dirty="0"/>
          </a:p>
          <a:p>
            <a:r>
              <a:rPr lang="el-GR" dirty="0"/>
              <a:t>432 π.Χ. </a:t>
            </a:r>
            <a:r>
              <a:rPr lang="el-GR" dirty="0">
                <a:sym typeface="Wingdings" panose="05000000000000000000" pitchFamily="2" charset="2"/>
              </a:rPr>
              <a:t>    ΠΟΛΕΜΟΣ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 Άνοιξη 431 π.Χ.</a:t>
            </a:r>
          </a:p>
          <a:p>
            <a:pPr marL="0" indent="0">
              <a:buNone/>
            </a:pPr>
            <a:endParaRPr lang="el-GR" dirty="0">
              <a:sym typeface="Wingdings" panose="05000000000000000000" pitchFamily="2" charset="2"/>
            </a:endParaRP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B3B2265-CF59-0597-AEB6-BA8EC39AA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6963" y="1716372"/>
            <a:ext cx="6048803" cy="46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7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B720F9-D833-E4AE-C166-ED4FAFD7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Πρώτη Φάση: </a:t>
            </a:r>
            <a:r>
              <a:rPr lang="el-GR" b="1" i="1" dirty="0" err="1"/>
              <a:t>Αρχιδάμειος</a:t>
            </a:r>
            <a:r>
              <a:rPr lang="el-GR" b="1" i="1" dirty="0"/>
              <a:t> Πόλεμος </a:t>
            </a:r>
            <a:r>
              <a:rPr lang="el-GR" b="1" dirty="0"/>
              <a:t>[431 – 421 π.Χ.]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9909C0-C87B-13CB-BFA1-D32BAE3C62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430 π.Χ.  Αθήνα </a:t>
            </a:r>
            <a:r>
              <a:rPr lang="el-GR" dirty="0">
                <a:sym typeface="Wingdings" panose="05000000000000000000" pitchFamily="2" charset="2"/>
              </a:rPr>
              <a:t> συγκέντρωση </a:t>
            </a:r>
          </a:p>
          <a:p>
            <a:r>
              <a:rPr lang="el-GR" dirty="0">
                <a:sym typeface="Wingdings" panose="05000000000000000000" pitchFamily="2" charset="2"/>
              </a:rPr>
              <a:t>πληθυσμού μέσα στα τείχη.</a:t>
            </a:r>
            <a:endParaRPr lang="el-GR" dirty="0"/>
          </a:p>
          <a:p>
            <a:endParaRPr lang="el-GR" dirty="0"/>
          </a:p>
          <a:p>
            <a:r>
              <a:rPr lang="el-GR" dirty="0">
                <a:sym typeface="Wingdings" panose="05000000000000000000" pitchFamily="2" charset="2"/>
              </a:rPr>
              <a:t> ΛΟΙΜΟΣ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dirty="0">
                <a:sym typeface="Wingdings" panose="05000000000000000000" pitchFamily="2" charset="2"/>
              </a:rPr>
              <a:t> ΘΑΝΑΤΟΣ ΠΕΡΙΚΛΗ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2F2BFAF-830D-0902-F654-21B221B39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86401" y="1743740"/>
            <a:ext cx="6705600" cy="46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5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6BF99-CBC9-A61F-C3CB-230365C1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425π.Χ. </a:t>
            </a:r>
            <a:r>
              <a:rPr lang="el-GR" b="1" dirty="0" err="1"/>
              <a:t>Πύλος</a:t>
            </a:r>
            <a:endParaRPr lang="el-GR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673BD2-BC9C-8AB2-98DA-00B1ACC973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Κατάληψη </a:t>
            </a:r>
            <a:r>
              <a:rPr lang="el-GR" dirty="0" err="1"/>
              <a:t>Πύλου</a:t>
            </a:r>
            <a:r>
              <a:rPr lang="el-GR" dirty="0"/>
              <a:t> από Αθηναίους.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Σπαρτιατική δύναμη </a:t>
            </a:r>
            <a:r>
              <a:rPr lang="el-GR" dirty="0">
                <a:sym typeface="Wingdings" panose="05000000000000000000" pitchFamily="2" charset="2"/>
              </a:rPr>
              <a:t></a:t>
            </a:r>
            <a:r>
              <a:rPr lang="el-GR" b="1" dirty="0">
                <a:sym typeface="Wingdings" panose="05000000000000000000" pitchFamily="2" charset="2"/>
              </a:rPr>
              <a:t>Σφακτηρία.</a:t>
            </a:r>
          </a:p>
          <a:p>
            <a:pPr marL="0" indent="0">
              <a:buNone/>
            </a:pPr>
            <a:endParaRPr lang="el-GR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l-GR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l-GR" b="1" dirty="0">
                <a:sym typeface="Wingdings" panose="05000000000000000000" pitchFamily="2" charset="2"/>
              </a:rPr>
              <a:t>Κάμψη του ηθικού Σπαρτιατών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71E035-FBEF-C4E4-4BF4-7E8721D12B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321" y="1737360"/>
            <a:ext cx="7223679" cy="45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14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79B1C4-2B56-E4C5-1745-F7BB3AA1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424 π.Χ. Αμφίπολη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683CF9F-B4FD-9D3F-C0AB-DC34D09E28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b="1" dirty="0"/>
              <a:t>Σπαρτιάτης στρατηγός Βρασίδας  </a:t>
            </a:r>
            <a:r>
              <a:rPr lang="el-GR" dirty="0">
                <a:sym typeface="Wingdings" panose="05000000000000000000" pitchFamily="2" charset="2"/>
              </a:rPr>
              <a:t> εκστρατεία στη Μακεδονία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Κατάληψη Αμφίπολης </a:t>
            </a:r>
            <a:r>
              <a:rPr lang="el-GR" dirty="0">
                <a:sym typeface="Wingdings" panose="05000000000000000000" pitchFamily="2" charset="2"/>
              </a:rPr>
              <a:t> Αθηναίος δημαγωγός </a:t>
            </a:r>
            <a:r>
              <a:rPr lang="el-GR" dirty="0" err="1">
                <a:sym typeface="Wingdings" panose="05000000000000000000" pitchFamily="2" charset="2"/>
              </a:rPr>
              <a:t>Κλέωνας</a:t>
            </a:r>
            <a:r>
              <a:rPr lang="el-GR" dirty="0">
                <a:sym typeface="Wingdings" panose="05000000000000000000" pitchFamily="2" charset="2"/>
              </a:rPr>
              <a:t>.</a:t>
            </a:r>
          </a:p>
          <a:p>
            <a:endParaRPr lang="el-GR" dirty="0">
              <a:sym typeface="Wingdings" panose="05000000000000000000" pitchFamily="2" charset="2"/>
            </a:endParaRPr>
          </a:p>
          <a:p>
            <a:r>
              <a:rPr lang="el-GR" b="1" dirty="0">
                <a:sym typeface="Wingdings" panose="05000000000000000000" pitchFamily="2" charset="2"/>
              </a:rPr>
              <a:t>Θάνατος και των δύο</a:t>
            </a:r>
            <a:endParaRPr lang="el-GR" b="1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21BC5A7-D2D2-FFB0-DFD9-AC91E7A4AC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55391" y="1737360"/>
            <a:ext cx="6136610" cy="45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26428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468</Words>
  <Application>Microsoft Office PowerPoint</Application>
  <PresentationFormat>Ευρεία οθόνη</PresentationFormat>
  <Paragraphs>82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Ανασκόπηση</vt:lpstr>
      <vt:lpstr>Ο Πελοποννησιακός  Πόλεμος</vt:lpstr>
      <vt:lpstr>Παρουσίαση του PowerPoint</vt:lpstr>
      <vt:lpstr>Αίτια</vt:lpstr>
      <vt:lpstr>Αφορμές</vt:lpstr>
      <vt:lpstr>Παρουσίαση του PowerPoint</vt:lpstr>
      <vt:lpstr>431 π.Χ. Έκρηξη Εμφυλίου Πολέμου</vt:lpstr>
      <vt:lpstr>Πρώτη Φάση: Αρχιδάμειος Πόλεμος [431 – 421 π.Χ.]</vt:lpstr>
      <vt:lpstr>425π.Χ. Πύλος</vt:lpstr>
      <vt:lpstr>424 π.Χ. Αμφίπολη</vt:lpstr>
      <vt:lpstr>Νικίειος Ειρήνη 421 π.Χ.</vt:lpstr>
      <vt:lpstr>Δεύτερη φάση: Σικελική Εκστρατεία [415 – 413 π.Χ.]</vt:lpstr>
      <vt:lpstr>Η ιεροσυλία με τις Ερμές Κεφαλές</vt:lpstr>
      <vt:lpstr>Τρίτη φάση: Δεκελικός – Ιωνικός Πόλεμος</vt:lpstr>
      <vt:lpstr>Γεγονότα</vt:lpstr>
      <vt:lpstr>Η συνθήκη ειρήνης</vt:lpstr>
      <vt:lpstr>Συνέπειες πολέμου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Papalamprou</dc:creator>
  <cp:lastModifiedBy>Maria Papalamprou</cp:lastModifiedBy>
  <cp:revision>8</cp:revision>
  <dcterms:created xsi:type="dcterms:W3CDTF">2025-02-24T15:22:58Z</dcterms:created>
  <dcterms:modified xsi:type="dcterms:W3CDTF">2025-02-24T19:22:57Z</dcterms:modified>
</cp:coreProperties>
</file>