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8"/>
  </p:handoutMasterIdLst>
  <p:sldIdLst>
    <p:sldId id="256" r:id="rId2"/>
    <p:sldId id="328" r:id="rId3"/>
    <p:sldId id="325" r:id="rId4"/>
    <p:sldId id="326" r:id="rId5"/>
    <p:sldId id="299" r:id="rId6"/>
    <p:sldId id="300" r:id="rId7"/>
    <p:sldId id="297" r:id="rId8"/>
    <p:sldId id="303" r:id="rId9"/>
    <p:sldId id="304" r:id="rId10"/>
    <p:sldId id="305" r:id="rId11"/>
    <p:sldId id="306" r:id="rId12"/>
    <p:sldId id="307" r:id="rId13"/>
    <p:sldId id="316" r:id="rId14"/>
    <p:sldId id="315" r:id="rId15"/>
    <p:sldId id="330" r:id="rId16"/>
    <p:sldId id="313" r:id="rId17"/>
    <p:sldId id="281" r:id="rId18"/>
    <p:sldId id="261" r:id="rId19"/>
    <p:sldId id="321" r:id="rId20"/>
    <p:sldId id="320" r:id="rId21"/>
    <p:sldId id="339" r:id="rId22"/>
    <p:sldId id="322" r:id="rId23"/>
    <p:sldId id="308" r:id="rId24"/>
    <p:sldId id="329" r:id="rId25"/>
    <p:sldId id="338" r:id="rId26"/>
    <p:sldId id="33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2" autoAdjust="0"/>
    <p:restoredTop sz="95097" autoAdjust="0"/>
  </p:normalViewPr>
  <p:slideViewPr>
    <p:cSldViewPr>
      <p:cViewPr varScale="1">
        <p:scale>
          <a:sx n="82" d="100"/>
          <a:sy n="82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3E860089-5FF8-43C6-B0D8-1CEF7E83780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8BB0C28D-8F3D-4E15-A8D3-1E2ECBDB5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21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6229-6C4E-4D96-A000-2FC905075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7AB70-C763-45FB-B4F3-C166CD3C4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5FC3-299A-44C0-AB0D-800FC3FF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1ED9F-4960-43FF-9055-A4706F59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71FAF-5B54-48E2-86C7-0CE84425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2089155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2395-C638-42F0-9F83-140E6E58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03260-4028-41F4-92F8-1AE4DAAF8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77835-86FC-4378-9B17-DF173DD0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861A0-FEF4-43A3-8A7A-45D922AA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D611-C1C2-4811-8E5B-D38FB8FD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3807512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C8A8E-34A2-44FB-8107-DF081C35F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DAF52-6701-4C2A-81B1-8D97688B9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F5ADE-D4E5-4C64-A140-668BF400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D15F1-B1CA-433C-853D-07104D0C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267EE-E014-4311-A09C-ACCED815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3644072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F154-5D44-4878-B389-626B25FD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6B78-B994-49C5-A3FA-80DAE0156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20E7A-9642-4D80-B5B7-6075BABD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1B79-5F73-42CE-91A6-7514569C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199F7-FD50-46FB-92E7-BE342C3D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271760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9D311-C476-463F-91C0-AE745CAA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F548C-EC62-412E-AE50-245FCF143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9BC62-EC6A-4909-BE5E-852DB104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F58B6-906C-4828-97A2-6C389AF7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92D7E-DF8D-4A05-88D1-0594D846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192454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1D42-A56E-433E-AF8A-D91ACB42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14A9E-F30A-4FD5-BF8E-B48C124F3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6EE80-4871-4CEA-9115-05EEACCCD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A8612-14E0-4C3A-B0BE-4DEC52EB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486E0-3604-40AF-8BEE-5E23B6B5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446F8-8B4C-473E-BDEC-5313B8A9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532667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4E20-6342-4590-A505-C69E7FAF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6B97D-B1C6-4B85-AAA4-37C82EEFA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C1002-4C14-44C3-8F45-C1F0B02D7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03FE6-EE0B-402B-A753-604672251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46703-C10B-49C7-985A-324F6D10B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B65B3-D99B-4044-8995-14B465B0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27418-B477-481D-9A80-FA985E80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F92D7-3CCA-4856-B666-93807EAC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3540653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519C-D7B0-4AF2-9BDE-1953EB6C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6F219-A800-4DAC-B3C8-71428CC4D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A89DA-DCA8-46A4-AE21-836B0528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ECA6D-1C09-4C81-A7AB-BF7FC728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08088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63B10-7E3E-4979-BC75-4B9D73C4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4CB0F-C2E5-4A50-B457-349E4304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1BA28-6ED2-481B-8E4E-A9EF79D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798420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6927-341E-4D37-9AFB-B35E913E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E1F4-28EA-448F-B945-234C37178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30C63-CE4F-4832-AF3C-D16D4F1A1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FDE40-2214-49DF-9B1F-0339CF4C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AF4A3-90D5-4AA2-B46F-E2791B77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6530A-623A-42C8-80EC-7262B1DB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2949023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574BB-8676-4A50-A25B-ABFE7AB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6ABD0-BCAE-4A63-A664-16D4BE179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51F6B-1F83-458E-974D-682C2D315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CFBC0-C9FA-4B2F-B937-0F8D7B9E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C3A05-66D4-4E8B-9A2A-43AEB587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F32A0-48B5-4C42-BCAF-AC21F3A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4717805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3544C-6B2E-4EE0-B3B0-16E072DC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059A1-C26A-4162-9708-365EB86F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6162-E652-4CAC-A7D6-15DA3E0F4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B5A2B-EE2D-4688-9D21-E3B64E41988A}" type="datetimeFigureOut">
              <a:rPr lang="el-GR" smtClean="0"/>
              <a:pPr/>
              <a:t>11/9/2024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6F040-9C6F-4607-9BB9-910D6A857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2AB08-4473-4F0D-B53C-E3DE0698F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30F58-C1BA-40C2-9E8F-B99B201367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08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circl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ntl/el/earth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70.png"/><Relationship Id="rId2" Type="http://schemas.openxmlformats.org/officeDocument/2006/relationships/audio" Target="file:///C:\Users\&#928;&#913;&#925;&#913;&#915;&#921;&#937;&#932;&#919;&#931;\Desktop\&#924;&#925;&#919;&#924;&#917;&#921;&#913;%20&#928;&#927;&#923;&#921;&#932;&#921;&#931;&#932;&#921;&#922;&#919;&#931;%20&#922;&#923;&#919;&#929;&#927;&#925;&#927;&#924;&#921;&#913;&#931;\&#924;&#927;&#933;&#931;&#921;&#922;&#919;\You%20win%20sound%20effect%205.mp3" TargetMode="External"/><Relationship Id="rId1" Type="http://schemas.microsoft.com/office/2007/relationships/media" Target="file:///C:\Users\&#928;&#913;&#925;&#913;&#915;&#921;&#937;&#932;&#919;&#931;\Desktop\&#924;&#925;&#919;&#924;&#917;&#921;&#913;%20&#928;&#927;&#923;&#921;&#932;&#921;&#931;&#932;&#921;&#922;&#919;&#931;%20&#922;&#923;&#919;&#929;&#927;&#925;&#927;&#924;&#921;&#913;&#931;\&#924;&#927;&#933;&#931;&#921;&#922;&#919;\You%20win%20sound%20effect%205.mp3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ΕΙΣΑΓΩΓΗ ΣΤΗΝ ΙΣΤΟΡΙΑ </a:t>
            </a:r>
            <a:br>
              <a:rPr lang="el-GR" dirty="0"/>
            </a:br>
            <a:r>
              <a:rPr lang="el-GR" dirty="0"/>
              <a:t>Α’ ΓΥΜΝΑΣΙΟΥ</a:t>
            </a:r>
            <a:br>
              <a:rPr lang="el-GR" dirty="0"/>
            </a:br>
            <a:r>
              <a:rPr lang="el-GR" dirty="0"/>
              <a:t>202</a:t>
            </a:r>
            <a:r>
              <a:rPr lang="en-US" dirty="0"/>
              <a:t>2</a:t>
            </a:r>
            <a:r>
              <a:rPr lang="el-GR" dirty="0"/>
              <a:t> -202</a:t>
            </a:r>
            <a:r>
              <a:rPr lang="en-US" dirty="0"/>
              <a:t>3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3067322"/>
          </a:xfrm>
        </p:spPr>
        <p:txBody>
          <a:bodyPr/>
          <a:lstStyle/>
          <a:p>
            <a:endParaRPr lang="en-US" dirty="0"/>
          </a:p>
          <a:p>
            <a:endParaRPr lang="el-GR" dirty="0"/>
          </a:p>
          <a:p>
            <a:r>
              <a:rPr lang="el-GR" sz="2000" dirty="0"/>
              <a:t> </a:t>
            </a:r>
            <a:r>
              <a:rPr lang="el-GR" sz="2000" dirty="0" err="1"/>
              <a:t>Δρ</a:t>
            </a:r>
            <a:r>
              <a:rPr lang="el-GR" sz="2000" dirty="0"/>
              <a:t> Κωνσταντίνος Γεωργίου - </a:t>
            </a:r>
            <a:r>
              <a:rPr lang="el-GR" sz="2000" dirty="0" err="1"/>
              <a:t>Δρ</a:t>
            </a:r>
            <a:r>
              <a:rPr lang="el-GR" sz="2000" dirty="0"/>
              <a:t> Σταύρος Παναγιώτου – </a:t>
            </a:r>
          </a:p>
          <a:p>
            <a:r>
              <a:rPr lang="el-GR" sz="2000" dirty="0" err="1"/>
              <a:t>Δρ</a:t>
            </a:r>
            <a:r>
              <a:rPr lang="el-GR" sz="2000" dirty="0"/>
              <a:t> Παναγιώτης Προϊκάκης</a:t>
            </a:r>
          </a:p>
          <a:p>
            <a:r>
              <a:rPr lang="el-GR" sz="2000" dirty="0"/>
              <a:t>Σύμβουλοι Φιλολογικών Μαθημάτων</a:t>
            </a:r>
          </a:p>
          <a:p>
            <a:endParaRPr lang="el-GR" sz="2000" dirty="0"/>
          </a:p>
          <a:p>
            <a:endParaRPr lang="el-GR" dirty="0"/>
          </a:p>
          <a:p>
            <a:r>
              <a:rPr lang="el-GR" dirty="0"/>
              <a:t>Εποπτεία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l-GR" dirty="0" err="1"/>
              <a:t>Δρ</a:t>
            </a:r>
            <a:r>
              <a:rPr lang="el-GR" dirty="0"/>
              <a:t> Αντωνία Λοΐζου, ΕΜΕ Φιλολογικών Μαθημάτων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0" y="4149081"/>
            <a:ext cx="96348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6632"/>
            <a:ext cx="2827303" cy="4536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14884"/>
            <a:ext cx="1122361" cy="1610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583136"/>
            <a:ext cx="678552" cy="190742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A7A-FE4A-4DEE-9007-9C47C797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4005064"/>
            <a:ext cx="2862072" cy="3694373"/>
          </a:xfrm>
        </p:spPr>
        <p:txBody>
          <a:bodyPr>
            <a:normAutofit/>
          </a:bodyPr>
          <a:lstStyle/>
          <a:p>
            <a:r>
              <a:rPr lang="el-GR" sz="3200" i="1" dirty="0"/>
              <a:t>Την Ιστορία της πατρίδας μας και των άλλων λαών</a:t>
            </a:r>
            <a:r>
              <a:rPr lang="el-GR" sz="1700" i="1" dirty="0"/>
              <a:t>.</a:t>
            </a:r>
          </a:p>
          <a:p>
            <a:endParaRPr lang="el-GR" sz="1700" i="1" dirty="0"/>
          </a:p>
          <a:p>
            <a:endParaRPr lang="en-US" sz="1700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530F3C0-3B4D-43F8-BA07-70513A14E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8" r="-3" b="2610"/>
          <a:stretch/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8749528-A06B-49CE-B4AD-725DF4348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9" r="2" b="11997"/>
          <a:stretch/>
        </p:blipFill>
        <p:spPr>
          <a:xfrm>
            <a:off x="3545048" y="3802963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166603"/>
            <a:ext cx="1066169" cy="2997024"/>
          </a:xfrm>
          <a:prstGeom prst="rect">
            <a:avLst/>
          </a:prstGeom>
        </p:spPr>
      </p:pic>
      <p:sp>
        <p:nvSpPr>
          <p:cNvPr id="10" name="Φυσαλίδα σκέψης: Σύννεφο 9">
            <a:extLst>
              <a:ext uri="{FF2B5EF4-FFF2-40B4-BE49-F238E27FC236}">
                <a16:creationId xmlns:a16="http://schemas.microsoft.com/office/drawing/2014/main" id="{EF0FC5A5-F15F-FD52-F0FB-CD455A5828A9}"/>
              </a:ext>
            </a:extLst>
          </p:cNvPr>
          <p:cNvSpPr/>
          <p:nvPr/>
        </p:nvSpPr>
        <p:spPr>
          <a:xfrm rot="20874265">
            <a:off x="1766791" y="801979"/>
            <a:ext cx="2718585" cy="2090404"/>
          </a:xfrm>
          <a:prstGeom prst="cloudCallout">
            <a:avLst>
              <a:gd name="adj1" fmla="val -72148"/>
              <a:gd name="adj2" fmla="val -559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ΤΙ ΑΛΛΟ ΜΑΣ ΔΙΔΑΣΚΕΙ Η ΙΣΤΟΡΙΑ;</a:t>
            </a:r>
          </a:p>
        </p:txBody>
      </p:sp>
    </p:spTree>
    <p:extLst>
      <p:ext uri="{BB962C8B-B14F-4D97-AF65-F5344CB8AC3E}">
        <p14:creationId xmlns:p14="http://schemas.microsoft.com/office/powerpoint/2010/main" val="32847932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A7A-FE4A-4DEE-9007-9C47C797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208" y="3699258"/>
            <a:ext cx="2293967" cy="327232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l-GR" sz="1700" i="1" dirty="0"/>
          </a:p>
          <a:p>
            <a:r>
              <a:rPr lang="el-GR" sz="2400" i="1" dirty="0"/>
              <a:t>Μας βοηθά να γνωρίσουμε το παρελθόν για να καταλάβουμε το παρόν.</a:t>
            </a:r>
          </a:p>
          <a:p>
            <a:endParaRPr lang="en-US" sz="1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D6456-EAEB-4D88-A0C8-F87D14F8F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1" r="2" b="5584"/>
          <a:stretch/>
        </p:blipFill>
        <p:spPr>
          <a:xfrm>
            <a:off x="107504" y="3429010"/>
            <a:ext cx="5666278" cy="3383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2129C-CC78-495C-A47F-227C118D4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68" r="2" b="10531"/>
          <a:stretch/>
        </p:blipFill>
        <p:spPr>
          <a:xfrm>
            <a:off x="93611" y="45720"/>
            <a:ext cx="5664708" cy="338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50" y="4778"/>
            <a:ext cx="1428966" cy="2704142"/>
          </a:xfrm>
          <a:prstGeom prst="rect">
            <a:avLst/>
          </a:prstGeom>
        </p:spPr>
      </p:pic>
      <p:sp>
        <p:nvSpPr>
          <p:cNvPr id="13" name="Φυσαλίδα σκέψης: Σύννεφο 12">
            <a:extLst>
              <a:ext uri="{FF2B5EF4-FFF2-40B4-BE49-F238E27FC236}">
                <a16:creationId xmlns:a16="http://schemas.microsoft.com/office/drawing/2014/main" id="{307ACFBB-0E76-10CC-C038-71AF4FEFA7ED}"/>
              </a:ext>
            </a:extLst>
          </p:cNvPr>
          <p:cNvSpPr/>
          <p:nvPr/>
        </p:nvSpPr>
        <p:spPr>
          <a:xfrm rot="20148996">
            <a:off x="5195811" y="1222974"/>
            <a:ext cx="2709859" cy="2128193"/>
          </a:xfrm>
          <a:prstGeom prst="cloudCallout">
            <a:avLst>
              <a:gd name="adj1" fmla="val 80464"/>
              <a:gd name="adj2" fmla="val -334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ΤΙ ΑΛΛΟ ΜΑΣ ΔΙΔΑΣΚΕΙ Η ΙΣΤΟΡΙΑ;</a:t>
            </a:r>
          </a:p>
        </p:txBody>
      </p:sp>
    </p:spTree>
    <p:extLst>
      <p:ext uri="{BB962C8B-B14F-4D97-AF65-F5344CB8AC3E}">
        <p14:creationId xmlns:p14="http://schemas.microsoft.com/office/powerpoint/2010/main" val="16820350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4EF56-AF59-4974-883A-9FD767B2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922" y="908722"/>
            <a:ext cx="3083494" cy="49685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l-GR" sz="3000" b="1" dirty="0">
                <a:solidFill>
                  <a:schemeClr val="bg1"/>
                </a:solidFill>
              </a:rPr>
              <a:t>Στο ταξίδι μας  αυτό</a:t>
            </a:r>
            <a:r>
              <a:rPr lang="en-US" sz="3000" b="1" dirty="0">
                <a:solidFill>
                  <a:schemeClr val="bg1"/>
                </a:solidFill>
              </a:rPr>
              <a:t>,</a:t>
            </a:r>
            <a:r>
              <a:rPr lang="el-GR" sz="3000" b="1" dirty="0">
                <a:solidFill>
                  <a:schemeClr val="bg1"/>
                </a:solidFill>
              </a:rPr>
              <a:t> θα πρέπει να γνωρίζουμε  γιατί η Γεωγραφία είναι πολύ σημαντική για την  εξερεύνηση της Ιστορίας</a:t>
            </a:r>
            <a:r>
              <a:rPr lang="en-US" sz="3000" b="1" dirty="0">
                <a:solidFill>
                  <a:schemeClr val="bg1"/>
                </a:solidFill>
              </a:rPr>
              <a:t>.</a:t>
            </a:r>
            <a:r>
              <a:rPr lang="el-GR" sz="3000" b="1" dirty="0">
                <a:solidFill>
                  <a:schemeClr val="bg1"/>
                </a:solidFill>
              </a:rPr>
              <a:t>  </a:t>
            </a:r>
            <a:br>
              <a:rPr lang="el-GR" sz="3000" b="1" dirty="0">
                <a:solidFill>
                  <a:schemeClr val="bg1"/>
                </a:solidFill>
              </a:rPr>
            </a:br>
            <a:br>
              <a:rPr lang="el-GR" sz="3000" b="1" dirty="0">
                <a:solidFill>
                  <a:schemeClr val="bg1"/>
                </a:solidFill>
              </a:rPr>
            </a:br>
            <a:r>
              <a:rPr lang="el-GR" sz="3000" b="1" dirty="0">
                <a:solidFill>
                  <a:schemeClr val="bg1"/>
                </a:solidFill>
              </a:rPr>
              <a:t>ΙΣΤΟΡΙΑ ΚΑΙ ΓΕΩΓΡΑΦΙΑ</a:t>
            </a:r>
            <a:endParaRPr lang="en-US" sz="3000" b="1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209925"/>
            <a:ext cx="732234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451C2B-73C9-0843-A1BA-EE40AE814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6"/>
            <a:ext cx="4968552" cy="453650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52" y="115193"/>
            <a:ext cx="862340" cy="22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2097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88A3-FFC5-964F-B039-67F7A31F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9"/>
            <a:ext cx="7886700" cy="75961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Ο </a:t>
            </a:r>
            <a:r>
              <a:rPr lang="el-GR" b="1" dirty="0" err="1"/>
              <a:t>Νάπο</a:t>
            </a:r>
            <a:r>
              <a:rPr lang="el-GR" b="1" dirty="0"/>
              <a:t> μας καθοδηγεί, τον ακολουθούμε.</a:t>
            </a:r>
            <a:br>
              <a:rPr lang="el-GR" b="1" dirty="0"/>
            </a:br>
            <a:r>
              <a:rPr lang="el-GR" b="1" dirty="0"/>
              <a:t>Προσανατολισμός στον χάρτη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FF7572-D846-5749-9729-27ED472E0F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089846" cy="511256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60F80D-B5CB-2843-99BE-B29809D972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7"/>
            <a:ext cx="4680520" cy="52565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30" y="44624"/>
            <a:ext cx="912665" cy="13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94635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F91E-3C87-3F43-A524-C36885A6D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FF0000"/>
                </a:solidFill>
                <a:latin typeface="+mn-lt"/>
              </a:rPr>
              <a:t>Τι κρατάμε από τον χάρτη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;</a:t>
            </a:r>
            <a:br>
              <a:rPr lang="el-GR" dirty="0">
                <a:solidFill>
                  <a:srgbClr val="FF0000"/>
                </a:solidFill>
                <a:latin typeface="+mn-lt"/>
              </a:rPr>
            </a:br>
            <a:r>
              <a:rPr lang="el-GR" dirty="0">
                <a:latin typeface="+mn-lt"/>
              </a:rPr>
              <a:t>Βασικά στοιχεία </a:t>
            </a:r>
            <a:r>
              <a:rPr lang="en-US" dirty="0">
                <a:latin typeface="+mn-lt"/>
              </a:rPr>
              <a:t>: </a:t>
            </a:r>
            <a:r>
              <a:rPr lang="el-GR" dirty="0">
                <a:latin typeface="+mn-lt"/>
              </a:rPr>
              <a:t>Τίτλος και Υπόμνημα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32DD18-2121-8345-AB32-0D19F64E6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72" y="925636"/>
            <a:ext cx="5472607" cy="592412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7AFDD-2A5C-ED4B-BD84-F222C5F4B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4323928"/>
          </a:xfrm>
        </p:spPr>
        <p:txBody>
          <a:bodyPr>
            <a:normAutofit/>
          </a:bodyPr>
          <a:lstStyle/>
          <a:p>
            <a:r>
              <a:rPr lang="el-GR" sz="2400" u="sng" dirty="0"/>
              <a:t>Υπόμνημα</a:t>
            </a:r>
            <a:r>
              <a:rPr lang="en-US" sz="2400" u="sng" dirty="0"/>
              <a:t>:</a:t>
            </a:r>
            <a:r>
              <a:rPr lang="el-GR" sz="2400" dirty="0"/>
              <a:t> Για να απεικονίσουμε ευκολότερα τις πληροφορίες στον χάρτη, χρησιμοποιούμε αντί για λέξεις, σύμβολα και χρώματα, το κάθε ένα από τα οποία αντιστοιχεί σε ένα στοιχείο του χάρτη. </a:t>
            </a:r>
            <a:endParaRPr lang="en-US" sz="2400" u="sng" dirty="0"/>
          </a:p>
        </p:txBody>
      </p:sp>
      <p:cxnSp>
        <p:nvCxnSpPr>
          <p:cNvPr id="5" name="Straight Arrow Connector 4"/>
          <p:cNvCxnSpPr>
            <a:cxnSpLocks/>
            <a:stCxn id="4" idx="0"/>
          </p:cNvCxnSpPr>
          <p:nvPr/>
        </p:nvCxnSpPr>
        <p:spPr>
          <a:xfrm flipV="1">
            <a:off x="2104430" y="1340768"/>
            <a:ext cx="2035522" cy="7166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46" y="8236"/>
            <a:ext cx="1114854" cy="17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1958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249191"/>
            <a:ext cx="6858000" cy="1655762"/>
          </a:xfrm>
        </p:spPr>
        <p:txBody>
          <a:bodyPr/>
          <a:lstStyle/>
          <a:p>
            <a:r>
              <a:rPr lang="el-GR" b="1" dirty="0"/>
              <a:t>ΦΑΝΤΑΣΤΕΙΤΕ ΟΤΙ ΕΙΣΤΕ ΣΕ ΕΝΑ ΔΙΑΣΤΗΜΟΠΛΟΙΟ ΚΑΙ ΒΛΕΠΕΤΕ ΤΗ ΓΗ ΑΠΟ ΨΗΛΑ!!!!</a:t>
            </a:r>
            <a:endParaRPr lang="en-US" b="1" dirty="0"/>
          </a:p>
        </p:txBody>
      </p:sp>
      <p:pic>
        <p:nvPicPr>
          <p:cNvPr id="3074" name="Picture 2" descr="Αστροναύτης κινούμενων σχεδίων στο διάστημα με τα αστέρια και την αστεία  χαριτωμένη απεικόνιση υποβάθρου φεγγαριών Διανυσματική απεικόνιση -  εικονογραφία από : 67845177">
            <a:extLst>
              <a:ext uri="{FF2B5EF4-FFF2-40B4-BE49-F238E27FC236}">
                <a16:creationId xmlns:a16="http://schemas.microsoft.com/office/drawing/2014/main" id="{086577E3-BB45-49C5-A83C-0B81FE6B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99878"/>
            <a:ext cx="3322939" cy="230944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 Shuttle Orbiting Earth">
            <a:extLst>
              <a:ext uri="{FF2B5EF4-FFF2-40B4-BE49-F238E27FC236}">
                <a16:creationId xmlns:a16="http://schemas.microsoft.com/office/drawing/2014/main" id="{0711BB94-6CAC-4E13-A8AE-10A3D9F95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30" y="3429001"/>
            <a:ext cx="4839279" cy="3429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0"/>
            <a:ext cx="2439394" cy="3789039"/>
          </a:xfrm>
          <a:prstGeom prst="rect">
            <a:avLst/>
          </a:prstGeom>
        </p:spPr>
      </p:pic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313B5C76-1212-790F-B422-330253EC8837}"/>
              </a:ext>
            </a:extLst>
          </p:cNvPr>
          <p:cNvSpPr/>
          <p:nvPr/>
        </p:nvSpPr>
        <p:spPr>
          <a:xfrm rot="20874265">
            <a:off x="287208" y="447528"/>
            <a:ext cx="6092960" cy="2602342"/>
          </a:xfrm>
          <a:prstGeom prst="cloudCallout">
            <a:avLst>
              <a:gd name="adj1" fmla="val 71490"/>
              <a:gd name="adj2" fmla="val -22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ΓΙΑ ΝΑ ΚΑΤΑΝΟΗΣΟΥΜΕ ΤΗ ΘΕΣΗ ΜΑΣ ΚΑΙ ΤΗ ΣΗΜΑΣΙΑ ΤΟΥ ΧΑΡΤΗ ΘΑ ΤΑΞΙΔΕΨΟΥΜΕ ΓΥΡΩ ΑΠΟ ΤΗ ΓΗ</a:t>
            </a:r>
          </a:p>
        </p:txBody>
      </p:sp>
    </p:spTree>
    <p:extLst>
      <p:ext uri="{BB962C8B-B14F-4D97-AF65-F5344CB8AC3E}">
        <p14:creationId xmlns:p14="http://schemas.microsoft.com/office/powerpoint/2010/main" val="8923864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pe, circle&#10;&#10;Description automatically generated">
            <a:extLst>
              <a:ext uri="{FF2B5EF4-FFF2-40B4-BE49-F238E27FC236}">
                <a16:creationId xmlns:a16="http://schemas.microsoft.com/office/drawing/2014/main" id="{FBFF1370-67BF-4CFC-AE81-1BDA11C2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10" r="-1" b="11170"/>
          <a:stretch/>
        </p:blipFill>
        <p:spPr>
          <a:xfrm>
            <a:off x="20" y="332656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7B838E-D33E-4968-9C80-E3282E21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6" y="7190645"/>
            <a:ext cx="6949328" cy="198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endParaRPr lang="en-US" sz="3100" i="1" dirty="0"/>
          </a:p>
        </p:txBody>
      </p: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0D5C5F05-22E5-4F68-94DC-F0C2DEBB0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49" y="7389438"/>
            <a:ext cx="2236243" cy="2549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42EA8-2DB2-C147-A422-EB1BE019D862}"/>
              </a:ext>
            </a:extLst>
          </p:cNvPr>
          <p:cNvSpPr txBox="1"/>
          <p:nvPr/>
        </p:nvSpPr>
        <p:spPr>
          <a:xfrm>
            <a:off x="360000" y="4860000"/>
            <a:ext cx="8428931" cy="830997"/>
          </a:xfrm>
          <a:prstGeom prst="rect">
            <a:avLst/>
          </a:prstGeom>
          <a:pattFill prst="pct25">
            <a:fgClr>
              <a:schemeClr val="accent1">
                <a:lumMod val="60000"/>
                <a:lumOff val="40000"/>
              </a:schemeClr>
            </a:fgClr>
            <a:bgClr>
              <a:schemeClr val="bg2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effectLst>
                  <a:outerShdw blurRad="342900" dist="444500" dir="8340000" sx="7000" sy="7000" algn="ctr" rotWithShape="0">
                    <a:srgbClr val="000000">
                      <a:alpha val="60000"/>
                    </a:srgbClr>
                  </a:outerShdw>
                </a:effectLst>
              </a:rPr>
              <a:t>ΓΙΑ ΤΟΥΣ ΜΙΚΡΟΥΣ ΕΞΕΡΕΥΝΗΤΕΣ ΠΟΥ ΘΕΛΟΥΝ ΝΑ ΤΑΞΙΔΕΨΟΥΝ</a:t>
            </a:r>
          </a:p>
          <a:p>
            <a:pPr algn="ctr"/>
            <a:r>
              <a:rPr lang="en-US" sz="2400" dirty="0">
                <a:effectLst>
                  <a:outerShdw blurRad="342900" dist="444500" dir="8340000" sx="7000" sy="7000" algn="ctr" rotWithShape="0">
                    <a:srgbClr val="000000">
                      <a:alpha val="60000"/>
                    </a:srgbClr>
                  </a:outerShdw>
                </a:effectLst>
                <a:hlinkClick r:id="rId3"/>
              </a:rPr>
              <a:t>http://www.google.com/</a:t>
            </a:r>
            <a:r>
              <a:rPr lang="en-US" sz="2400" dirty="0" err="1">
                <a:effectLst>
                  <a:outerShdw blurRad="342900" dist="444500" dir="8340000" sx="7000" sy="7000" algn="ctr" rotWithShape="0">
                    <a:srgbClr val="000000">
                      <a:alpha val="60000"/>
                    </a:srgbClr>
                  </a:outerShdw>
                </a:effectLst>
                <a:hlinkClick r:id="rId3"/>
              </a:rPr>
              <a:t>intl</a:t>
            </a:r>
            <a:r>
              <a:rPr lang="en-US" sz="2400" dirty="0">
                <a:effectLst>
                  <a:outerShdw blurRad="342900" dist="444500" dir="8340000" sx="7000" sy="7000" algn="ctr" rotWithShape="0">
                    <a:srgbClr val="000000">
                      <a:alpha val="60000"/>
                    </a:srgbClr>
                  </a:outerShdw>
                </a:effectLst>
                <a:hlinkClick r:id="rId3"/>
              </a:rPr>
              <a:t>/el/earth</a:t>
            </a:r>
            <a:endParaRPr lang="en-US" sz="2400" dirty="0">
              <a:effectLst>
                <a:outerShdw blurRad="342900" dist="444500" dir="8340000" sx="7000" sy="7000" algn="ctr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3885210"/>
      </p:ext>
    </p:extLst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D04B-6931-4435-9CAF-6414693A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70" y="32062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l-GR" sz="2400" dirty="0">
                <a:latin typeface="+mn-lt"/>
              </a:rPr>
              <a:t>ΓΙΑ ΝΑ ΚΑΤΑΝΟΗΣΟΥΜΕ ΟΜΩΣ ΚΑΛΥΤΕΡΑ ΤΗΝ ΙΣΤΟΡΙΑ, ΑΣ ΞΕΚΙΝΗΣΟΥΜΕ ΑΠΟ ΤΟ ΓΕΝΕΑΛΟΓΙΚΟ ΜΑΣ ΔΕΝΤΡΟ, ΤΟ ΟΠΟΙΟ ΑΠΟΤΕΛΕΙ ΕΜΠΝΕΥΣΗ ΑΝΑΖΗΤΗΣΗΣ ΤΟΥ ΠΑΡΕΛΘΟΝΤΟΣ</a:t>
            </a:r>
            <a:endParaRPr lang="en-US" sz="2400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85870C-8E0E-46E1-9678-FB4CB82CE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70" y="1917774"/>
            <a:ext cx="8658210" cy="4095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37A88-8448-2547-940C-57081C03AAEE}"/>
              </a:ext>
            </a:extLst>
          </p:cNvPr>
          <p:cNvSpPr txBox="1"/>
          <p:nvPr/>
        </p:nvSpPr>
        <p:spPr>
          <a:xfrm>
            <a:off x="1331640" y="63093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Συναντώ τους προγόνους μου, ταξιδεύοντας πίσω στον χρόνο...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3356992"/>
            <a:ext cx="1060934" cy="31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2443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 err="1">
                <a:latin typeface="+mn-lt"/>
              </a:rPr>
              <a:t>Περιοδολόγηση</a:t>
            </a:r>
            <a:r>
              <a:rPr lang="el-GR" sz="3100" b="1" dirty="0">
                <a:latin typeface="+mn-lt"/>
              </a:rPr>
              <a:t>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82" y="3247753"/>
            <a:ext cx="8819691" cy="2557055"/>
          </a:xfrm>
        </p:spPr>
        <p:txBody>
          <a:bodyPr/>
          <a:lstStyle/>
          <a:p>
            <a:endParaRPr lang="el-GR" dirty="0"/>
          </a:p>
          <a:p>
            <a:r>
              <a:rPr lang="el-GR" sz="1000" b="1" dirty="0"/>
              <a:t>Παλαιολιθική               Νεολιθική        Εποχή του Χαλκού        Γεωμετρική         Αρχαϊκή</a:t>
            </a:r>
          </a:p>
          <a:p>
            <a:r>
              <a:rPr lang="el-GR" sz="1000" b="1" dirty="0"/>
              <a:t>      εποχή                       </a:t>
            </a:r>
            <a:r>
              <a:rPr lang="el-GR" sz="1050" b="1" dirty="0" err="1"/>
              <a:t>εποχή</a:t>
            </a:r>
            <a:r>
              <a:rPr lang="el-GR" sz="1050" b="1" dirty="0"/>
              <a:t>                                                                                                                   Κλασική                     Ελληνιστική                     Ρωμαϊκή               0</a:t>
            </a:r>
            <a:endParaRPr lang="el-GR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14350" y="3247753"/>
            <a:ext cx="826878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626384" y="3243371"/>
            <a:ext cx="9797" cy="553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3888" y="3247753"/>
            <a:ext cx="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89" y="2138005"/>
            <a:ext cx="744584" cy="1018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2" y="2057388"/>
            <a:ext cx="1092194" cy="11168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76" y="2069575"/>
            <a:ext cx="939868" cy="1045917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2476229" y="3233058"/>
            <a:ext cx="9797" cy="3429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713118" y="3247753"/>
            <a:ext cx="14695" cy="3629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648745" y="3219723"/>
            <a:ext cx="0" cy="3820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514288" y="3283408"/>
            <a:ext cx="9797" cy="3428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906018" y="3783176"/>
            <a:ext cx="382088" cy="5878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503169" y="3783472"/>
            <a:ext cx="68580" cy="45066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793504" y="3753189"/>
            <a:ext cx="656408" cy="116586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428308" y="3277142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661305" y="3208565"/>
            <a:ext cx="9797" cy="6474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818120" y="3219724"/>
            <a:ext cx="0" cy="4146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636123" y="3275379"/>
            <a:ext cx="0" cy="2569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29" y="4919050"/>
            <a:ext cx="898163" cy="59628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20" y="4431175"/>
            <a:ext cx="578389" cy="8580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4" y="4340156"/>
            <a:ext cx="878495" cy="133704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85" y="2295987"/>
            <a:ext cx="574665" cy="83728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66" y="2186614"/>
            <a:ext cx="313357" cy="99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70" y="4166072"/>
            <a:ext cx="491297" cy="838944"/>
          </a:xfrm>
          <a:prstGeom prst="rect">
            <a:avLst/>
          </a:prstGeom>
        </p:spPr>
      </p:pic>
      <p:cxnSp>
        <p:nvCxnSpPr>
          <p:cNvPr id="68" name="Straight Arrow Connector 67"/>
          <p:cNvCxnSpPr>
            <a:stCxn id="64" idx="0"/>
          </p:cNvCxnSpPr>
          <p:nvPr/>
        </p:nvCxnSpPr>
        <p:spPr>
          <a:xfrm flipH="1" flipV="1">
            <a:off x="4648744" y="3783176"/>
            <a:ext cx="75" cy="382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68" y="2110601"/>
            <a:ext cx="844384" cy="1091729"/>
          </a:xfrm>
          <a:prstGeom prst="rect">
            <a:avLst/>
          </a:prstGeom>
        </p:spPr>
      </p:pic>
      <p:cxnSp>
        <p:nvCxnSpPr>
          <p:cNvPr id="76" name="Straight Arrow Connector 75"/>
          <p:cNvCxnSpPr/>
          <p:nvPr/>
        </p:nvCxnSpPr>
        <p:spPr>
          <a:xfrm flipV="1">
            <a:off x="7818120" y="4008804"/>
            <a:ext cx="0" cy="1572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10" y="2208178"/>
            <a:ext cx="838784" cy="904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4581" y="4221257"/>
            <a:ext cx="1358354" cy="1018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39" y="4730639"/>
            <a:ext cx="844384" cy="2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73212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F916-40EE-CD4A-98EB-D1229D71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45244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i="1" dirty="0">
                <a:latin typeface="+mn-lt"/>
              </a:rPr>
              <a:t>Ποια είναι τα υλικά μελέτης </a:t>
            </a:r>
            <a:r>
              <a:rPr lang="en-US" b="1" i="1" dirty="0">
                <a:latin typeface="+mn-lt"/>
              </a:rPr>
              <a:t>: </a:t>
            </a:r>
            <a:r>
              <a:rPr lang="el-GR" b="1" i="1" dirty="0">
                <a:latin typeface="+mn-lt"/>
              </a:rPr>
              <a:t>Πηγές στην Ιστορία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79B10-18AE-3446-A70D-00D81B677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12776"/>
            <a:ext cx="3886200" cy="4764187"/>
          </a:xfrm>
        </p:spPr>
        <p:txBody>
          <a:bodyPr>
            <a:normAutofit/>
          </a:bodyPr>
          <a:lstStyle/>
          <a:p>
            <a:r>
              <a:rPr lang="el-GR" sz="2400" dirty="0"/>
              <a:t>Η Ιστορία γράφεται από ειδικούς επιστήμονες, τους ιστορικούς, οι οποίοι αντλούν τις πληροφορίες τους από τις </a:t>
            </a:r>
            <a:r>
              <a:rPr lang="el-GR" sz="2400" b="1" dirty="0"/>
              <a:t>πηγές</a:t>
            </a:r>
            <a:r>
              <a:rPr lang="el-GR" sz="2400" dirty="0"/>
              <a:t>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F6E41-A4CE-0343-9BCB-1DA4E1150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12776"/>
            <a:ext cx="3886200" cy="4764187"/>
          </a:xfrm>
        </p:spPr>
        <p:txBody>
          <a:bodyPr>
            <a:normAutofit/>
          </a:bodyPr>
          <a:lstStyle/>
          <a:p>
            <a:r>
              <a:rPr lang="el-GR" sz="2400" dirty="0"/>
              <a:t>Οι πηγές για έναν ιστορικό μπορεί να είναι </a:t>
            </a:r>
            <a:r>
              <a:rPr lang="el-GR" sz="2400" b="1" dirty="0"/>
              <a:t>γραπτά κείμενα, αρχαιολογικά ευρήματα, εφημερίδες, αντικείμενα τέχνης, προφορικές μαρτυρίες, τηλεοπτικό και κινηματογραφικό υλικό, ό,τι διασώθηκε από το παρελθόν.</a:t>
            </a:r>
            <a:r>
              <a:rPr lang="el-GR" sz="2400" dirty="0"/>
              <a:t> Οι πηγές διακρίνονται σε </a:t>
            </a:r>
            <a:r>
              <a:rPr lang="el-GR" sz="2400" b="1" dirty="0"/>
              <a:t>πρωτογενείς </a:t>
            </a:r>
            <a:r>
              <a:rPr lang="el-GR" sz="2400" dirty="0"/>
              <a:t>και </a:t>
            </a:r>
            <a:r>
              <a:rPr lang="el-GR" sz="2400" b="1" dirty="0"/>
              <a:t>δευτερογενείς.</a:t>
            </a:r>
            <a:r>
              <a:rPr lang="el-GR" sz="24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40" y="3408670"/>
            <a:ext cx="1638203" cy="23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4114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23" y="422267"/>
            <a:ext cx="8568608" cy="834294"/>
          </a:xfrm>
        </p:spPr>
        <p:txBody>
          <a:bodyPr>
            <a:noAutofit/>
          </a:bodyPr>
          <a:lstStyle/>
          <a:p>
            <a:r>
              <a:rPr lang="el-GR" sz="2400" b="1" dirty="0"/>
              <a:t>Γεια σας! Με λένε </a:t>
            </a:r>
            <a:r>
              <a:rPr lang="el-GR" sz="2400" b="1" dirty="0" err="1"/>
              <a:t>Νάπο</a:t>
            </a:r>
            <a:r>
              <a:rPr lang="el-GR" sz="2400" b="1" dirty="0"/>
              <a:t> και θα ταξιδέψουμε</a:t>
            </a:r>
            <a:br>
              <a:rPr lang="en-US" sz="2400" b="1" dirty="0"/>
            </a:br>
            <a:r>
              <a:rPr lang="el-GR" sz="2400" b="1" dirty="0"/>
              <a:t> μαζί πίσω στον χρόνο μέσα από το μάθημα</a:t>
            </a:r>
            <a:br>
              <a:rPr lang="en-US" sz="2400" b="1" dirty="0"/>
            </a:br>
            <a:r>
              <a:rPr lang="el-GR" sz="2400" b="1" dirty="0"/>
              <a:t> της Ιστορίας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682093" cy="4340044"/>
          </a:xfrm>
        </p:spPr>
        <p:txBody>
          <a:bodyPr>
            <a:normAutofit/>
          </a:bodyPr>
          <a:lstStyle/>
          <a:p>
            <a:pPr lvl="0"/>
            <a:r>
              <a:rPr lang="el-GR" dirty="0">
                <a:solidFill>
                  <a:prstClr val="black"/>
                </a:solidFill>
              </a:rPr>
              <a:t> Θα μάθουμε τι είναι μυθολογία και γιατί διδασκόμαστε την Ιστορία.</a:t>
            </a:r>
          </a:p>
          <a:p>
            <a:pPr lvl="0"/>
            <a:r>
              <a:rPr lang="el-GR" dirty="0">
                <a:solidFill>
                  <a:prstClr val="black"/>
                </a:solidFill>
              </a:rPr>
              <a:t>Θα αναγνωρίσουμε  τη σημασία του Χάρτη.</a:t>
            </a:r>
          </a:p>
          <a:p>
            <a:pPr lvl="0"/>
            <a:r>
              <a:rPr lang="el-GR" dirty="0">
                <a:solidFill>
                  <a:prstClr val="black"/>
                </a:solidFill>
              </a:rPr>
              <a:t>Θα  γνωρίσουμε τις χώρες γύρω από την Κύπρο και θα μάθουμε πώς εξελίσσεται ο άνθρωπος.</a:t>
            </a:r>
          </a:p>
          <a:p>
            <a:r>
              <a:rPr lang="el-GR" dirty="0"/>
              <a:t>Θα ταξιδέψουμε πίσω στον Χρόνο για να γνωρίσουμε καλύτερα το σήμερα.</a:t>
            </a:r>
          </a:p>
        </p:txBody>
      </p:sp>
      <p:pic>
        <p:nvPicPr>
          <p:cNvPr id="2050" name="Picture 2" descr="Πήλινο ειδώλιο  σκύλου  Κυπροαρχαϊκή περίοδ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13" y="4827213"/>
            <a:ext cx="2388109" cy="16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3383023"/>
            <a:ext cx="1633663" cy="1225247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94189" y="1911907"/>
            <a:ext cx="1414329" cy="2079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328" y="4208944"/>
            <a:ext cx="1414329" cy="212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813" y="2776498"/>
            <a:ext cx="1662129" cy="2493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48" y="1334713"/>
            <a:ext cx="2232248" cy="1837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30" y="155086"/>
            <a:ext cx="1385761" cy="15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03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7D4C-6834-DB45-8305-A708314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08720"/>
            <a:ext cx="7886700" cy="1080119"/>
          </a:xfrm>
        </p:spPr>
        <p:txBody>
          <a:bodyPr>
            <a:normAutofit/>
          </a:bodyPr>
          <a:lstStyle/>
          <a:p>
            <a:pPr algn="ctr"/>
            <a:r>
              <a:rPr lang="el-GR" b="1" i="1" u="sng" dirty="0"/>
              <a:t>Πηγές της Ιστορίας</a:t>
            </a:r>
            <a:endParaRPr lang="en-US" b="1" i="1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0BE88-3A55-2146-B695-6703081FF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Πρωτογενείς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F14ED-B613-7B48-9207-94038679CF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Οι </a:t>
            </a:r>
            <a:r>
              <a:rPr lang="el-GR" sz="2800" b="1" dirty="0"/>
              <a:t>πρωτογενείς</a:t>
            </a:r>
            <a:r>
              <a:rPr lang="el-GR" sz="2800" dirty="0"/>
              <a:t> πηγές προέρχονται από μία συγκεκριμένη περίοδο του παρελθόντος, την οποία μελετά ο ιστορικός.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69689-4B1B-2A40-9ACA-B04336E8C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Δευτερογενείς</a:t>
            </a: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4272F-9FAF-B649-88AB-92B710FFC9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sz="2800" dirty="0"/>
              <a:t>Οι </a:t>
            </a:r>
            <a:r>
              <a:rPr lang="el-GR" sz="2800" b="1" dirty="0"/>
              <a:t>δευτερογενείς</a:t>
            </a:r>
            <a:r>
              <a:rPr lang="el-GR" sz="2800" dirty="0"/>
              <a:t> πηγές είναι συνήθως οι μεταγενέστερες ερμηνείες.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30" y="300018"/>
            <a:ext cx="1257512" cy="18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93835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34521"/>
            <a:ext cx="7886700" cy="6763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i="1" u="sng" dirty="0"/>
              <a:t>Παραδείγματα Ιστορικών Πηγών</a:t>
            </a:r>
            <a:br>
              <a:rPr lang="el-GR" sz="2400" dirty="0"/>
            </a:br>
            <a:endParaRPr lang="el-G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92" y="1268759"/>
            <a:ext cx="9073907" cy="4037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    Χάρτης                    Φωτογραφικό ντοκουμέντο               Αγγείο </a:t>
            </a:r>
            <a:endParaRPr lang="el-GR" sz="2400" dirty="0"/>
          </a:p>
        </p:txBody>
      </p:sp>
      <p:pic>
        <p:nvPicPr>
          <p:cNvPr id="7" name="Picture 2" descr="C:\Users\antloizou\Desktop\image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85184"/>
            <a:ext cx="2744797" cy="14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C:\Users\antloizou\Desktop\aggeio polemis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05" y="5216664"/>
            <a:ext cx="1825847" cy="14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77537"/>
            <a:ext cx="2429864" cy="151216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-9670"/>
            <a:ext cx="672857" cy="17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613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301 L 0.27969 -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10231 L 0.32917 -0.4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67622 -0.4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19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34521"/>
            <a:ext cx="7886700" cy="6763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i="1" u="sng" dirty="0"/>
              <a:t>Παραδείγματα Ιστορικών Πηγών</a:t>
            </a:r>
            <a:br>
              <a:rPr lang="el-GR" sz="2400" dirty="0"/>
            </a:br>
            <a:endParaRPr lang="el-G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92" y="955065"/>
            <a:ext cx="90739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b="1" dirty="0"/>
              <a:t>Κινηματογραφική παράσταση   Ζωγραφική    Ημερήσιος τύπος(εφημερίδες)</a:t>
            </a:r>
          </a:p>
          <a:p>
            <a:pPr marL="0" indent="0">
              <a:buNone/>
            </a:pPr>
            <a:r>
              <a:rPr lang="el-GR" sz="2400" b="1" dirty="0"/>
              <a:t>                                                     – Γλυπτική</a:t>
            </a:r>
            <a:endParaRPr lang="el-GR" sz="2400" dirty="0"/>
          </a:p>
        </p:txBody>
      </p:sp>
      <p:pic>
        <p:nvPicPr>
          <p:cNvPr id="9" name="Picture 2" descr="C:\Users\antloizou\Desktop\Schindlers-List-Oliwia-Da-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29" y="3717032"/>
            <a:ext cx="265977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ntloizou\Desktop\esaeigpolgbl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9" y="4763589"/>
            <a:ext cx="1479176" cy="19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ntloizou\Desktop\800px-02.09.1922_eleuthero_vi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68" y="5391336"/>
            <a:ext cx="2838484" cy="128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08EEF-9B06-2343-BA67-3014640F62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61" y="4800693"/>
            <a:ext cx="2838484" cy="1774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83256"/>
            <a:ext cx="672857" cy="17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20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37604 -0.42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09445 -0.15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537 L 0.04341 -0.4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66944 -0.2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2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D672-26B0-447E-9669-D1D3A0EE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3917018"/>
            <a:ext cx="4421781" cy="26083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l-GR" sz="3600" dirty="0"/>
              <a:t>Ας ξεκαθαρίσουμε</a:t>
            </a:r>
            <a:r>
              <a:rPr lang="en-US" sz="3600" dirty="0"/>
              <a:t> </a:t>
            </a:r>
            <a:r>
              <a:rPr lang="el-GR" sz="3600" dirty="0"/>
              <a:t>ότι</a:t>
            </a:r>
            <a:r>
              <a:rPr lang="en-US" sz="3600" dirty="0"/>
              <a:t>: </a:t>
            </a:r>
            <a:r>
              <a:rPr lang="el-GR" sz="3600" dirty="0"/>
              <a:t> </a:t>
            </a:r>
            <a:r>
              <a:rPr lang="en-US" sz="3600" dirty="0"/>
              <a:t> </a:t>
            </a:r>
            <a:r>
              <a:rPr lang="en-US" sz="3600" b="1" dirty="0">
                <a:solidFill>
                  <a:schemeClr val="tx1"/>
                </a:solidFill>
              </a:rPr>
              <a:t>ΑΝΤΙΚΕΙΜΕΝΑ </a:t>
            </a:r>
            <a:r>
              <a:rPr lang="el-GR" sz="3600" b="1" dirty="0">
                <a:solidFill>
                  <a:schemeClr val="tx1"/>
                </a:solidFill>
              </a:rPr>
              <a:t>ΑΛΛΩΝ ΕΠΟΧΩΝ ΜΑΡΤΥΡΟΥΝ ΤΗΝ ΙΣΤΟΡΙΑ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86F14-92A9-4358-A873-5F0ED8EC8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45" r="-1" b="-1"/>
          <a:stretch/>
        </p:blipFill>
        <p:spPr>
          <a:xfrm>
            <a:off x="934930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CE11F-3261-486C-BBE3-F196D122B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6" r="23110" b="2"/>
          <a:stretch/>
        </p:blipFill>
        <p:spPr>
          <a:xfrm>
            <a:off x="20" y="2243708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10459" y="615908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-4331"/>
            <a:ext cx="2579574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7803F-B53C-4731-8449-CB29861E7C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84" r="18452" b="1"/>
          <a:stretch/>
        </p:blipFill>
        <p:spPr>
          <a:xfrm>
            <a:off x="6689070" y="-4331"/>
            <a:ext cx="2454929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18292"/>
            <a:ext cx="1872208" cy="246451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0" y="3382810"/>
            <a:ext cx="1915300" cy="37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18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71" y="34509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l-GR" dirty="0"/>
              <a:t>Ας ψάξουμε στο σπίτι μας αντικείμενα άλλων εποχών. Έχουν και αυτά τη δική τους Ιστορία…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3573016"/>
            <a:ext cx="2688569" cy="3139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15681"/>
            <a:ext cx="5568414" cy="537530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069567" cy="1535198"/>
          </a:xfrm>
        </p:spPr>
      </p:pic>
    </p:spTree>
    <p:extLst>
      <p:ext uri="{BB962C8B-B14F-4D97-AF65-F5344CB8AC3E}">
        <p14:creationId xmlns:p14="http://schemas.microsoft.com/office/powerpoint/2010/main" val="1325415403"/>
      </p:ext>
    </p:extLst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Ευθεία γραμμή σύνδεσης 2"/>
          <p:cNvCxnSpPr/>
          <p:nvPr/>
        </p:nvCxnSpPr>
        <p:spPr>
          <a:xfrm>
            <a:off x="2468716" y="2940863"/>
            <a:ext cx="2245212" cy="3534785"/>
          </a:xfrm>
          <a:prstGeom prst="line">
            <a:avLst/>
          </a:prstGeom>
          <a:ln w="327025">
            <a:solidFill>
              <a:srgbClr val="00B050"/>
            </a:solidFill>
          </a:ln>
          <a:effectLst>
            <a:outerShdw blurRad="50800" dist="50800" dir="5400000" algn="ctr" rotWithShape="0">
              <a:srgbClr val="00B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Ευθεία γραμμή σύνδεσης 3"/>
          <p:cNvCxnSpPr/>
          <p:nvPr/>
        </p:nvCxnSpPr>
        <p:spPr>
          <a:xfrm flipH="1">
            <a:off x="4680431" y="3202056"/>
            <a:ext cx="2016224" cy="3096344"/>
          </a:xfrm>
          <a:prstGeom prst="line">
            <a:avLst/>
          </a:prstGeom>
          <a:ln w="320675">
            <a:solidFill>
              <a:srgbClr val="00B050"/>
            </a:solidFill>
          </a:ln>
          <a:effectLst>
            <a:outerShdw blurRad="50800" dist="50800" dir="5400000" algn="ctr" rotWithShape="0">
              <a:srgbClr val="00B05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You win sound effect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082" y="5143512"/>
            <a:ext cx="304800" cy="304800"/>
          </a:xfrm>
          <a:prstGeom prst="rect">
            <a:avLst/>
          </a:prstGeom>
        </p:spPr>
      </p:pic>
      <p:pic>
        <p:nvPicPr>
          <p:cNvPr id="5" name="ήχου χειροκρότημα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22" y="2982835"/>
            <a:ext cx="974494" cy="3534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97" y="497538"/>
            <a:ext cx="1651105" cy="2255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74" y="368050"/>
            <a:ext cx="1154216" cy="270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179"/>
            <a:ext cx="2328635" cy="42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9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Σας χαιρετώ !!!!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Καλό Διάβασμα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291"/>
            <a:ext cx="2304256" cy="61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53229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04864"/>
            <a:ext cx="7886700" cy="1325563"/>
          </a:xfrm>
        </p:spPr>
        <p:txBody>
          <a:bodyPr/>
          <a:lstStyle/>
          <a:p>
            <a:r>
              <a:rPr lang="el-GR" dirty="0"/>
              <a:t>    </a:t>
            </a:r>
            <a:r>
              <a:rPr lang="el-GR" b="1" dirty="0"/>
              <a:t>Ας ξεκινήσουμε αλλιώς …… </a:t>
            </a:r>
            <a:r>
              <a:rPr lang="el-GR" b="1" dirty="0" err="1"/>
              <a:t>Ποι</a:t>
            </a:r>
            <a:r>
              <a:rPr lang="en-US" b="1" dirty="0"/>
              <a:t>o </a:t>
            </a:r>
            <a:r>
              <a:rPr lang="el-GR" b="1" dirty="0"/>
              <a:t>είναι το κοινό χαρακτηριστικό των αντικειμένων</a:t>
            </a:r>
            <a:r>
              <a:rPr lang="en-US" b="1" dirty="0"/>
              <a:t>;</a:t>
            </a:r>
            <a:r>
              <a:rPr lang="el-GR" b="1" dirty="0"/>
              <a:t> 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                 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                       2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6113" y="2612659"/>
            <a:ext cx="3395797" cy="241690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88318"/>
            <a:ext cx="3887788" cy="233267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39" y="3755341"/>
            <a:ext cx="1605224" cy="252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" y="4437112"/>
            <a:ext cx="812409" cy="2161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3FBDBF-4473-06D7-654F-3158F7F57079}"/>
              </a:ext>
            </a:extLst>
          </p:cNvPr>
          <p:cNvSpPr txBox="1"/>
          <p:nvPr/>
        </p:nvSpPr>
        <p:spPr>
          <a:xfrm>
            <a:off x="459908" y="1631689"/>
            <a:ext cx="454414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Πήλινο Ειδώλιο σκύλου, 12,5 εκ., τέλος 6</a:t>
            </a:r>
            <a:r>
              <a:rPr lang="el-G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ου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αι. π.Χ. 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κυπροαρχαϊκή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περίοδος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39F3C-B629-8184-0C6F-48697AAE2B19}"/>
              </a:ext>
            </a:extLst>
          </p:cNvPr>
          <p:cNvSpPr txBox="1"/>
          <p:nvPr/>
        </p:nvSpPr>
        <p:spPr>
          <a:xfrm>
            <a:off x="3659973" y="6275621"/>
            <a:ext cx="471054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Κουρδιστός τυμπανιστής, 14 Χ 13 εκ., χώρα κατασκευής  Κίνα,  γύρω στο 1950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B5502-1C7D-595F-83BD-571C62658098}"/>
              </a:ext>
            </a:extLst>
          </p:cNvPr>
          <p:cNvSpPr txBox="1"/>
          <p:nvPr/>
        </p:nvSpPr>
        <p:spPr>
          <a:xfrm>
            <a:off x="5516538" y="1723372"/>
            <a:ext cx="318154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Ψηφιακ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ή απεικόνιση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436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10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91662"/>
            <a:ext cx="7886700" cy="1325563"/>
          </a:xfrm>
        </p:spPr>
        <p:txBody>
          <a:bodyPr/>
          <a:lstStyle/>
          <a:p>
            <a:r>
              <a:rPr lang="el-GR" b="1" dirty="0"/>
              <a:t>Πριν προχωρήσουμε ας γνωρίσουμε μια άλλη όψη των πραγμάτων….</a:t>
            </a:r>
            <a:endParaRPr lang="en-US" b="1" dirty="0"/>
          </a:p>
        </p:txBody>
      </p:sp>
      <p:pic>
        <p:nvPicPr>
          <p:cNvPr id="3" name="Idols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7225"/>
            <a:ext cx="9144001" cy="53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21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EACB8A-86A8-4E1B-8B84-07F2E23E7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131"/>
          <a:stretch/>
        </p:blipFill>
        <p:spPr>
          <a:xfrm>
            <a:off x="755577" y="1454070"/>
            <a:ext cx="3666796" cy="5500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D94E2-0583-4ACA-AE63-9E182DB3D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5" r="18993" b="-3"/>
          <a:stretch/>
        </p:blipFill>
        <p:spPr>
          <a:xfrm>
            <a:off x="4422373" y="1357789"/>
            <a:ext cx="3666806" cy="55002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638503"/>
            <a:ext cx="6288577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E2BD5-5FB3-4CCC-A907-4D02218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40" y="4727175"/>
            <a:ext cx="5989320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b="1" dirty="0">
                <a:solidFill>
                  <a:schemeClr val="tx1"/>
                </a:solidFill>
              </a:rPr>
              <a:t>ΑΠΟ ΤΗ ΜΥΘΟΛΟΓΙΑ ΣΤΗΝ ΙΣΤΟΡΙΑ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5628237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692696"/>
            <a:ext cx="697356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Ας πάρουμε τα πράγματα από την αρχή!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26819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A3452-6A2B-42FC-A28E-B11459DED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/>
              <a:t>ΜΥΘΟΛΟΓΙΑ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32E36-D7A0-4D8E-AE43-4C1E77E1EA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Η Επιστήμη που ασχολείται με τη μελέτη των μύθων, δηλαδή τις φανταστικές διηγήσεις που αναφέρονται κυρίως σε θεούς και ήρωες.</a:t>
            </a:r>
          </a:p>
          <a:p>
            <a:endParaRPr lang="el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6897D0-0C4D-48C4-80D5-17F138873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/>
              <a:t>ΙΣΤΟΡΙΑ</a:t>
            </a: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FC9B4-BE9E-454E-BD48-7EED685E3D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/>
              <a:t>Η Επιστήμη που μελετά και αναλύει τη ζωή και τα έργα των ανθρώπων στο παρελθόν.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18548-66D2-4CFE-BE32-4FF259328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429000"/>
            <a:ext cx="3068960" cy="306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8F2F2-6F87-4289-8D92-0A303575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3969529"/>
            <a:ext cx="3241750" cy="2212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6905"/>
            <a:ext cx="1381153" cy="2613663"/>
          </a:xfrm>
          <a:prstGeom prst="rect">
            <a:avLst/>
          </a:prstGeom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00006AC9-024A-2A3C-0498-15216196062D}"/>
              </a:ext>
            </a:extLst>
          </p:cNvPr>
          <p:cNvSpPr/>
          <p:nvPr/>
        </p:nvSpPr>
        <p:spPr>
          <a:xfrm>
            <a:off x="957671" y="112355"/>
            <a:ext cx="5644483" cy="1836738"/>
          </a:xfrm>
          <a:prstGeom prst="cloudCallout">
            <a:avLst>
              <a:gd name="adj1" fmla="val 71887"/>
              <a:gd name="adj2" fmla="val -117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tx1"/>
                </a:solidFill>
              </a:rPr>
              <a:t>ΔΙΑΚΡΙΣΗ ΜΥΘΟΛΟΓΙΑΣ ΚΑΙ ΙΣΤΟΡΙΑΣ;</a:t>
            </a:r>
          </a:p>
        </p:txBody>
      </p:sp>
    </p:spTree>
    <p:extLst>
      <p:ext uri="{BB962C8B-B14F-4D97-AF65-F5344CB8AC3E}">
        <p14:creationId xmlns:p14="http://schemas.microsoft.com/office/powerpoint/2010/main" val="27831573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983C9-CC42-490A-88E4-B743C9F3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36" y="1941352"/>
            <a:ext cx="3587773" cy="1942810"/>
          </a:xfrm>
        </p:spPr>
        <p:txBody>
          <a:bodyPr anchor="b">
            <a:normAutofit/>
          </a:bodyPr>
          <a:lstStyle/>
          <a:p>
            <a:r>
              <a:rPr lang="el-GR" sz="3500" b="1" dirty="0"/>
              <a:t>ΤΙ ΜΑΣ ΔΙΔΑΣΚΕΙ Η ΙΣΤΟΡΙΑ;</a:t>
            </a:r>
            <a:endParaRPr lang="en-US" sz="35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A7A-FE4A-4DEE-9007-9C47C797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05" y="4149080"/>
            <a:ext cx="3587773" cy="2520280"/>
          </a:xfrm>
        </p:spPr>
        <p:txBody>
          <a:bodyPr>
            <a:normAutofit/>
          </a:bodyPr>
          <a:lstStyle/>
          <a:p>
            <a:r>
              <a:rPr lang="el-GR" sz="3200" i="1" dirty="0"/>
              <a:t>Την εξέλιξη της ζωής του Ανθρώπου στη Γη. </a:t>
            </a:r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265D-0016-4D8A-BD89-BAD1D2C6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190186"/>
            <a:ext cx="5112568" cy="4479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16" y="332656"/>
            <a:ext cx="637061" cy="1790794"/>
          </a:xfrm>
          <a:prstGeom prst="rect">
            <a:avLst/>
          </a:prstGeom>
        </p:spPr>
      </p:pic>
      <p:sp>
        <p:nvSpPr>
          <p:cNvPr id="8" name="Φυσαλίδα σκέψης: Σύννεφο 7">
            <a:extLst>
              <a:ext uri="{FF2B5EF4-FFF2-40B4-BE49-F238E27FC236}">
                <a16:creationId xmlns:a16="http://schemas.microsoft.com/office/drawing/2014/main" id="{FCD96CED-434F-4ED5-E9D8-43F0A8B0A66A}"/>
              </a:ext>
            </a:extLst>
          </p:cNvPr>
          <p:cNvSpPr/>
          <p:nvPr/>
        </p:nvSpPr>
        <p:spPr>
          <a:xfrm>
            <a:off x="971600" y="44069"/>
            <a:ext cx="5644483" cy="2011095"/>
          </a:xfrm>
          <a:prstGeom prst="cloudCallout">
            <a:avLst>
              <a:gd name="adj1" fmla="val 71887"/>
              <a:gd name="adj2" fmla="val -117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Ας αφήσουμε τη μυθολογία  και ας προχωρήσουμε με  την Ιστορία</a:t>
            </a:r>
          </a:p>
        </p:txBody>
      </p:sp>
    </p:spTree>
    <p:extLst>
      <p:ext uri="{BB962C8B-B14F-4D97-AF65-F5344CB8AC3E}">
        <p14:creationId xmlns:p14="http://schemas.microsoft.com/office/powerpoint/2010/main" val="28640180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A7A-FE4A-4DEE-9007-9C47C797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494" y="3964738"/>
            <a:ext cx="2293967" cy="3272324"/>
          </a:xfrm>
        </p:spPr>
        <p:txBody>
          <a:bodyPr anchor="t">
            <a:normAutofit/>
          </a:bodyPr>
          <a:lstStyle/>
          <a:p>
            <a:r>
              <a:rPr lang="el-GR" sz="1700" i="1" dirty="0"/>
              <a:t> </a:t>
            </a:r>
            <a:r>
              <a:rPr lang="el-GR" sz="2400" i="1" dirty="0"/>
              <a:t>Μας διδάσκει για τις σχέσεις που είχαν οι άνθρωποι μεταξύ τους.</a:t>
            </a:r>
          </a:p>
          <a:p>
            <a:endParaRPr lang="el-GR" sz="1700" i="1" dirty="0"/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2C9DB-BA32-456C-B2D2-BE42A807D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9" r="20806" b="2"/>
          <a:stretch/>
        </p:blipFill>
        <p:spPr>
          <a:xfrm>
            <a:off x="80717" y="3406140"/>
            <a:ext cx="5211363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78F74-215D-4E1D-B8DE-C349C509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02" r="2" b="2"/>
          <a:stretch/>
        </p:blipFill>
        <p:spPr>
          <a:xfrm>
            <a:off x="75309" y="21247"/>
            <a:ext cx="5216771" cy="3383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23" y="-140952"/>
            <a:ext cx="2293966" cy="3244490"/>
          </a:xfrm>
          <a:prstGeom prst="rect">
            <a:avLst/>
          </a:prstGeom>
        </p:spPr>
      </p:pic>
      <p:sp>
        <p:nvSpPr>
          <p:cNvPr id="11" name="Φυσαλίδα σκέψης: Σύννεφο 10">
            <a:extLst>
              <a:ext uri="{FF2B5EF4-FFF2-40B4-BE49-F238E27FC236}">
                <a16:creationId xmlns:a16="http://schemas.microsoft.com/office/drawing/2014/main" id="{12F4A306-EA6C-1AE0-E8E8-4559BE8E00B0}"/>
              </a:ext>
            </a:extLst>
          </p:cNvPr>
          <p:cNvSpPr/>
          <p:nvPr/>
        </p:nvSpPr>
        <p:spPr>
          <a:xfrm rot="20874265">
            <a:off x="5192885" y="603905"/>
            <a:ext cx="2718585" cy="2090404"/>
          </a:xfrm>
          <a:prstGeom prst="cloudCallout">
            <a:avLst>
              <a:gd name="adj1" fmla="val 73857"/>
              <a:gd name="adj2" fmla="val -3110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ΤΙ ΑΛΛΟ ΜΑΣ ΔΙΔΑΣΚΕΙ Η ΙΣΤΟΡΙΑ;</a:t>
            </a:r>
          </a:p>
        </p:txBody>
      </p:sp>
    </p:spTree>
    <p:extLst>
      <p:ext uri="{BB962C8B-B14F-4D97-AF65-F5344CB8AC3E}">
        <p14:creationId xmlns:p14="http://schemas.microsoft.com/office/powerpoint/2010/main" val="34579024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A7A-FE4A-4DEE-9007-9C47C797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3578032"/>
            <a:ext cx="2862072" cy="3694373"/>
          </a:xfrm>
        </p:spPr>
        <p:txBody>
          <a:bodyPr>
            <a:normAutofit/>
          </a:bodyPr>
          <a:lstStyle/>
          <a:p>
            <a:r>
              <a:rPr lang="el-GR" sz="3200" i="1" dirty="0"/>
              <a:t>Την αλλαγή στον τρόπο σκέψης των ανθρώπων.</a:t>
            </a:r>
          </a:p>
          <a:p>
            <a:endParaRPr lang="el-GR" sz="1700" i="1" dirty="0"/>
          </a:p>
          <a:p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3A329-25AA-41DB-9872-64551D76C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271"/>
          <a:stretch/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55D38C-457D-4ADF-B2B3-38B84470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8" r="2" b="5107"/>
          <a:stretch/>
        </p:blipFill>
        <p:spPr>
          <a:xfrm>
            <a:off x="3545048" y="3802963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776"/>
            <a:ext cx="1523703" cy="2187040"/>
          </a:xfrm>
          <a:prstGeom prst="rect">
            <a:avLst/>
          </a:prstGeom>
        </p:spPr>
      </p:pic>
      <p:sp>
        <p:nvSpPr>
          <p:cNvPr id="8" name="Φυσαλίδα σκέψης: Σύννεφο 7">
            <a:extLst>
              <a:ext uri="{FF2B5EF4-FFF2-40B4-BE49-F238E27FC236}">
                <a16:creationId xmlns:a16="http://schemas.microsoft.com/office/drawing/2014/main" id="{C68FC27D-2AA5-15B4-A682-4D6DB4851DD4}"/>
              </a:ext>
            </a:extLst>
          </p:cNvPr>
          <p:cNvSpPr/>
          <p:nvPr/>
        </p:nvSpPr>
        <p:spPr>
          <a:xfrm rot="20874265">
            <a:off x="1766791" y="801979"/>
            <a:ext cx="2718585" cy="2090404"/>
          </a:xfrm>
          <a:prstGeom prst="cloudCallout">
            <a:avLst>
              <a:gd name="adj1" fmla="val -72148"/>
              <a:gd name="adj2" fmla="val -559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ΤΙ ΑΛΛΟ ΜΑΣ ΔΙΔΑΣΚΕΙ Η ΙΣΤΟΡΙΑ;</a:t>
            </a:r>
          </a:p>
        </p:txBody>
      </p:sp>
    </p:spTree>
    <p:extLst>
      <p:ext uri="{BB962C8B-B14F-4D97-AF65-F5344CB8AC3E}">
        <p14:creationId xmlns:p14="http://schemas.microsoft.com/office/powerpoint/2010/main" val="39026834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1804</TotalTime>
  <Words>673</Words>
  <Application>Microsoft Office PowerPoint</Application>
  <PresentationFormat>Προβολή στην οθόνη (4:3)</PresentationFormat>
  <Paragraphs>71</Paragraphs>
  <Slides>26</Slides>
  <Notes>0</Notes>
  <HiddenSlides>0</HiddenSlides>
  <MMClips>3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Office Theme</vt:lpstr>
      <vt:lpstr>ΕΙΣΑΓΩΓΗ ΣΤΗΝ ΙΣΤΟΡΙΑ  Α’ ΓΥΜΝΑΣΙΟΥ 2022 -2023</vt:lpstr>
      <vt:lpstr>Γεια σας! Με λένε Νάπο και θα ταξιδέψουμε  μαζί πίσω στον χρόνο μέσα από το μάθημα  της Ιστορίας</vt:lpstr>
      <vt:lpstr>    Ας ξεκινήσουμε αλλιώς …… Ποιo είναι το κοινό χαρακτηριστικό των αντικειμένων; </vt:lpstr>
      <vt:lpstr>Πριν προχωρήσουμε ας γνωρίσουμε μια άλλη όψη των πραγμάτων….</vt:lpstr>
      <vt:lpstr>ΑΠΟ ΤΗ ΜΥΘΟΛΟΓΙΑ ΣΤΗΝ ΙΣΤΟΡΙΑ</vt:lpstr>
      <vt:lpstr>Παρουσίαση του PowerPoint</vt:lpstr>
      <vt:lpstr>ΤΙ ΜΑΣ ΔΙΔΑΣΚΕΙ Η ΙΣΤΟΡΙΑ;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Στο ταξίδι μας  αυτό, θα πρέπει να γνωρίζουμε  γιατί η Γεωγραφία είναι πολύ σημαντική για την  εξερεύνηση της Ιστορίας.    ΙΣΤΟΡΙΑ ΚΑΙ ΓΕΩΓΡΑΦΙΑ</vt:lpstr>
      <vt:lpstr>Ο Νάπο μας καθοδηγεί, τον ακολουθούμε. Προσανατολισμός στον χάρτη</vt:lpstr>
      <vt:lpstr>Τι κρατάμε από τον χάρτη; Βασικά στοιχεία : Τίτλος και Υπόμνημα</vt:lpstr>
      <vt:lpstr>Παρουσίαση του PowerPoint</vt:lpstr>
      <vt:lpstr>Παρουσίαση του PowerPoint</vt:lpstr>
      <vt:lpstr>ΓΙΑ ΝΑ ΚΑΤΑΝΟΗΣΟΥΜΕ ΟΜΩΣ ΚΑΛΥΤΕΡΑ ΤΗΝ ΙΣΤΟΡΙΑ, ΑΣ ΞΕΚΙΝΗΣΟΥΜΕ ΑΠΟ ΤΟ ΓΕΝΕΑΛΟΓΙΚΟ ΜΑΣ ΔΕΝΤΡΟ, ΤΟ ΟΠΟΙΟ ΑΠΟΤΕΛΕΙ ΕΜΠΝΕΥΣΗ ΑΝΑΖΗΤΗΣΗΣ ΤΟΥ ΠΑΡΕΛΘΟΝΤΟΣ</vt:lpstr>
      <vt:lpstr>    Περιοδολόγηση στην Ιστορία- Ταξιδεύουμε στον χρόνο.  </vt:lpstr>
      <vt:lpstr>Ποια είναι τα υλικά μελέτης : Πηγές στην Ιστορία</vt:lpstr>
      <vt:lpstr>Πηγές της Ιστορίας</vt:lpstr>
      <vt:lpstr>Παραδείγματα Ιστορικών Πηγών </vt:lpstr>
      <vt:lpstr>Παραδείγματα Ιστορικών Πηγών </vt:lpstr>
      <vt:lpstr>Ας ξεκαθαρίσουμε ότι:   ΑΝΤΙΚΕΙΜΕΝΑ ΑΛΛΩΝ ΕΠΟΧΩΝ ΜΑΡΤΥΡΟΥΝ ΤΗΝ ΙΣΤΟΡΙΑ</vt:lpstr>
      <vt:lpstr>Ας ψάξουμε στο σπίτι μας αντικείμενα άλλων εποχών. Έχουν και αυτά τη δική τους Ιστορία…</vt:lpstr>
      <vt:lpstr>Παρουσίαση του PowerPoint</vt:lpstr>
      <vt:lpstr> Σας χαιρετώ 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ΔΙΔΑΚΤΙΚΗ ΤΗΣ ΙΣΤΟΡΙΑΣ: ΠΡΟΣΕΓΓΙΖΟΝΤΑΣ ΤΙΣ ΠΡΩΤΟΓΕΝΗΣ ΠΗΓΕΣ</dc:title>
  <dc:creator>PolinaPc</dc:creator>
  <cp:lastModifiedBy>Maria Papalamprou</cp:lastModifiedBy>
  <cp:revision>233</cp:revision>
  <cp:lastPrinted>2022-06-03T06:30:31Z</cp:lastPrinted>
  <dcterms:created xsi:type="dcterms:W3CDTF">2019-04-06T13:10:12Z</dcterms:created>
  <dcterms:modified xsi:type="dcterms:W3CDTF">2024-09-11T20:58:44Z</dcterms:modified>
</cp:coreProperties>
</file>