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3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43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9905E-A31F-4131-9A3F-73312E83614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989B42-59F1-49AE-8B33-070CCC587DF8}">
      <dgm:prSet/>
      <dgm:spPr/>
      <dgm:t>
        <a:bodyPr/>
        <a:lstStyle/>
        <a:p>
          <a:r>
            <a:rPr lang="el-GR"/>
            <a:t>ανανέωσε την παράδοση αλλά δεν αποτέλεσε μια συγκεκριμένη σχολή</a:t>
          </a:r>
          <a:endParaRPr lang="en-US"/>
        </a:p>
      </dgm:t>
    </dgm:pt>
    <dgm:pt modelId="{A4031F90-17E4-4FCF-ADFE-1DD8946CB2AC}" type="parTrans" cxnId="{911387C0-E6B3-4136-A078-5509A674A36D}">
      <dgm:prSet/>
      <dgm:spPr/>
      <dgm:t>
        <a:bodyPr/>
        <a:lstStyle/>
        <a:p>
          <a:endParaRPr lang="en-US"/>
        </a:p>
      </dgm:t>
    </dgm:pt>
    <dgm:pt modelId="{64059651-E310-4746-9566-5D396D02684B}" type="sibTrans" cxnId="{911387C0-E6B3-4136-A078-5509A674A36D}">
      <dgm:prSet/>
      <dgm:spPr/>
      <dgm:t>
        <a:bodyPr/>
        <a:lstStyle/>
        <a:p>
          <a:endParaRPr lang="en-US"/>
        </a:p>
      </dgm:t>
    </dgm:pt>
    <dgm:pt modelId="{73D27D47-6BA8-4788-931B-32F7A290FA70}">
      <dgm:prSet/>
      <dgm:spPr/>
      <dgm:t>
        <a:bodyPr/>
        <a:lstStyle/>
        <a:p>
          <a:r>
            <a:rPr lang="el-GR"/>
            <a:t>αίγλη ενός «παγκόσμιου ποιητή» </a:t>
          </a:r>
          <a:endParaRPr lang="en-US"/>
        </a:p>
      </dgm:t>
    </dgm:pt>
    <dgm:pt modelId="{C5D4020D-6A50-4FC7-B88F-BF0DFCBDB351}" type="parTrans" cxnId="{1B8CE7C8-0D12-4F3D-9CBE-E379778E1BAB}">
      <dgm:prSet/>
      <dgm:spPr/>
      <dgm:t>
        <a:bodyPr/>
        <a:lstStyle/>
        <a:p>
          <a:endParaRPr lang="en-US"/>
        </a:p>
      </dgm:t>
    </dgm:pt>
    <dgm:pt modelId="{68F0F12E-D44A-4C3C-9419-02F763AB5199}" type="sibTrans" cxnId="{1B8CE7C8-0D12-4F3D-9CBE-E379778E1BAB}">
      <dgm:prSet/>
      <dgm:spPr/>
      <dgm:t>
        <a:bodyPr/>
        <a:lstStyle/>
        <a:p>
          <a:endParaRPr lang="en-US"/>
        </a:p>
      </dgm:t>
    </dgm:pt>
    <dgm:pt modelId="{4E6430AE-CF3C-4116-9EA7-F79FCC7CFF65}">
      <dgm:prSet/>
      <dgm:spPr/>
      <dgm:t>
        <a:bodyPr/>
        <a:lstStyle/>
        <a:p>
          <a:r>
            <a:rPr lang="el-GR"/>
            <a:t>διαμόρφωση ενός εντελώς προσωπικού ύφους</a:t>
          </a:r>
          <a:endParaRPr lang="en-US"/>
        </a:p>
      </dgm:t>
    </dgm:pt>
    <dgm:pt modelId="{AAAF6E6A-1878-4F7F-B003-FB49FD52C90A}" type="parTrans" cxnId="{DE483207-94D0-4396-8791-F363F7776159}">
      <dgm:prSet/>
      <dgm:spPr/>
      <dgm:t>
        <a:bodyPr/>
        <a:lstStyle/>
        <a:p>
          <a:endParaRPr lang="en-US"/>
        </a:p>
      </dgm:t>
    </dgm:pt>
    <dgm:pt modelId="{02E525CB-0C62-4575-BFA8-81F2216F65A3}" type="sibTrans" cxnId="{DE483207-94D0-4396-8791-F363F7776159}">
      <dgm:prSet/>
      <dgm:spPr/>
      <dgm:t>
        <a:bodyPr/>
        <a:lstStyle/>
        <a:p>
          <a:endParaRPr lang="en-US"/>
        </a:p>
      </dgm:t>
    </dgm:pt>
    <dgm:pt modelId="{D020AFD4-ADA3-4789-990F-08FAEFCB6E93}" type="pres">
      <dgm:prSet presAssocID="{07A9905E-A31F-4131-9A3F-73312E836147}" presName="vert0" presStyleCnt="0">
        <dgm:presLayoutVars>
          <dgm:dir/>
          <dgm:animOne val="branch"/>
          <dgm:animLvl val="lvl"/>
        </dgm:presLayoutVars>
      </dgm:prSet>
      <dgm:spPr/>
    </dgm:pt>
    <dgm:pt modelId="{BC39C4BB-1462-4E1C-A751-F5686D49674D}" type="pres">
      <dgm:prSet presAssocID="{8B989B42-59F1-49AE-8B33-070CCC587DF8}" presName="thickLine" presStyleLbl="alignNode1" presStyleIdx="0" presStyleCnt="3"/>
      <dgm:spPr/>
    </dgm:pt>
    <dgm:pt modelId="{4AFEA7FA-A119-4C59-B166-DFA5AC245C76}" type="pres">
      <dgm:prSet presAssocID="{8B989B42-59F1-49AE-8B33-070CCC587DF8}" presName="horz1" presStyleCnt="0"/>
      <dgm:spPr/>
    </dgm:pt>
    <dgm:pt modelId="{6BC0D617-99D8-49DF-9CD2-590192734D86}" type="pres">
      <dgm:prSet presAssocID="{8B989B42-59F1-49AE-8B33-070CCC587DF8}" presName="tx1" presStyleLbl="revTx" presStyleIdx="0" presStyleCnt="3"/>
      <dgm:spPr/>
    </dgm:pt>
    <dgm:pt modelId="{AE9B4ABA-DFD2-48FE-9D23-EFB4D8F8EA35}" type="pres">
      <dgm:prSet presAssocID="{8B989B42-59F1-49AE-8B33-070CCC587DF8}" presName="vert1" presStyleCnt="0"/>
      <dgm:spPr/>
    </dgm:pt>
    <dgm:pt modelId="{A65D9828-9EE2-453B-A8BF-6F91FE1ADF8E}" type="pres">
      <dgm:prSet presAssocID="{73D27D47-6BA8-4788-931B-32F7A290FA70}" presName="thickLine" presStyleLbl="alignNode1" presStyleIdx="1" presStyleCnt="3"/>
      <dgm:spPr/>
    </dgm:pt>
    <dgm:pt modelId="{E0E387FA-AFC0-46B5-97A9-47621AC74CA0}" type="pres">
      <dgm:prSet presAssocID="{73D27D47-6BA8-4788-931B-32F7A290FA70}" presName="horz1" presStyleCnt="0"/>
      <dgm:spPr/>
    </dgm:pt>
    <dgm:pt modelId="{CC430836-FF95-4BA4-AB51-A5D1E7606F4D}" type="pres">
      <dgm:prSet presAssocID="{73D27D47-6BA8-4788-931B-32F7A290FA70}" presName="tx1" presStyleLbl="revTx" presStyleIdx="1" presStyleCnt="3"/>
      <dgm:spPr/>
    </dgm:pt>
    <dgm:pt modelId="{9862742E-84D9-4E0C-9898-4E1ED7AF13AA}" type="pres">
      <dgm:prSet presAssocID="{73D27D47-6BA8-4788-931B-32F7A290FA70}" presName="vert1" presStyleCnt="0"/>
      <dgm:spPr/>
    </dgm:pt>
    <dgm:pt modelId="{51E11B43-1E2E-4C89-8D6D-AF4DF6322226}" type="pres">
      <dgm:prSet presAssocID="{4E6430AE-CF3C-4116-9EA7-F79FCC7CFF65}" presName="thickLine" presStyleLbl="alignNode1" presStyleIdx="2" presStyleCnt="3"/>
      <dgm:spPr/>
    </dgm:pt>
    <dgm:pt modelId="{F57B0D4E-45FF-4F28-8600-53501EEB8171}" type="pres">
      <dgm:prSet presAssocID="{4E6430AE-CF3C-4116-9EA7-F79FCC7CFF65}" presName="horz1" presStyleCnt="0"/>
      <dgm:spPr/>
    </dgm:pt>
    <dgm:pt modelId="{CC07AD19-5BC1-4AFD-B50C-FE04447FA13A}" type="pres">
      <dgm:prSet presAssocID="{4E6430AE-CF3C-4116-9EA7-F79FCC7CFF65}" presName="tx1" presStyleLbl="revTx" presStyleIdx="2" presStyleCnt="3"/>
      <dgm:spPr/>
    </dgm:pt>
    <dgm:pt modelId="{0E46B36E-56FF-4413-BB1A-1EA8041EB613}" type="pres">
      <dgm:prSet presAssocID="{4E6430AE-CF3C-4116-9EA7-F79FCC7CFF65}" presName="vert1" presStyleCnt="0"/>
      <dgm:spPr/>
    </dgm:pt>
  </dgm:ptLst>
  <dgm:cxnLst>
    <dgm:cxn modelId="{DE483207-94D0-4396-8791-F363F7776159}" srcId="{07A9905E-A31F-4131-9A3F-73312E836147}" destId="{4E6430AE-CF3C-4116-9EA7-F79FCC7CFF65}" srcOrd="2" destOrd="0" parTransId="{AAAF6E6A-1878-4F7F-B003-FB49FD52C90A}" sibTransId="{02E525CB-0C62-4575-BFA8-81F2216F65A3}"/>
    <dgm:cxn modelId="{0D69F407-C898-420D-B11F-A31910B855A2}" type="presOf" srcId="{73D27D47-6BA8-4788-931B-32F7A290FA70}" destId="{CC430836-FF95-4BA4-AB51-A5D1E7606F4D}" srcOrd="0" destOrd="0" presId="urn:microsoft.com/office/officeart/2008/layout/LinedList"/>
    <dgm:cxn modelId="{03B68917-9309-40F2-93A5-642C2EAE6153}" type="presOf" srcId="{4E6430AE-CF3C-4116-9EA7-F79FCC7CFF65}" destId="{CC07AD19-5BC1-4AFD-B50C-FE04447FA13A}" srcOrd="0" destOrd="0" presId="urn:microsoft.com/office/officeart/2008/layout/LinedList"/>
    <dgm:cxn modelId="{8D410274-E46E-47B7-A4D9-1477E9138CEF}" type="presOf" srcId="{07A9905E-A31F-4131-9A3F-73312E836147}" destId="{D020AFD4-ADA3-4789-990F-08FAEFCB6E93}" srcOrd="0" destOrd="0" presId="urn:microsoft.com/office/officeart/2008/layout/LinedList"/>
    <dgm:cxn modelId="{911387C0-E6B3-4136-A078-5509A674A36D}" srcId="{07A9905E-A31F-4131-9A3F-73312E836147}" destId="{8B989B42-59F1-49AE-8B33-070CCC587DF8}" srcOrd="0" destOrd="0" parTransId="{A4031F90-17E4-4FCF-ADFE-1DD8946CB2AC}" sibTransId="{64059651-E310-4746-9566-5D396D02684B}"/>
    <dgm:cxn modelId="{1B8CE7C8-0D12-4F3D-9CBE-E379778E1BAB}" srcId="{07A9905E-A31F-4131-9A3F-73312E836147}" destId="{73D27D47-6BA8-4788-931B-32F7A290FA70}" srcOrd="1" destOrd="0" parTransId="{C5D4020D-6A50-4FC7-B88F-BF0DFCBDB351}" sibTransId="{68F0F12E-D44A-4C3C-9419-02F763AB5199}"/>
    <dgm:cxn modelId="{E64800DC-57F9-4C46-A7B9-4053C3211C12}" type="presOf" srcId="{8B989B42-59F1-49AE-8B33-070CCC587DF8}" destId="{6BC0D617-99D8-49DF-9CD2-590192734D86}" srcOrd="0" destOrd="0" presId="urn:microsoft.com/office/officeart/2008/layout/LinedList"/>
    <dgm:cxn modelId="{E409DFDD-08F1-4098-9CB6-54DE345F4FEE}" type="presParOf" srcId="{D020AFD4-ADA3-4789-990F-08FAEFCB6E93}" destId="{BC39C4BB-1462-4E1C-A751-F5686D49674D}" srcOrd="0" destOrd="0" presId="urn:microsoft.com/office/officeart/2008/layout/LinedList"/>
    <dgm:cxn modelId="{F5558DA0-2BF2-48B1-9D6A-1F519A65CC19}" type="presParOf" srcId="{D020AFD4-ADA3-4789-990F-08FAEFCB6E93}" destId="{4AFEA7FA-A119-4C59-B166-DFA5AC245C76}" srcOrd="1" destOrd="0" presId="urn:microsoft.com/office/officeart/2008/layout/LinedList"/>
    <dgm:cxn modelId="{959D8EDD-7BFF-4A23-A137-8C3F5E96FC6B}" type="presParOf" srcId="{4AFEA7FA-A119-4C59-B166-DFA5AC245C76}" destId="{6BC0D617-99D8-49DF-9CD2-590192734D86}" srcOrd="0" destOrd="0" presId="urn:microsoft.com/office/officeart/2008/layout/LinedList"/>
    <dgm:cxn modelId="{5E883B76-06C7-4F76-89C7-C1E5998C50C1}" type="presParOf" srcId="{4AFEA7FA-A119-4C59-B166-DFA5AC245C76}" destId="{AE9B4ABA-DFD2-48FE-9D23-EFB4D8F8EA35}" srcOrd="1" destOrd="0" presId="urn:microsoft.com/office/officeart/2008/layout/LinedList"/>
    <dgm:cxn modelId="{1DC7724E-41B6-41CB-877A-327E21AC6DFD}" type="presParOf" srcId="{D020AFD4-ADA3-4789-990F-08FAEFCB6E93}" destId="{A65D9828-9EE2-453B-A8BF-6F91FE1ADF8E}" srcOrd="2" destOrd="0" presId="urn:microsoft.com/office/officeart/2008/layout/LinedList"/>
    <dgm:cxn modelId="{FE3C244F-81BA-4237-BAC1-EF5C75638459}" type="presParOf" srcId="{D020AFD4-ADA3-4789-990F-08FAEFCB6E93}" destId="{E0E387FA-AFC0-46B5-97A9-47621AC74CA0}" srcOrd="3" destOrd="0" presId="urn:microsoft.com/office/officeart/2008/layout/LinedList"/>
    <dgm:cxn modelId="{1CA7ACD6-0332-4B7D-82FF-E445296C2E6A}" type="presParOf" srcId="{E0E387FA-AFC0-46B5-97A9-47621AC74CA0}" destId="{CC430836-FF95-4BA4-AB51-A5D1E7606F4D}" srcOrd="0" destOrd="0" presId="urn:microsoft.com/office/officeart/2008/layout/LinedList"/>
    <dgm:cxn modelId="{65549557-2E44-427A-B69B-B0505F61CEC1}" type="presParOf" srcId="{E0E387FA-AFC0-46B5-97A9-47621AC74CA0}" destId="{9862742E-84D9-4E0C-9898-4E1ED7AF13AA}" srcOrd="1" destOrd="0" presId="urn:microsoft.com/office/officeart/2008/layout/LinedList"/>
    <dgm:cxn modelId="{7CF8B391-C3CC-4CE2-A440-676955FDC9E7}" type="presParOf" srcId="{D020AFD4-ADA3-4789-990F-08FAEFCB6E93}" destId="{51E11B43-1E2E-4C89-8D6D-AF4DF6322226}" srcOrd="4" destOrd="0" presId="urn:microsoft.com/office/officeart/2008/layout/LinedList"/>
    <dgm:cxn modelId="{9BE0EEA9-637C-40B0-9CB1-96891B7892C4}" type="presParOf" srcId="{D020AFD4-ADA3-4789-990F-08FAEFCB6E93}" destId="{F57B0D4E-45FF-4F28-8600-53501EEB8171}" srcOrd="5" destOrd="0" presId="urn:microsoft.com/office/officeart/2008/layout/LinedList"/>
    <dgm:cxn modelId="{59531A98-E796-430F-8379-E2EA748235E4}" type="presParOf" srcId="{F57B0D4E-45FF-4F28-8600-53501EEB8171}" destId="{CC07AD19-5BC1-4AFD-B50C-FE04447FA13A}" srcOrd="0" destOrd="0" presId="urn:microsoft.com/office/officeart/2008/layout/LinedList"/>
    <dgm:cxn modelId="{E4504891-BDD5-4194-8FE2-CBB683546B9B}" type="presParOf" srcId="{F57B0D4E-45FF-4F28-8600-53501EEB8171}" destId="{0E46B36E-56FF-4413-BB1A-1EA8041EB6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C4BB-1462-4E1C-A751-F5686D49674D}">
      <dsp:nvSpPr>
        <dsp:cNvPr id="0" name=""/>
        <dsp:cNvSpPr/>
      </dsp:nvSpPr>
      <dsp:spPr>
        <a:xfrm>
          <a:off x="0" y="1620"/>
          <a:ext cx="48021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0D617-99D8-49DF-9CD2-590192734D86}">
      <dsp:nvSpPr>
        <dsp:cNvPr id="0" name=""/>
        <dsp:cNvSpPr/>
      </dsp:nvSpPr>
      <dsp:spPr>
        <a:xfrm>
          <a:off x="0" y="1620"/>
          <a:ext cx="4802184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ανανέωσε την παράδοση αλλά δεν αποτέλεσε μια συγκεκριμένη σχολή</a:t>
          </a:r>
          <a:endParaRPr lang="en-US" sz="2700" kern="1200"/>
        </a:p>
      </dsp:txBody>
      <dsp:txXfrm>
        <a:off x="0" y="1620"/>
        <a:ext cx="4802184" cy="1105231"/>
      </dsp:txXfrm>
    </dsp:sp>
    <dsp:sp modelId="{A65D9828-9EE2-453B-A8BF-6F91FE1ADF8E}">
      <dsp:nvSpPr>
        <dsp:cNvPr id="0" name=""/>
        <dsp:cNvSpPr/>
      </dsp:nvSpPr>
      <dsp:spPr>
        <a:xfrm>
          <a:off x="0" y="1106852"/>
          <a:ext cx="4802184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30836-FF95-4BA4-AB51-A5D1E7606F4D}">
      <dsp:nvSpPr>
        <dsp:cNvPr id="0" name=""/>
        <dsp:cNvSpPr/>
      </dsp:nvSpPr>
      <dsp:spPr>
        <a:xfrm>
          <a:off x="0" y="1106852"/>
          <a:ext cx="4802184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αίγλη ενός «παγκόσμιου ποιητή» </a:t>
          </a:r>
          <a:endParaRPr lang="en-US" sz="2700" kern="1200"/>
        </a:p>
      </dsp:txBody>
      <dsp:txXfrm>
        <a:off x="0" y="1106852"/>
        <a:ext cx="4802184" cy="1105231"/>
      </dsp:txXfrm>
    </dsp:sp>
    <dsp:sp modelId="{51E11B43-1E2E-4C89-8D6D-AF4DF6322226}">
      <dsp:nvSpPr>
        <dsp:cNvPr id="0" name=""/>
        <dsp:cNvSpPr/>
      </dsp:nvSpPr>
      <dsp:spPr>
        <a:xfrm>
          <a:off x="0" y="2212083"/>
          <a:ext cx="4802184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7AD19-5BC1-4AFD-B50C-FE04447FA13A}">
      <dsp:nvSpPr>
        <dsp:cNvPr id="0" name=""/>
        <dsp:cNvSpPr/>
      </dsp:nvSpPr>
      <dsp:spPr>
        <a:xfrm>
          <a:off x="0" y="2212083"/>
          <a:ext cx="4802184" cy="110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διαμόρφωση ενός εντελώς προσωπικού ύφους</a:t>
          </a:r>
          <a:endParaRPr lang="en-US" sz="2700" kern="1200"/>
        </a:p>
      </dsp:txBody>
      <dsp:txXfrm>
        <a:off x="0" y="2212083"/>
        <a:ext cx="4802184" cy="110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F4D7F-3136-4DFB-B57E-BF7360EC33B6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03B8-EB6D-4012-B3F4-AF66B8BB6B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58C79-8D5A-4101-A207-DAD04FF5BA5E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46276" y="708949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5A7D8-1B7B-4F53-AFB3-9B3B4F8F870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C79AD1-8614-4AAD-A4D8-ACCB5E653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000" b="1" dirty="0"/>
              <a:t>Νέα Αθηναϊκή Σχολή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ADAE72B-1A23-4C00-A4FB-55E3F02DB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[1880 – 1922]</a:t>
            </a:r>
          </a:p>
        </p:txBody>
      </p:sp>
    </p:spTree>
    <p:extLst>
      <p:ext uri="{BB962C8B-B14F-4D97-AF65-F5344CB8AC3E}">
        <p14:creationId xmlns:p14="http://schemas.microsoft.com/office/powerpoint/2010/main" val="234133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7AB6CA6-FA10-4B14-9C4B-2F107F8C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κεντρικός ποιητής του Μείζονος Ελληνισμού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368B16-AD8B-4F65-8523-4922DBBB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i="1" dirty="0"/>
              <a:t>Ο Καβ</a:t>
            </a:r>
            <a:r>
              <a:rPr lang="en-US" sz="2200" b="1" i="1" dirty="0" err="1"/>
              <a:t>άφης</a:t>
            </a:r>
            <a:r>
              <a:rPr lang="en-US" sz="2200" b="1" i="1" dirty="0"/>
              <a:t> </a:t>
            </a:r>
            <a:r>
              <a:rPr lang="en-US" sz="2200" b="1" i="1" dirty="0" err="1"/>
              <a:t>με</a:t>
            </a:r>
            <a:r>
              <a:rPr lang="en-US" sz="2200" b="1" i="1" dirty="0"/>
              <a:t> </a:t>
            </a:r>
            <a:r>
              <a:rPr lang="en-US" sz="2200" b="1" i="1" dirty="0" err="1"/>
              <a:t>τις</a:t>
            </a:r>
            <a:r>
              <a:rPr lang="en-US" sz="2200" b="1" i="1" dirty="0"/>
              <a:t> </a:t>
            </a:r>
            <a:r>
              <a:rPr lang="en-US" sz="2200" b="1" i="1" dirty="0" err="1"/>
              <a:t>κωνστ</a:t>
            </a:r>
            <a:r>
              <a:rPr lang="en-US" sz="2200" b="1" i="1" dirty="0"/>
              <a:t>αντινουπολίτικες ρίζες του, με την αλεξανδρινή του αγωγή και την κοσμοπολίτικη εμπειρία του, από ερασιτέχνης περιφερειακός ποιητής του απόδημου Ελληνισμού έγινε βαθμιαία ο κεντρικός ποιητής του Μείζονος Ελληνισμού, του καινούριου πλατιού ελληνικού κόσμου   άνοιξε ο Μεγαλέξαντρος, που υπερασπίστηκαν οι Βυζαντινοί, που αναφτέρωσε οΒενιζέλος και σήμερα ακόμα, παρ’ όλες τις αναδιπλώσεις του, εκτείνεται από την Κύπρο ως την Τασκένδη και από τον Καναδά ως την Αυστραλία. </a:t>
            </a:r>
            <a:r>
              <a:rPr lang="en-US" sz="2200" b="1" i="1" dirty="0" err="1"/>
              <a:t>Είν</a:t>
            </a:r>
            <a:r>
              <a:rPr lang="en-US" sz="2200" b="1" i="1" dirty="0"/>
              <a:t>αι ο κόσμος της κοινής ελληνικής λαλιάς.</a:t>
            </a:r>
          </a:p>
          <a:p>
            <a:pPr marL="0" indent="0"/>
            <a:r>
              <a:rPr lang="en-US" sz="2200" b="1" i="1" dirty="0"/>
              <a:t>                                                    Γ. Π. Σαββ</a:t>
            </a:r>
            <a:r>
              <a:rPr lang="en-US" sz="2200" b="1" i="1" dirty="0" err="1"/>
              <a:t>ίδης</a:t>
            </a:r>
            <a:r>
              <a:rPr lang="en-US" sz="2200" b="1" i="1" dirty="0"/>
              <a:t>, </a:t>
            </a:r>
            <a:r>
              <a:rPr lang="en-US" sz="2200" b="1" i="1" dirty="0" err="1"/>
              <a:t>Μικρά</a:t>
            </a:r>
            <a:r>
              <a:rPr lang="en-US" sz="2200" b="1" i="1" dirty="0"/>
              <a:t> Καβα</a:t>
            </a:r>
            <a:r>
              <a:rPr lang="en-US" sz="2200" b="1" i="1" dirty="0" err="1"/>
              <a:t>φικά</a:t>
            </a:r>
            <a:r>
              <a:rPr lang="en-US" sz="2200" b="1" i="1" dirty="0"/>
              <a:t>, Β΄, 1987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675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F4DD1E-8F47-4220-837C-8D4DF373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Πρόδρομος νεότερης ποίησης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7C223E-84FA-4CB0-A228-78F0D482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/>
              <a:t>Αντίθετα απ’ τον πληθωρικό και πολύπλευρο Παλαμά, τον «ποιητή του καιρού του και του γένους του», ο απομονωμένος έξω απ’ τον ελληνικό χώρο και αφοσιωμένος σχεδόν μόνο στην ποίηση και στην ανάγνωση της ιστορίας Καβάφης, ο εκλεκτικός και ιδιόρρυθμος, στάθηκε πιο πολύ ποιητής του δικού μας  παρόντος και του ελληνιστικού παρελθόντος. [...] πέρα απ’ τους οποιουσδήποτε δεσμούς με την εποχή του, περιέχει τόσα στοιχεία σύγχρονα και βρίσκεται τόσο κοντά στην ψυχολογία του μεταπολεμικού ανθρώπου, ώστε δικαιολογημένα να θεωρείται σήμερα ο «υπ’ αριθμό ένα» πρόδρομος της νεότερης ποίησης. Και δεν είναι μονάχα το σπάσιμο της παραδοσιακής μορφής ό,τι του δίνει τον τίτλο του προδρόμου, ούτε η επίδραση που άσκησε κι εξακολουθεί να ασκεί. Εκτός απ’ τα εξωτερικά γνωρίσματα, έχει και βαθύτερες συγγένειες με τη σύγχρονη ποίηση.</a:t>
            </a:r>
          </a:p>
          <a:p>
            <a:pPr marL="0" indent="0" algn="just">
              <a:buNone/>
            </a:pPr>
            <a:r>
              <a:rPr lang="el-GR" dirty="0"/>
              <a:t>Κ. Στεργιόπουλος (</a:t>
            </a:r>
            <a:r>
              <a:rPr lang="el-GR" dirty="0" err="1"/>
              <a:t>επιμ</a:t>
            </a:r>
            <a:r>
              <a:rPr lang="el-GR" dirty="0"/>
              <a:t>.), Η ελληνική ποίηση, </a:t>
            </a:r>
            <a:r>
              <a:rPr lang="el-GR" dirty="0" err="1"/>
              <a:t>Σοκόλης</a:t>
            </a:r>
            <a:r>
              <a:rPr lang="el-GR" dirty="0"/>
              <a:t>, Αθήνα 1990, </a:t>
            </a:r>
            <a:r>
              <a:rPr lang="el-GR" dirty="0" err="1"/>
              <a:t>τόμ</a:t>
            </a:r>
            <a:r>
              <a:rPr lang="el-GR" dirty="0"/>
              <a:t>. 3ος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4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B59AFC3-96E2-4E96-A2FA-AFC0C24D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i="1" dirty="0"/>
              <a:t>«ΦΩΝΕΣ»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5FF30F-0C4B-4997-A5EC-F541F6EC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253" y="982132"/>
            <a:ext cx="5469466" cy="48937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sz="5000" b="1" dirty="0"/>
              <a:t>Ιδανικές φωνές κι αγαπημένες</a:t>
            </a:r>
          </a:p>
          <a:p>
            <a:pPr marL="0" indent="0">
              <a:buNone/>
            </a:pPr>
            <a:r>
              <a:rPr lang="el-GR" sz="5000" b="1" dirty="0"/>
              <a:t>εκείνων που πεθάναν, ή εκείνων που είναι</a:t>
            </a:r>
          </a:p>
          <a:p>
            <a:pPr marL="0" indent="0">
              <a:buNone/>
            </a:pPr>
            <a:r>
              <a:rPr lang="el-GR" sz="5000" b="1" dirty="0"/>
              <a:t>για μας χαμένοι σαν τους πεθαμένους.</a:t>
            </a:r>
          </a:p>
          <a:p>
            <a:pPr marL="0" indent="0">
              <a:buNone/>
            </a:pPr>
            <a:endParaRPr lang="el-GR" sz="5000" b="1" dirty="0"/>
          </a:p>
          <a:p>
            <a:pPr marL="0" indent="0">
              <a:buNone/>
            </a:pPr>
            <a:r>
              <a:rPr lang="el-GR" sz="5000" b="1" dirty="0"/>
              <a:t>Κάποτε μες στα όνειρά μας ομιλούνε·</a:t>
            </a:r>
          </a:p>
          <a:p>
            <a:pPr marL="0" indent="0">
              <a:buNone/>
            </a:pPr>
            <a:r>
              <a:rPr lang="el-GR" sz="5000" b="1" dirty="0"/>
              <a:t>κάποτε μες στην σκέψη τες ακούει το μυαλό.</a:t>
            </a:r>
          </a:p>
          <a:p>
            <a:pPr marL="0" indent="0">
              <a:buNone/>
            </a:pPr>
            <a:endParaRPr lang="el-GR" sz="5000" b="1" dirty="0"/>
          </a:p>
          <a:p>
            <a:pPr marL="0" indent="0">
              <a:buNone/>
            </a:pPr>
            <a:r>
              <a:rPr lang="el-GR" sz="5000" b="1" dirty="0"/>
              <a:t>Και με τον ήχο των για μια στιγμή επιστρέφουν</a:t>
            </a:r>
          </a:p>
          <a:p>
            <a:pPr marL="0" indent="0">
              <a:buNone/>
            </a:pPr>
            <a:r>
              <a:rPr lang="el-GR" sz="5000" b="1" dirty="0"/>
              <a:t>ήχοι από την πρώτη ποίηση της ζωής μας –</a:t>
            </a:r>
          </a:p>
          <a:p>
            <a:pPr marL="0" indent="0">
              <a:buNone/>
            </a:pPr>
            <a:r>
              <a:rPr lang="el-GR" sz="5000" b="1" dirty="0"/>
              <a:t>σα μουσική, την νύχτα, μακρινή, που σβήνει.</a:t>
            </a:r>
          </a:p>
          <a:p>
            <a:pPr marL="0" indent="0">
              <a:buNone/>
            </a:pPr>
            <a:endParaRPr lang="el-GR" sz="5000" b="1" dirty="0"/>
          </a:p>
          <a:p>
            <a:pPr marL="0" indent="0">
              <a:buNone/>
            </a:pPr>
            <a:r>
              <a:rPr lang="el-GR" sz="5000" b="1" dirty="0"/>
              <a:t>Κ.Π. Καβάφης, Ποιήματα, </a:t>
            </a:r>
            <a:r>
              <a:rPr lang="el-GR" sz="5000" b="1" dirty="0" err="1"/>
              <a:t>τόμ</a:t>
            </a:r>
            <a:r>
              <a:rPr lang="el-GR" sz="5000" b="1" dirty="0"/>
              <a:t>. 1, Ίκαρος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C17A436-953F-41F4-865F-6A4796933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sz="2000" b="1" i="1" dirty="0"/>
              <a:t>Το ποίημα «Φωνές» γράφτηκε το 1904. Ανήκει στα </a:t>
            </a:r>
            <a:r>
              <a:rPr lang="el-GR" sz="2000" b="1" i="1" u="sng" dirty="0"/>
              <a:t>συμβολικά </a:t>
            </a:r>
            <a:r>
              <a:rPr lang="el-GR" sz="2000" b="1" i="1" dirty="0"/>
              <a:t>καβαφικά ποιήματα και έχει ως βασικό θέμα του τη </a:t>
            </a:r>
            <a:r>
              <a:rPr lang="el-GR" sz="2000" b="1" i="1" u="sng" dirty="0"/>
              <a:t>λειτουργία της μνήμης.</a:t>
            </a:r>
            <a:r>
              <a:rPr lang="el-GR" sz="2000" b="1" i="1" dirty="0"/>
              <a:t> Διαπνέεται από </a:t>
            </a:r>
            <a:r>
              <a:rPr lang="el-GR" sz="2000" b="1" i="1" u="sng" dirty="0"/>
              <a:t>νοσταλγική λυρική διάθεση </a:t>
            </a:r>
            <a:r>
              <a:rPr lang="el-GR" sz="2000" b="1" i="1" dirty="0"/>
              <a:t>για αγαπημένα πρόσωπα και εμπειρίες του παρελθόντος.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45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023E6-E7D7-426A-8645-FD03AEF3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ΣΤΡΟΦΗ 1</a:t>
            </a:r>
            <a:r>
              <a:rPr lang="el-GR" b="1" baseline="30000" dirty="0"/>
              <a:t>η </a:t>
            </a:r>
            <a:br>
              <a:rPr lang="el-GR" b="1" baseline="30000" dirty="0"/>
            </a:br>
            <a:r>
              <a:rPr lang="el-GR" b="1" i="1" baseline="30000" dirty="0"/>
              <a:t>Όσοι χαθήκαν ή πέθαναν</a:t>
            </a:r>
            <a:endParaRPr lang="el-GR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9E144A-1346-462C-9616-F261A173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714" y="2560320"/>
            <a:ext cx="5089630" cy="331012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Ιδανικές </a:t>
            </a:r>
            <a:r>
              <a:rPr lang="el-GR" b="1" u="sng" dirty="0"/>
              <a:t>φωνές</a:t>
            </a:r>
            <a:r>
              <a:rPr lang="el-GR" dirty="0"/>
              <a:t> κι αγαπημένες</a:t>
            </a:r>
          </a:p>
          <a:p>
            <a:pPr marL="0" indent="0">
              <a:buNone/>
            </a:pPr>
            <a:r>
              <a:rPr lang="el-GR" dirty="0"/>
              <a:t>εκείνων που πεθάναν, ή εκείνων που είναι</a:t>
            </a:r>
          </a:p>
          <a:p>
            <a:pPr marL="0" indent="0">
              <a:buNone/>
            </a:pPr>
            <a:r>
              <a:rPr lang="el-GR" dirty="0"/>
              <a:t>για μας χαμένοι </a:t>
            </a:r>
            <a:r>
              <a:rPr lang="el-GR" b="1" i="1" dirty="0"/>
              <a:t>σαν τους πεθαμένους</a:t>
            </a:r>
            <a:r>
              <a:rPr lang="el-GR" dirty="0"/>
              <a:t>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78BDCD8-E772-41D3-A8B7-27D00FF34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i="1" dirty="0"/>
              <a:t>Φωνές</a:t>
            </a:r>
            <a:r>
              <a:rPr lang="el-GR" dirty="0"/>
              <a:t>: στο κέντρο του στίχου</a:t>
            </a:r>
          </a:p>
          <a:p>
            <a:r>
              <a:rPr lang="el-GR" dirty="0"/>
              <a:t>σαν … : παρομοίωση</a:t>
            </a:r>
          </a:p>
          <a:p>
            <a:r>
              <a:rPr lang="el-GR" dirty="0"/>
              <a:t>Νεκροί και χαμένοι ταυτίζονται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l-GR" dirty="0"/>
              <a:t>Διασκελισμός</a:t>
            </a:r>
          </a:p>
          <a:p>
            <a:r>
              <a:rPr lang="el-GR" dirty="0"/>
              <a:t> </a:t>
            </a:r>
            <a:r>
              <a:rPr lang="el-GR" b="1" i="1" dirty="0"/>
              <a:t>Φωνές </a:t>
            </a:r>
            <a:r>
              <a:rPr lang="el-GR" dirty="0"/>
              <a:t>: ήχοι</a:t>
            </a:r>
          </a:p>
        </p:txBody>
      </p:sp>
    </p:spTree>
    <p:extLst>
      <p:ext uri="{BB962C8B-B14F-4D97-AF65-F5344CB8AC3E}">
        <p14:creationId xmlns:p14="http://schemas.microsoft.com/office/powerpoint/2010/main" val="222837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8379DD-F4F4-4955-BC44-77DA3ABF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ΣΤΡΟΦΗ 2</a:t>
            </a:r>
            <a:r>
              <a:rPr lang="el-GR" baseline="30000" dirty="0"/>
              <a:t>η</a:t>
            </a:r>
            <a:r>
              <a:rPr lang="el-GR" dirty="0"/>
              <a:t> </a:t>
            </a:r>
            <a:br>
              <a:rPr lang="el-GR" dirty="0"/>
            </a:br>
            <a:r>
              <a:rPr lang="el-GR" b="1" i="1" dirty="0"/>
              <a:t>Οι ήχοι ανασύρονται από τη μνήμη.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C92BC6EE-DCBD-4892-BA36-58904355C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760" y="2488758"/>
            <a:ext cx="5338240" cy="331012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Κάποτε μες στα </a:t>
            </a:r>
            <a:r>
              <a:rPr lang="el-GR" b="1" dirty="0"/>
              <a:t>όνειρά</a:t>
            </a:r>
            <a:r>
              <a:rPr lang="el-GR" dirty="0"/>
              <a:t> μας ομιλούνε·</a:t>
            </a:r>
          </a:p>
          <a:p>
            <a:pPr marL="0" indent="0">
              <a:buNone/>
            </a:pPr>
            <a:r>
              <a:rPr lang="el-GR" dirty="0"/>
              <a:t>κάποτε μες στην </a:t>
            </a:r>
            <a:r>
              <a:rPr lang="el-GR" b="1" dirty="0"/>
              <a:t>σκέψη</a:t>
            </a:r>
            <a:r>
              <a:rPr lang="el-GR" dirty="0"/>
              <a:t> τες ακούει το </a:t>
            </a:r>
            <a:r>
              <a:rPr lang="el-GR" b="1" dirty="0"/>
              <a:t>μυαλό</a:t>
            </a:r>
            <a:r>
              <a:rPr lang="el-GR" dirty="0"/>
              <a:t>.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1FE4AFF9-5A17-4C29-8859-35078AE8CF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dirty="0"/>
              <a:t>Μνήμη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i="1" dirty="0">
                <a:sym typeface="Wingdings" panose="05000000000000000000" pitchFamily="2" charset="2"/>
              </a:rPr>
              <a:t>μυαλό</a:t>
            </a:r>
          </a:p>
          <a:p>
            <a:r>
              <a:rPr lang="el-GR" i="1" dirty="0">
                <a:sym typeface="Wingdings" panose="05000000000000000000" pitchFamily="2" charset="2"/>
              </a:rPr>
              <a:t>Όνειρα</a:t>
            </a:r>
            <a:r>
              <a:rPr lang="el-GR" dirty="0">
                <a:sym typeface="Wingdings" panose="05000000000000000000" pitchFamily="2" charset="2"/>
              </a:rPr>
              <a:t>  </a:t>
            </a:r>
            <a:r>
              <a:rPr lang="el-GR" b="1" dirty="0">
                <a:sym typeface="Wingdings" panose="05000000000000000000" pitchFamily="2" charset="2"/>
              </a:rPr>
              <a:t>Μνήμη</a:t>
            </a:r>
          </a:p>
          <a:p>
            <a:r>
              <a:rPr lang="el-GR" i="1" dirty="0">
                <a:sym typeface="Wingdings" panose="05000000000000000000" pitchFamily="2" charset="2"/>
              </a:rPr>
              <a:t>Ομιλούνε, ακούει   ήχοι</a:t>
            </a:r>
          </a:p>
          <a:p>
            <a:r>
              <a:rPr lang="el-GR" i="1" dirty="0">
                <a:sym typeface="Wingdings" panose="05000000000000000000" pitchFamily="2" charset="2"/>
              </a:rPr>
              <a:t>Σχήμα χιαστό:</a:t>
            </a:r>
          </a:p>
          <a:p>
            <a:pPr marL="0" indent="0">
              <a:buNone/>
            </a:pPr>
            <a:r>
              <a:rPr lang="el-GR" i="1" dirty="0">
                <a:sym typeface="Wingdings" panose="05000000000000000000" pitchFamily="2" charset="2"/>
              </a:rPr>
              <a:t>Όνειρα ---ομιλούνε</a:t>
            </a:r>
          </a:p>
          <a:p>
            <a:pPr marL="0" indent="0">
              <a:buNone/>
            </a:pPr>
            <a:r>
              <a:rPr lang="el-GR" i="1" dirty="0">
                <a:sym typeface="Wingdings" panose="05000000000000000000" pitchFamily="2" charset="2"/>
              </a:rPr>
              <a:t>Ακούει --- το μυαλό</a:t>
            </a:r>
          </a:p>
        </p:txBody>
      </p:sp>
    </p:spTree>
    <p:extLst>
      <p:ext uri="{BB962C8B-B14F-4D97-AF65-F5344CB8AC3E}">
        <p14:creationId xmlns:p14="http://schemas.microsoft.com/office/powerpoint/2010/main" val="279304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7F703-CB53-4960-A020-80000B2C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ΣΤΡΟΦΗ 3</a:t>
            </a:r>
            <a:r>
              <a:rPr lang="el-GR" baseline="30000" dirty="0"/>
              <a:t>η</a:t>
            </a:r>
            <a:br>
              <a:rPr lang="el-GR" baseline="30000" dirty="0"/>
            </a:br>
            <a:r>
              <a:rPr lang="el-GR" b="1" i="1" baseline="30000" dirty="0"/>
              <a:t>Οι ήχοι φέρνουν πίσω τα πρόσωπα</a:t>
            </a:r>
            <a:endParaRPr lang="el-GR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29CC51-3EFD-4505-B32B-FB4B5256B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373" y="2433100"/>
            <a:ext cx="5629524" cy="3310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/>
              <a:t>Και με τον </a:t>
            </a:r>
            <a:r>
              <a:rPr lang="el-GR" sz="2000" b="1" dirty="0"/>
              <a:t>ήχο</a:t>
            </a:r>
            <a:r>
              <a:rPr lang="el-GR" sz="2000" dirty="0"/>
              <a:t> των για μια στιγμή επιστρέφουν</a:t>
            </a:r>
          </a:p>
          <a:p>
            <a:pPr marL="0" indent="0">
              <a:buNone/>
            </a:pPr>
            <a:r>
              <a:rPr lang="el-GR" sz="2000" b="1" u="sng" dirty="0"/>
              <a:t>ήχοι</a:t>
            </a:r>
            <a:r>
              <a:rPr lang="el-GR" sz="2000" dirty="0"/>
              <a:t> από την </a:t>
            </a:r>
            <a:r>
              <a:rPr lang="el-GR" sz="2000" b="1" dirty="0"/>
              <a:t>πρώτη ποίηση </a:t>
            </a:r>
            <a:r>
              <a:rPr lang="el-GR" sz="2000" dirty="0"/>
              <a:t>της ζωής μας –</a:t>
            </a:r>
          </a:p>
          <a:p>
            <a:pPr marL="0" indent="0">
              <a:buNone/>
            </a:pPr>
            <a:r>
              <a:rPr lang="el-GR" sz="2000" b="1" dirty="0"/>
              <a:t>σα μουσική</a:t>
            </a:r>
            <a:r>
              <a:rPr lang="el-GR" sz="2000" dirty="0"/>
              <a:t>, την νύχτα, μακρινή, που σβήνει.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346974-9849-4F32-81E3-73E549E7FE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i="1" dirty="0"/>
              <a:t>Ήχος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ήχοι  μετωνυμία  πρόσωπα</a:t>
            </a:r>
          </a:p>
          <a:p>
            <a:r>
              <a:rPr lang="el-GR" b="1" i="1" dirty="0">
                <a:sym typeface="Wingdings" panose="05000000000000000000" pitchFamily="2" charset="2"/>
              </a:rPr>
              <a:t>Μνήμη</a:t>
            </a:r>
            <a:r>
              <a:rPr lang="el-GR" dirty="0">
                <a:sym typeface="Wingdings" panose="05000000000000000000" pitchFamily="2" charset="2"/>
              </a:rPr>
              <a:t>: ήχοι πρόσωπα  αναμνήσεις από παρελθόν, νιάτα</a:t>
            </a:r>
          </a:p>
          <a:p>
            <a:r>
              <a:rPr lang="el-GR" b="1" i="1" dirty="0">
                <a:sym typeface="Wingdings" panose="05000000000000000000" pitchFamily="2" charset="2"/>
              </a:rPr>
              <a:t>Σα μουσική</a:t>
            </a:r>
            <a:r>
              <a:rPr lang="el-GR" dirty="0">
                <a:sym typeface="Wingdings" panose="05000000000000000000" pitchFamily="2" charset="2"/>
              </a:rPr>
              <a:t>: παρομοίωση  ήχος,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Αλλά </a:t>
            </a:r>
            <a:r>
              <a:rPr lang="el-GR" b="1" dirty="0">
                <a:sym typeface="Wingdings" panose="05000000000000000000" pitchFamily="2" charset="2"/>
              </a:rPr>
              <a:t>μακρινή</a:t>
            </a:r>
            <a:r>
              <a:rPr lang="el-GR" dirty="0">
                <a:sym typeface="Wingdings" panose="05000000000000000000" pitchFamily="2" charset="2"/>
              </a:rPr>
              <a:t>, που σβήνει, προσωρινή ανάμνηση, φευγαλέα</a:t>
            </a:r>
          </a:p>
          <a:p>
            <a:r>
              <a:rPr lang="el-GR" b="1" i="1" dirty="0">
                <a:sym typeface="Wingdings" panose="05000000000000000000" pitchFamily="2" charset="2"/>
              </a:rPr>
              <a:t>Την νύχτα</a:t>
            </a:r>
            <a:r>
              <a:rPr lang="el-GR" dirty="0">
                <a:sym typeface="Wingdings" panose="05000000000000000000" pitchFamily="2" charset="2"/>
              </a:rPr>
              <a:t>: χρονικός δείκτης</a:t>
            </a:r>
          </a:p>
        </p:txBody>
      </p:sp>
    </p:spTree>
    <p:extLst>
      <p:ext uri="{BB962C8B-B14F-4D97-AF65-F5344CB8AC3E}">
        <p14:creationId xmlns:p14="http://schemas.microsoft.com/office/powerpoint/2010/main" val="370043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38EBD-54B7-4CBE-A726-10C72F46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Διπλή ανάγνωση στίχων: 6,7 λόγω διασκελισμού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BD644A-9121-4468-ACA3-833822A7F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329" y="2560320"/>
            <a:ext cx="5639249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/>
              <a:t>Και με τον ήχο των για μια στιγμή επιστρέφουν</a:t>
            </a:r>
          </a:p>
          <a:p>
            <a:pPr marL="0" indent="0">
              <a:buNone/>
            </a:pPr>
            <a:r>
              <a:rPr lang="el-GR" dirty="0"/>
              <a:t>ήχοι από την πρώτη ποίηση της ζωής μας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CBA9BA0-CF78-4436-B846-37075918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639249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Και με τον ήχο των για μια στιγμή </a:t>
            </a:r>
            <a:r>
              <a:rPr lang="el-GR" u="sng" dirty="0"/>
              <a:t>επιστρέφουν</a:t>
            </a:r>
          </a:p>
          <a:p>
            <a:pPr marL="0" indent="0">
              <a:buNone/>
            </a:pPr>
            <a:r>
              <a:rPr lang="el-GR" u="sng" dirty="0"/>
              <a:t>ήχοι από την πρώτη ποίηση της ζωής μας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64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72D3C-D0F2-4593-80DD-7977B7A6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5C7F8F-BEE8-4246-B779-05ED89C54A1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95401" y="2556932"/>
            <a:ext cx="9601196" cy="33189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ποίημα δομείται με την μετωνυμία. Μιλάει για φωνές, ήχους αντί για πρόσωπα.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Είναι από τα λίγα συμβολικά ποιήματα.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μνήμη είναι ο κινητήριος μοχλός που ξετυλίγει το ποίημα, γιατί ο ήχος την ενεργοποιεί και μας φέρνει στο  μυαλό τα πρόσωπα και παλιές εμπειρίες της νιότης.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Προκαλείται διανοητική συγκίνηση.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Γλώσσα: λιτότατη (2 επίθετα:1</a:t>
            </a:r>
            <a:r>
              <a:rPr lang="el-GR" baseline="30000" dirty="0"/>
              <a:t>ος</a:t>
            </a:r>
            <a:r>
              <a:rPr lang="el-GR" dirty="0"/>
              <a:t> και τελευταίος στίχος: ιδανικά, μακρινή.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Ειρωνεία: «</a:t>
            </a:r>
            <a:r>
              <a:rPr lang="el-GR" i="1" dirty="0"/>
              <a:t>χαμένη σαν τους πεθαμένους», «σα μουσική που σβήνει</a:t>
            </a:r>
            <a:r>
              <a:rPr lang="el-GR" dirty="0"/>
              <a:t>» </a:t>
            </a:r>
            <a:r>
              <a:rPr lang="el-GR" dirty="0">
                <a:sym typeface="Wingdings" panose="05000000000000000000" pitchFamily="2" charset="2"/>
              </a:rPr>
              <a:t> ποιητική συγκίνηση.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80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3BCAEF-FDAD-40C8-9F56-291A802C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«Όσο μπορείς»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5B85EF-B562-441E-966E-158807E71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Διασκελισμοί: 3ος – 4ος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3D8541-D134-462A-A5F3-1CCA8E06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622" y="3243262"/>
            <a:ext cx="5188081" cy="26326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Κι αν δεν μπορείς να κάμεις την ζωή σου όπως την θέλεις,</a:t>
            </a:r>
          </a:p>
          <a:p>
            <a:pPr marL="0" indent="0">
              <a:buNone/>
            </a:pPr>
            <a:r>
              <a:rPr lang="el-GR" b="1" dirty="0"/>
              <a:t>τούτο προσπάθησε τουλάχιστον</a:t>
            </a:r>
          </a:p>
          <a:p>
            <a:pPr marL="0" indent="0">
              <a:buNone/>
            </a:pPr>
            <a:r>
              <a:rPr lang="el-GR" b="1" dirty="0"/>
              <a:t>όσο μπορείς: μην την εξευτελίζεις</a:t>
            </a:r>
          </a:p>
          <a:p>
            <a:pPr marL="0" indent="0">
              <a:buNone/>
            </a:pPr>
            <a:r>
              <a:rPr lang="el-GR" b="1" dirty="0"/>
              <a:t>μες στην πολλή συνάφεια του κόσμου,</a:t>
            </a:r>
          </a:p>
          <a:p>
            <a:pPr marL="0" indent="0">
              <a:buNone/>
            </a:pPr>
            <a:r>
              <a:rPr lang="el-GR" b="1" dirty="0"/>
              <a:t>μες </a:t>
            </a:r>
            <a:r>
              <a:rPr lang="el-GR" b="1" dirty="0" err="1"/>
              <a:t>στες</a:t>
            </a:r>
            <a:r>
              <a:rPr lang="el-GR" b="1" dirty="0"/>
              <a:t> πολλές κινήσεις κι ομιλίες.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96CFEC-5C41-4675-AAFD-7EBF65D10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Διασκελισμός: 2ος – 3ος – 4ος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FAAB32-C769-4073-AE71-2A802FDD2C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Μην την εξευτελίζεις </a:t>
            </a:r>
            <a:r>
              <a:rPr lang="el-GR" b="1" dirty="0" err="1"/>
              <a:t>πηαίνοντάς</a:t>
            </a:r>
            <a:r>
              <a:rPr lang="el-GR" b="1" dirty="0"/>
              <a:t> την,</a:t>
            </a:r>
          </a:p>
          <a:p>
            <a:pPr marL="0" indent="0">
              <a:buNone/>
            </a:pPr>
            <a:r>
              <a:rPr lang="el-GR" b="1" dirty="0"/>
              <a:t>γυρίζοντας συχνά κι εκθέτοντάς την</a:t>
            </a:r>
          </a:p>
          <a:p>
            <a:pPr marL="0" indent="0">
              <a:buNone/>
            </a:pPr>
            <a:r>
              <a:rPr lang="el-GR" b="1" dirty="0"/>
              <a:t>στων σχέσεων και των συναναστροφών</a:t>
            </a:r>
          </a:p>
          <a:p>
            <a:pPr marL="0" indent="0">
              <a:buNone/>
            </a:pPr>
            <a:r>
              <a:rPr lang="el-GR" b="1" dirty="0"/>
              <a:t>την </a:t>
            </a:r>
            <a:r>
              <a:rPr lang="el-GR" b="1" dirty="0" err="1"/>
              <a:t>καθημερινήν</a:t>
            </a:r>
            <a:r>
              <a:rPr lang="el-GR" b="1" dirty="0"/>
              <a:t> ανοησία,</a:t>
            </a:r>
          </a:p>
          <a:p>
            <a:pPr marL="0" indent="0">
              <a:buNone/>
            </a:pPr>
            <a:r>
              <a:rPr lang="el-GR" b="1" dirty="0"/>
              <a:t>ως που να γίνει σα μια ξένη φορτική.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Κ.Π. Καβάφης, Ποιήματα, τόμ.1, Ίκαρος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88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F13EC58C-AF2C-43A1-ABD5-1086F509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Στιχουργική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54C5AF19-20F0-4E6E-A401-51DBE029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dirty="0"/>
              <a:t>Στροφές – ενότητες: δύο </a:t>
            </a:r>
            <a:r>
              <a:rPr lang="el-GR" sz="3600" dirty="0" err="1"/>
              <a:t>ισόστιχες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Στίχοι στροφής: πέντε ανισοσύλλαβοι ιαμβικοί ανομοιοκατάληκτοι</a:t>
            </a:r>
          </a:p>
          <a:p>
            <a:pPr marL="0" indent="0">
              <a:buNone/>
            </a:pPr>
            <a:r>
              <a:rPr lang="el-GR" sz="3600" dirty="0"/>
              <a:t>Διασκελισμοί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Y</a:t>
            </a:r>
            <a:r>
              <a:rPr lang="el-GR" sz="3600" dirty="0" err="1"/>
              <a:t>περβατό</a:t>
            </a:r>
            <a:r>
              <a:rPr lang="el-GR" sz="3600" dirty="0"/>
              <a:t> </a:t>
            </a:r>
            <a:r>
              <a:rPr lang="el-GR" sz="3600" dirty="0">
                <a:sym typeface="Wingdings" panose="05000000000000000000" pitchFamily="2" charset="2"/>
              </a:rPr>
              <a:t> </a:t>
            </a:r>
            <a:r>
              <a:rPr lang="el-GR" sz="3600">
                <a:sym typeface="Wingdings" panose="05000000000000000000" pitchFamily="2" charset="2"/>
              </a:rPr>
              <a:t>δημιουργία ρυθμού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2079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64F113-FB86-4F99-B6B6-C246303D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u="sng" dirty="0"/>
              <a:t>Κυρίαρχη προσωπικότητα και ρεύματα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513D53-76D4-463F-975D-3DF7778D8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500" b="1" dirty="0"/>
              <a:t>Κ. Παλαμάς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l-GR" sz="3500" b="1" dirty="0">
                <a:sym typeface="Wingdings" panose="05000000000000000000" pitchFamily="2" charset="2"/>
              </a:rPr>
              <a:t>σύνδεση πνευματικής ζωής με ιστορικές ρίζες και δημοτικό τραγούδι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l-GR" sz="3500" b="1" dirty="0">
                <a:sym typeface="Wingdings" panose="05000000000000000000" pitchFamily="2" charset="2"/>
              </a:rPr>
              <a:t> «Παρνασσισμός»: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500" b="1" dirty="0">
                <a:sym typeface="Wingdings" panose="05000000000000000000" pitchFamily="2" charset="2"/>
              </a:rPr>
              <a:t>κλασσική παράδοση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500" b="1" dirty="0">
                <a:sym typeface="Wingdings" panose="05000000000000000000" pitchFamily="2" charset="2"/>
              </a:rPr>
              <a:t>έμπνευση από αρχαιότητα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500" b="1" dirty="0">
                <a:sym typeface="Wingdings" panose="05000000000000000000" pitchFamily="2" charset="2"/>
              </a:rPr>
              <a:t>Υπερβολική φροντίδα στίχου και μορφής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2066433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D116F3-3BEB-4D5D-BE3A-DE70AA8B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Διδακτικό – Παραινετικό ποίημα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05CC33-6367-49E8-85A4-34B409DC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β΄ ενικό πρόσωπο </a:t>
            </a:r>
            <a:r>
              <a:rPr lang="el-GR" dirty="0">
                <a:sym typeface="Wingdings" panose="05000000000000000000" pitchFamily="2" charset="2"/>
              </a:rPr>
              <a:t> αναγνώστης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					   στον ίδιο τον εαυτό του</a:t>
            </a:r>
          </a:p>
          <a:p>
            <a:r>
              <a:rPr lang="el-GR" dirty="0">
                <a:sym typeface="Wingdings" panose="05000000000000000000" pitchFamily="2" charset="2"/>
              </a:rPr>
              <a:t>Συμβουλές, υποθήκες, παραινέσεις  πρακτική βιοθεωρία, κανόνες ηθική στάσης και κώδικας συμπεριφοράς.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75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760932-0E46-4B0A-BED8-98906C20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1336"/>
            <a:ext cx="9601196" cy="1584663"/>
          </a:xfrm>
        </p:spPr>
        <p:txBody>
          <a:bodyPr>
            <a:noAutofit/>
          </a:bodyPr>
          <a:lstStyle/>
          <a:p>
            <a:r>
              <a:rPr lang="el-GR" sz="3600" b="1" i="1" dirty="0"/>
              <a:t>Κι αν δεν μπορείς να κάμεις την ζωή σου όπως την θέλεις,</a:t>
            </a:r>
            <a:br>
              <a:rPr lang="el-GR" sz="3600" b="1" i="1" dirty="0"/>
            </a:br>
            <a:endParaRPr lang="el-GR" sz="3600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D34DD4-8D79-44D4-815E-0FF116359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[καταφατικά]  «</a:t>
            </a:r>
            <a:r>
              <a:rPr lang="el-GR" b="1" i="1" dirty="0">
                <a:sym typeface="Wingdings" panose="05000000000000000000" pitchFamily="2" charset="2"/>
              </a:rPr>
              <a:t>Προσπάθησε να κάμεις τη ζωή σου όπως τη θέλεις</a:t>
            </a:r>
            <a:r>
              <a:rPr lang="el-GR" dirty="0">
                <a:sym typeface="Wingdings" panose="05000000000000000000" pitchFamily="2" charset="2"/>
              </a:rPr>
              <a:t>».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dirty="0">
                <a:sym typeface="Wingdings" panose="05000000000000000000" pitchFamily="2" charset="2"/>
              </a:rPr>
              <a:t>Αυτός είναι ο μείζων στόχος της ζωής (να πετύχεις, να ευτυχίσεις, να πετύχεις, να πραγματοποιήσεις τα όνειρά σου) =/= αν όμως δεν μπορέσεις ….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dirty="0">
                <a:sym typeface="Wingdings" panose="05000000000000000000" pitchFamily="2" charset="2"/>
              </a:rPr>
              <a:t>Τουλάχιστον </a:t>
            </a:r>
            <a:r>
              <a:rPr lang="el-GR" b="1" i="1" dirty="0">
                <a:sym typeface="Wingdings" panose="05000000000000000000" pitchFamily="2" charset="2"/>
              </a:rPr>
              <a:t>προσπάθησε</a:t>
            </a:r>
            <a:r>
              <a:rPr lang="el-GR" dirty="0">
                <a:sym typeface="Wingdings" panose="05000000000000000000" pitchFamily="2" charset="2"/>
              </a:rPr>
              <a:t> να πετύχεις το έλασσον  </a:t>
            </a:r>
            <a:r>
              <a:rPr lang="el-GR" u="sng" dirty="0">
                <a:sym typeface="Wingdings" panose="05000000000000000000" pitchFamily="2" charset="2"/>
              </a:rPr>
              <a:t>μην την </a:t>
            </a:r>
            <a:r>
              <a:rPr lang="el-GR" b="1" i="1" u="sng" dirty="0">
                <a:sym typeface="Wingdings" panose="05000000000000000000" pitchFamily="2" charset="2"/>
              </a:rPr>
              <a:t>εξευτελίζεις</a:t>
            </a:r>
            <a:r>
              <a:rPr lang="el-GR" u="sng" dirty="0">
                <a:sym typeface="Wingdings" panose="05000000000000000000" pitchFamily="2" charset="2"/>
              </a:rPr>
              <a:t>…</a:t>
            </a:r>
          </a:p>
          <a:p>
            <a:r>
              <a:rPr lang="el-GR" b="1" i="1" dirty="0">
                <a:sym typeface="Wingdings" panose="05000000000000000000" pitchFamily="2" charset="2"/>
              </a:rPr>
              <a:t>πολλή συνάφεια </a:t>
            </a:r>
            <a:r>
              <a:rPr lang="el-GR" dirty="0">
                <a:sym typeface="Wingdings" panose="05000000000000000000" pitchFamily="2" charset="2"/>
              </a:rPr>
              <a:t>(= καθημερινές, χωρίς ουσία, συναναστροφές και σχέσεις)</a:t>
            </a:r>
          </a:p>
          <a:p>
            <a:r>
              <a:rPr lang="el-GR" b="1" dirty="0">
                <a:sym typeface="Wingdings" panose="05000000000000000000" pitchFamily="2" charset="2"/>
              </a:rPr>
              <a:t>κινήσεις</a:t>
            </a:r>
            <a:r>
              <a:rPr lang="el-GR" dirty="0">
                <a:sym typeface="Wingdings" panose="05000000000000000000" pitchFamily="2" charset="2"/>
              </a:rPr>
              <a:t> (=κοσμικότητες)</a:t>
            </a:r>
          </a:p>
          <a:p>
            <a:r>
              <a:rPr lang="el-GR" b="1" dirty="0">
                <a:sym typeface="Wingdings" panose="05000000000000000000" pitchFamily="2" charset="2"/>
              </a:rPr>
              <a:t>ομιλίες</a:t>
            </a:r>
            <a:r>
              <a:rPr lang="el-GR" dirty="0">
                <a:sym typeface="Wingdings" panose="05000000000000000000" pitchFamily="2" charset="2"/>
              </a:rPr>
              <a:t> (= ρηχές συζητήσεις, άσκοπες φλυαρίες).</a:t>
            </a:r>
          </a:p>
          <a:p>
            <a:pPr>
              <a:buFont typeface="Wingdings" panose="05000000000000000000" pitchFamily="2" charset="2"/>
              <a:buChar char="à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853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70B0D8-B267-40E7-875B-39A521BC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</a:t>
            </a:r>
            <a:r>
              <a:rPr lang="el-GR" b="1" i="1" dirty="0"/>
              <a:t>Μην την εξευτελίζεις</a:t>
            </a:r>
            <a:r>
              <a:rPr lang="el-GR" dirty="0"/>
              <a:t>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795737-AAEE-413C-973C-51EA0DE7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Αρνητική προτροπή</a:t>
            </a:r>
          </a:p>
          <a:p>
            <a:r>
              <a:rPr lang="el-GR" dirty="0"/>
              <a:t>Νοηματικό βάρος</a:t>
            </a:r>
          </a:p>
          <a:p>
            <a:r>
              <a:rPr lang="el-GR" dirty="0"/>
              <a:t>Έμφαση</a:t>
            </a:r>
          </a:p>
          <a:p>
            <a:r>
              <a:rPr lang="el-GR" dirty="0"/>
              <a:t>Τρεις ενεργητικές μετοχές (=</a:t>
            </a:r>
            <a:r>
              <a:rPr lang="el-GR" dirty="0" err="1"/>
              <a:t>πηαίνοντας</a:t>
            </a:r>
            <a:r>
              <a:rPr lang="el-GR" dirty="0"/>
              <a:t>, γυρίζοντας, εκθέτοντας) </a:t>
            </a:r>
            <a:r>
              <a:rPr lang="el-GR" dirty="0">
                <a:sym typeface="Wingdings" panose="05000000000000000000" pitchFamily="2" charset="2"/>
              </a:rPr>
              <a:t> ιδιωματικοί και αδόκιμοι τύποι οι δύο πρώτοι για να κάνει αισθητό τον εξευτελισμό.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53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3B125A-A7D8-4210-8F81-D46064F9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/>
              <a:t>Αποτέλεσμα από έκθεση και ταλαιπωρία της ζωής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40951B-47BE-4020-A12D-D08D696B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«να γίνει σα μια ξένη φορτική»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dirty="0">
                <a:sym typeface="Wingdings" panose="05000000000000000000" pitchFamily="2" charset="2"/>
              </a:rPr>
              <a:t>Αλλοτρίωση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dirty="0">
                <a:sym typeface="Wingdings" panose="05000000000000000000" pitchFamily="2" charset="2"/>
              </a:rPr>
              <a:t> επαχθές βάρος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 Όχι μόνο δεν θα έχει ικανοποιηθεί ο μείζων στόχος: η ευτυχία, αλλά ούτε και ο πιο μικρός.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3617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4C7704-0209-4837-83E5-CDEE4906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Τι δεν εννοεί ο ποιητής…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FB46F8-D717-4848-BBF9-113919584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Δεν θεωρεί ότι κάθε κοινωνική σχέση είναι φθαρτική και ευτελίζει τη ζωή.</a:t>
            </a:r>
          </a:p>
          <a:p>
            <a:r>
              <a:rPr lang="el-GR" dirty="0"/>
              <a:t>Δεν επιδιώκει έναν αντικοινωνικό ελιτισμό.</a:t>
            </a:r>
          </a:p>
          <a:p>
            <a:r>
              <a:rPr lang="el-GR" dirty="0"/>
              <a:t>Δεν διδάσκει τον απομονωτισμό και τον εγκλεισμό του ατόμου στον εαυτό του, για να αποφευχθεί κάθε ενδεχόμενο φθοράς και ευτελισμού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32576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D933B3-C561-4F00-8E03-69226355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Το τελικό μήνυμα…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44987F-0113-4FAB-860C-8D1D6672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«</a:t>
            </a:r>
            <a:r>
              <a:rPr lang="el-GR" i="1" dirty="0"/>
              <a:t>Οι πολλές συνάφειες, η ρουτίνα των καθημερινών συναναστροφών, οι φτηνές κοινωνικές σχέσεις, οι πολλές ρηχές συνομιλίες και επαφές, η καθημερινή, χωρίς νόημα, τριβή με πολλούς ανθρώπου, όλα αυτά είναι φθαρτικά, υποβιβάζουν και ευτελίζουν τον άνθρωπο και τη ζωή</a:t>
            </a:r>
            <a:r>
              <a:rPr lang="el-GR" dirty="0"/>
              <a:t>» </a:t>
            </a:r>
            <a:r>
              <a:rPr lang="el-GR" dirty="0">
                <a:sym typeface="Wingdings" panose="05000000000000000000" pitchFamily="2" charset="2"/>
              </a:rPr>
              <a:t>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1" dirty="0">
                <a:sym typeface="Wingdings" panose="05000000000000000000" pitchFamily="2" charset="2"/>
              </a:rPr>
              <a:t>Λύση</a:t>
            </a:r>
            <a:r>
              <a:rPr lang="el-GR" dirty="0">
                <a:sym typeface="Wingdings" panose="05000000000000000000" pitchFamily="2" charset="2"/>
              </a:rPr>
              <a:t>: </a:t>
            </a:r>
            <a:r>
              <a:rPr lang="el-GR" sz="4000" b="1" i="1" dirty="0">
                <a:sym typeface="Wingdings" panose="05000000000000000000" pitchFamily="2" charset="2"/>
              </a:rPr>
              <a:t>σωστές επιλογές στις συναναστροφές μας</a:t>
            </a:r>
            <a:endParaRPr lang="el-GR" sz="4000" b="1" i="1" dirty="0"/>
          </a:p>
        </p:txBody>
      </p:sp>
    </p:spTree>
    <p:extLst>
      <p:ext uri="{BB962C8B-B14F-4D97-AF65-F5344CB8AC3E}">
        <p14:creationId xmlns:p14="http://schemas.microsoft.com/office/powerpoint/2010/main" val="1657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93CA67-5EFB-487E-AC4C-5B541E5D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 err="1"/>
              <a:t>Κωνστ</a:t>
            </a:r>
            <a:r>
              <a:rPr lang="en-US" sz="4100" b="1" dirty="0"/>
              <a:t>αντίνος Π. Καβ</a:t>
            </a:r>
            <a:r>
              <a:rPr lang="en-US" sz="4100" b="1" dirty="0" err="1"/>
              <a:t>άφης</a:t>
            </a:r>
            <a:endParaRPr lang="en-US" sz="41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68CBFAA8-90E5-4955-841D-12D79E5B2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907108"/>
              </p:ext>
            </p:extLst>
          </p:nvPr>
        </p:nvGraphicFramePr>
        <p:xfrm>
          <a:off x="6094412" y="2556932"/>
          <a:ext cx="480218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8BB1D9-5304-4CB2-82A6-95D8A5252F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6408" y="1090414"/>
            <a:ext cx="4058980" cy="24992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D000BDE-F206-4FAF-9E48-EED003CD4B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934" y="3546625"/>
            <a:ext cx="4205718" cy="23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2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122D9-9289-4676-BAC6-E35A8D9E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Ρεαλισμός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D95216-EBEE-4321-9B65-69E61346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Ενδιαφέρον για ιστορία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Ελληνιστική εποχή: φαινόμενα παρακμής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παραλληλισμός με το παρόν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δίνει υπόσταση σε προσωπικά βιώματα.</a:t>
            </a:r>
          </a:p>
        </p:txBody>
      </p:sp>
    </p:spTree>
    <p:extLst>
      <p:ext uri="{BB962C8B-B14F-4D97-AF65-F5344CB8AC3E}">
        <p14:creationId xmlns:p14="http://schemas.microsoft.com/office/powerpoint/2010/main" val="34198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EA0736-5568-4EFD-8379-723B8326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Καβαφική Γλώσσα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11039-6DB9-4428-B47E-3EDC343C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Ιδιότυπη γλώσσα: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Καθαρεύουσα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Δημοτική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ιδιωματισμοί Αλεξάνδρειας και Πόλης</a:t>
            </a:r>
          </a:p>
        </p:txBody>
      </p:sp>
    </p:spTree>
    <p:extLst>
      <p:ext uri="{BB962C8B-B14F-4D97-AF65-F5344CB8AC3E}">
        <p14:creationId xmlns:p14="http://schemas.microsoft.com/office/powerpoint/2010/main" val="348305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D71D69-E3E0-4F23-B3F6-1FE81A31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Τεχνοτροπία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62B7D1-7ECD-4E31-B11F-BA2FEE5F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Ειρωνεία: δραματική, τραγική και λεκτική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Λιτότητα έκφρασης (λιγοστά επίθετα)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4000" dirty="0"/>
              <a:t>Ελεύθερος στίχος (άνισος αριθμός συλλαβών)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710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FB8FF-295E-43FC-8704-B8BC096A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Ποιητικές Ιδιοτυπίες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0CD7D7-CD04-433D-BCAF-FFADA64F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u="sng" dirty="0"/>
              <a:t>Ποιητική τέχνη</a:t>
            </a:r>
            <a:r>
              <a:rPr lang="el-GR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επίπονη διαδικασία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στάδια γραφής ενός ποιήματος διαρκούσαν και δεκαετίες</a:t>
            </a:r>
          </a:p>
          <a:p>
            <a:r>
              <a:rPr lang="el-GR" b="1" u="sng" dirty="0"/>
              <a:t>Ιδιότυπη εκδοτική τακτική</a:t>
            </a:r>
            <a:r>
              <a:rPr lang="el-GR" dirty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τύπωνε μικρά φυλλάδια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τεύχη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χειροποίητες συλλογές που μοίραζε σε φίλους και θαυμαστές.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549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02AC15-4DBA-40C4-93B5-F69119A4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λέει ο ίδιος για την ποίησή του: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7DCA1B-083C-4FEB-88C0-EA112F98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Λακωνική λιτότητα ύφους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Ιστορική, φιλοσοφική και ψυχολογική αξία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Ενθουσιασμός που προέρχεται από διανοητική συγκίνηση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Ορθή φράση – φυσικότητα λόγου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Ελαφριά ειρωνεία </a:t>
            </a:r>
            <a:r>
              <a:rPr lang="el-GR" dirty="0">
                <a:sym typeface="Wingdings" panose="05000000000000000000" pitchFamily="2" charset="2"/>
              </a:rPr>
              <a:t> ποιητική συγκίνηση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73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12F674-649E-4869-8654-3FD3C579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Καβαφικός κανόνας των 154 ποιημάτων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6BCFD2-9867-4C77-B5DE-B2689A28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/>
              <a:t>Αναγνωρισμένα ποιήματα : 154</a:t>
            </a:r>
          </a:p>
          <a:p>
            <a:r>
              <a:rPr lang="el-GR" sz="2800" dirty="0"/>
              <a:t>Είδη: φιλοσοφικά, ιστορικά, ηδονικά (αισθησιακά)</a:t>
            </a:r>
          </a:p>
          <a:p>
            <a:r>
              <a:rPr lang="el-GR" sz="2800" dirty="0"/>
              <a:t>Κάποια ποιήματα: </a:t>
            </a:r>
            <a:r>
              <a:rPr lang="el-GR" sz="2800" b="1" i="1" dirty="0"/>
              <a:t>«Τείχη», </a:t>
            </a:r>
            <a:r>
              <a:rPr lang="el-GR" sz="2800" i="1" dirty="0"/>
              <a:t>«Τα Κεριά», «Οι Θερμοπύλες», «Η πόλις», «Το πρώτο σκαλί», «Περιμένοντας τους Βαρβάρους», «</a:t>
            </a:r>
            <a:r>
              <a:rPr lang="el-GR" sz="2800" i="1" dirty="0" err="1"/>
              <a:t>Ποσειδωνιάται</a:t>
            </a:r>
            <a:r>
              <a:rPr lang="el-GR" sz="2800" i="1" dirty="0"/>
              <a:t>», «Ιθάκη».</a:t>
            </a:r>
          </a:p>
          <a:p>
            <a:r>
              <a:rPr lang="el-GR" sz="2800" dirty="0"/>
              <a:t>Ιδανικό του: το μοτίβο </a:t>
            </a:r>
            <a:r>
              <a:rPr lang="el-GR" sz="2800" b="1" i="1" dirty="0"/>
              <a:t>της αξιοπρεπούς στάσης </a:t>
            </a:r>
            <a:r>
              <a:rPr lang="el-GR" sz="2800" dirty="0"/>
              <a:t>κατά τη διάρκεια της ζωής του ανθρώπου.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86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1371</Words>
  <Application>Microsoft Office PowerPoint</Application>
  <PresentationFormat>Ευρεία οθόνη</PresentationFormat>
  <Paragraphs>159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Οργανικό</vt:lpstr>
      <vt:lpstr>Νέα Αθηναϊκή Σχολή</vt:lpstr>
      <vt:lpstr>Κυρίαρχη προσωπικότητα και ρεύματα</vt:lpstr>
      <vt:lpstr>Κωνσταντίνος Π. Καβάφης</vt:lpstr>
      <vt:lpstr>Ρεαλισμός</vt:lpstr>
      <vt:lpstr>Καβαφική Γλώσσα</vt:lpstr>
      <vt:lpstr>Τεχνοτροπία</vt:lpstr>
      <vt:lpstr>Ποιητικές Ιδιοτυπίες</vt:lpstr>
      <vt:lpstr>Τι λέει ο ίδιος για την ποίησή του:</vt:lpstr>
      <vt:lpstr>Καβαφικός κανόνας των 154 ποιημάτων</vt:lpstr>
      <vt:lpstr>Ο κεντρικός ποιητής του Μείζονος Ελληνισμού</vt:lpstr>
      <vt:lpstr>Πρόδρομος νεότερης ποίησης</vt:lpstr>
      <vt:lpstr>«ΦΩΝΕΣ»</vt:lpstr>
      <vt:lpstr>ΣΤΡΟΦΗ 1η  Όσοι χαθήκαν ή πέθαναν</vt:lpstr>
      <vt:lpstr>ΣΤΡΟΦΗ 2η  Οι ήχοι ανασύρονται από τη μνήμη.</vt:lpstr>
      <vt:lpstr>ΣΤΡΟΦΗ 3η Οι ήχοι φέρνουν πίσω τα πρόσωπα</vt:lpstr>
      <vt:lpstr>Διπλή ανάγνωση στίχων: 6,7 λόγω διασκελισμού</vt:lpstr>
      <vt:lpstr>Συμπεράσματα</vt:lpstr>
      <vt:lpstr>«Όσο μπορείς»</vt:lpstr>
      <vt:lpstr>Στιχουργική</vt:lpstr>
      <vt:lpstr>Διδακτικό – Παραινετικό ποίημα</vt:lpstr>
      <vt:lpstr>Κι αν δεν μπορείς να κάμεις την ζωή σου όπως την θέλεις, </vt:lpstr>
      <vt:lpstr>«Μην την εξευτελίζεις»</vt:lpstr>
      <vt:lpstr>Αποτέλεσμα από έκθεση και ταλαιπωρία της ζωής</vt:lpstr>
      <vt:lpstr>Τι δεν εννοεί ο ποιητής…</vt:lpstr>
      <vt:lpstr>Το τελικό μήνυμα…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Νέα Αθηναϊκή Σχολή</dc:title>
  <dc:creator>ATHANASIOS PSOMAS</dc:creator>
  <cp:lastModifiedBy>Maria Papalamprou</cp:lastModifiedBy>
  <cp:revision>16</cp:revision>
  <dcterms:created xsi:type="dcterms:W3CDTF">2019-03-07T21:43:18Z</dcterms:created>
  <dcterms:modified xsi:type="dcterms:W3CDTF">2024-12-19T21:36:24Z</dcterms:modified>
</cp:coreProperties>
</file>