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2" d="100"/>
          <a:sy n="92" d="100"/>
        </p:scale>
        <p:origin x="33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980E3FE-BB8A-4C47-AAD2-2B9E8C61DF4E}" type="datetimeFigureOut">
              <a:rPr lang="el-GR" smtClean="0"/>
              <a:t>28/10/2025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455218-AB57-4F77-935C-7CB1C715B9FF}"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49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80E3FE-BB8A-4C47-AAD2-2B9E8C61DF4E}" type="datetimeFigureOut">
              <a:rPr lang="el-GR" smtClean="0"/>
              <a:t>28/10/2025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157493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80E3FE-BB8A-4C47-AAD2-2B9E8C61DF4E}" type="datetimeFigureOut">
              <a:rPr lang="el-GR" smtClean="0"/>
              <a:t>28/10/2025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407138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80E3FE-BB8A-4C47-AAD2-2B9E8C61DF4E}" type="datetimeFigureOut">
              <a:rPr lang="el-GR" smtClean="0"/>
              <a:t>28/10/2025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155251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980E3FE-BB8A-4C47-AAD2-2B9E8C61DF4E}" type="datetimeFigureOut">
              <a:rPr lang="el-GR" smtClean="0"/>
              <a:t>28/10/2025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455218-AB57-4F77-935C-7CB1C715B9FF}"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1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980E3FE-BB8A-4C47-AAD2-2B9E8C61DF4E}" type="datetimeFigureOut">
              <a:rPr lang="el-GR" smtClean="0"/>
              <a:t>28/10/2025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247225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980E3FE-BB8A-4C47-AAD2-2B9E8C61DF4E}" type="datetimeFigureOut">
              <a:rPr lang="el-GR" smtClean="0"/>
              <a:t>28/10/2025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32446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980E3FE-BB8A-4C47-AAD2-2B9E8C61DF4E}" type="datetimeFigureOut">
              <a:rPr lang="el-GR" smtClean="0"/>
              <a:t>28/10/2025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296070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80E3FE-BB8A-4C47-AAD2-2B9E8C61DF4E}" type="datetimeFigureOut">
              <a:rPr lang="el-GR" smtClean="0"/>
              <a:t>28/10/2025</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51633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80E3FE-BB8A-4C47-AAD2-2B9E8C61DF4E}" type="datetimeFigureOut">
              <a:rPr lang="el-GR" smtClean="0"/>
              <a:t>28/10/2025</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455218-AB57-4F77-935C-7CB1C715B9FF}" type="slidenum">
              <a:rPr lang="el-GR" smtClean="0"/>
              <a:t>‹#›</a:t>
            </a:fld>
            <a:endParaRPr lang="el-GR"/>
          </a:p>
        </p:txBody>
      </p:sp>
    </p:spTree>
    <p:extLst>
      <p:ext uri="{BB962C8B-B14F-4D97-AF65-F5344CB8AC3E}">
        <p14:creationId xmlns:p14="http://schemas.microsoft.com/office/powerpoint/2010/main" val="202204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980E3FE-BB8A-4C47-AAD2-2B9E8C61DF4E}" type="datetimeFigureOut">
              <a:rPr lang="el-GR" smtClean="0"/>
              <a:t>28/10/2025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455218-AB57-4F77-935C-7CB1C715B9FF}" type="slidenum">
              <a:rPr lang="el-GR" smtClean="0"/>
              <a:t>‹#›</a:t>
            </a:fld>
            <a:endParaRPr lang="el-GR"/>
          </a:p>
        </p:txBody>
      </p:sp>
    </p:spTree>
    <p:extLst>
      <p:ext uri="{BB962C8B-B14F-4D97-AF65-F5344CB8AC3E}">
        <p14:creationId xmlns:p14="http://schemas.microsoft.com/office/powerpoint/2010/main" val="268466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980E3FE-BB8A-4C47-AAD2-2B9E8C61DF4E}" type="datetimeFigureOut">
              <a:rPr lang="el-GR" smtClean="0"/>
              <a:t>28/10/2025</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455218-AB57-4F77-935C-7CB1C715B9FF}"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180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14EEE261-0FC3-9BF0-D91E-32544273BF43}"/>
              </a:ext>
            </a:extLst>
          </p:cNvPr>
          <p:cNvSpPr>
            <a:spLocks noGrp="1"/>
          </p:cNvSpPr>
          <p:nvPr>
            <p:ph sz="half" idx="4294967295"/>
          </p:nvPr>
        </p:nvSpPr>
        <p:spPr>
          <a:xfrm>
            <a:off x="0" y="1825625"/>
            <a:ext cx="5181600" cy="4351338"/>
          </a:xfrm>
        </p:spPr>
        <p:txBody>
          <a:bodyPr>
            <a:normAutofit fontScale="55000" lnSpcReduction="20000"/>
          </a:bodyPr>
          <a:lstStyle/>
          <a:p>
            <a:pPr algn="ctr">
              <a:buNone/>
            </a:pPr>
            <a:r>
              <a:rPr lang="el-GR" b="1" i="0" dirty="0">
                <a:solidFill>
                  <a:srgbClr val="FFFFFF"/>
                </a:solidFill>
                <a:effectLst/>
                <a:latin typeface="Tahoma" panose="020B0604030504040204" pitchFamily="34" charset="0"/>
              </a:rPr>
              <a:t>ραψωδία </a:t>
            </a:r>
            <a:r>
              <a:rPr lang="el-GR" b="1" i="1" dirty="0">
                <a:solidFill>
                  <a:srgbClr val="FFFFFF"/>
                </a:solidFill>
                <a:effectLst/>
                <a:latin typeface="Tahoma" panose="020B0604030504040204" pitchFamily="34" charset="0"/>
              </a:rPr>
              <a:t>Α</a:t>
            </a:r>
            <a:r>
              <a:rPr lang="el-GR" b="1" i="0" dirty="0">
                <a:solidFill>
                  <a:srgbClr val="FFFFFF"/>
                </a:solidFill>
                <a:effectLst/>
                <a:latin typeface="Tahoma" panose="020B0604030504040204" pitchFamily="34" charset="0"/>
              </a:rPr>
              <a:t> 54-306</a:t>
            </a:r>
          </a:p>
          <a:p>
            <a:pPr algn="ctr">
              <a:buNone/>
            </a:pPr>
            <a:r>
              <a:rPr lang="el-GR" b="1" i="0" dirty="0" err="1">
                <a:solidFill>
                  <a:srgbClr val="FFFFFF"/>
                </a:solidFill>
                <a:effectLst/>
                <a:latin typeface="Tahoma" panose="020B0604030504040204" pitchFamily="34" charset="0"/>
              </a:rPr>
              <a:t>Συνραψωδία</a:t>
            </a:r>
            <a:r>
              <a:rPr lang="el-GR" b="1" i="0" dirty="0">
                <a:solidFill>
                  <a:srgbClr val="FFFFFF"/>
                </a:solidFill>
                <a:effectLst/>
                <a:latin typeface="Tahoma" panose="020B0604030504040204" pitchFamily="34" charset="0"/>
              </a:rPr>
              <a:t> </a:t>
            </a:r>
            <a:r>
              <a:rPr lang="el-GR" b="1" i="1" dirty="0">
                <a:solidFill>
                  <a:srgbClr val="FFFFFF"/>
                </a:solidFill>
                <a:effectLst/>
                <a:latin typeface="Tahoma" panose="020B0604030504040204" pitchFamily="34" charset="0"/>
              </a:rPr>
              <a:t>Α</a:t>
            </a:r>
            <a:r>
              <a:rPr lang="el-GR" b="1" i="0" dirty="0">
                <a:solidFill>
                  <a:srgbClr val="FFFFFF"/>
                </a:solidFill>
                <a:effectLst/>
                <a:latin typeface="Tahoma" panose="020B0604030504040204" pitchFamily="34" charset="0"/>
              </a:rPr>
              <a:t> 54-306</a:t>
            </a:r>
          </a:p>
          <a:p>
            <a:r>
              <a:rPr lang="el-GR" b="1" i="0" dirty="0">
                <a:solidFill>
                  <a:srgbClr val="FFFFFF"/>
                </a:solidFill>
                <a:effectLst/>
                <a:latin typeface="Tahoma" panose="020B0604030504040204" pitchFamily="34" charset="0"/>
              </a:rPr>
              <a:t>Συνέλευση των Αχαιών</a:t>
            </a:r>
            <a:br>
              <a:rPr lang="el-GR" b="1" i="0" dirty="0">
                <a:solidFill>
                  <a:srgbClr val="FFFFFF"/>
                </a:solidFill>
                <a:effectLst/>
                <a:latin typeface="Tahoma" panose="020B0604030504040204" pitchFamily="34" charset="0"/>
              </a:rPr>
            </a:br>
            <a:r>
              <a:rPr lang="el-GR" b="1" i="0" dirty="0">
                <a:solidFill>
                  <a:srgbClr val="FFFFFF"/>
                </a:solidFill>
                <a:effectLst/>
                <a:latin typeface="Tahoma" panose="020B0604030504040204" pitchFamily="34" charset="0"/>
              </a:rPr>
              <a:t>Η σύγκρουση του Αχιλλέα με </a:t>
            </a:r>
            <a:r>
              <a:rPr lang="el-GR" sz="5100" b="1" u="sng" dirty="0">
                <a:solidFill>
                  <a:srgbClr val="C00000"/>
                </a:solidFill>
              </a:rPr>
              <a:t>ραψωδία </a:t>
            </a:r>
            <a:r>
              <a:rPr lang="el-GR" sz="5100" b="1" i="1" u="sng" dirty="0">
                <a:solidFill>
                  <a:srgbClr val="C00000"/>
                </a:solidFill>
              </a:rPr>
              <a:t>Α</a:t>
            </a:r>
            <a:r>
              <a:rPr lang="el-GR" sz="5100" b="1" u="sng" dirty="0">
                <a:solidFill>
                  <a:srgbClr val="C00000"/>
                </a:solidFill>
              </a:rPr>
              <a:t> 54-306</a:t>
            </a:r>
          </a:p>
          <a:p>
            <a:pPr marL="0" indent="0">
              <a:buNone/>
            </a:pPr>
            <a:r>
              <a:rPr lang="el-GR" sz="5100" b="1" dirty="0">
                <a:solidFill>
                  <a:srgbClr val="C00000"/>
                </a:solidFill>
              </a:rPr>
              <a:t>- Συνέλευση των Αχαιών</a:t>
            </a:r>
            <a:br>
              <a:rPr lang="el-GR" sz="5100" b="1" dirty="0">
                <a:solidFill>
                  <a:srgbClr val="C00000"/>
                </a:solidFill>
              </a:rPr>
            </a:br>
            <a:endParaRPr lang="el-GR" sz="5100" b="1" dirty="0">
              <a:solidFill>
                <a:srgbClr val="C00000"/>
              </a:solidFill>
            </a:endParaRPr>
          </a:p>
          <a:p>
            <a:pPr marL="0" indent="0">
              <a:buNone/>
            </a:pPr>
            <a:r>
              <a:rPr lang="el-GR" sz="5100" b="1" dirty="0">
                <a:solidFill>
                  <a:srgbClr val="C00000"/>
                </a:solidFill>
              </a:rPr>
              <a:t>- Η σύγκρουση του Αχιλλέα με τον Αγαμέμνονα</a:t>
            </a:r>
          </a:p>
          <a:p>
            <a:pPr algn="ctr">
              <a:buNone/>
            </a:pPr>
            <a:br>
              <a:rPr lang="el-GR" b="1" i="0" dirty="0">
                <a:solidFill>
                  <a:srgbClr val="FFFFFF"/>
                </a:solidFill>
                <a:effectLst/>
                <a:latin typeface="Tahoma" panose="020B0604030504040204" pitchFamily="34" charset="0"/>
              </a:rPr>
            </a:br>
            <a:r>
              <a:rPr lang="el-GR" b="1" i="0" dirty="0">
                <a:solidFill>
                  <a:srgbClr val="FFFFFF"/>
                </a:solidFill>
                <a:effectLst/>
                <a:latin typeface="Tahoma" panose="020B0604030504040204" pitchFamily="34" charset="0"/>
              </a:rPr>
              <a:t>Η σύγκρουση ραψωδία Α 54-306</a:t>
            </a:r>
          </a:p>
          <a:p>
            <a:pPr algn="ctr">
              <a:buNone/>
            </a:pPr>
            <a:endParaRPr lang="el-GR" b="1" i="0" dirty="0">
              <a:solidFill>
                <a:srgbClr val="FFFFFF"/>
              </a:solidFill>
              <a:effectLst/>
              <a:latin typeface="Tahoma" panose="020B0604030504040204" pitchFamily="34" charset="0"/>
            </a:endParaRPr>
          </a:p>
          <a:p>
            <a:pPr algn="ctr">
              <a:buNone/>
            </a:pPr>
            <a:r>
              <a:rPr lang="el-GR" b="1" i="0" dirty="0">
                <a:solidFill>
                  <a:srgbClr val="FFFFFF"/>
                </a:solidFill>
                <a:effectLst/>
                <a:latin typeface="Tahoma" panose="020B0604030504040204" pitchFamily="34" charset="0"/>
              </a:rPr>
              <a:t>Συνέλευση των Αχαιών</a:t>
            </a:r>
          </a:p>
          <a:p>
            <a:pPr algn="ctr">
              <a:buNone/>
            </a:pPr>
            <a:r>
              <a:rPr lang="el-GR" b="1" i="0" dirty="0">
                <a:solidFill>
                  <a:srgbClr val="FFFFFF"/>
                </a:solidFill>
                <a:effectLst/>
                <a:latin typeface="Tahoma" panose="020B0604030504040204" pitchFamily="34" charset="0"/>
              </a:rPr>
              <a:t>Η σύγκρουση του Αχιλλέα με τον </a:t>
            </a:r>
            <a:r>
              <a:rPr lang="el-GR" b="1" i="0" dirty="0" err="1">
                <a:solidFill>
                  <a:srgbClr val="FFFFFF"/>
                </a:solidFill>
                <a:effectLst/>
                <a:latin typeface="Tahoma" panose="020B0604030504040204" pitchFamily="34" charset="0"/>
              </a:rPr>
              <a:t>Αγαμέμνονατου</a:t>
            </a:r>
            <a:r>
              <a:rPr lang="el-GR" b="1" i="0" dirty="0">
                <a:solidFill>
                  <a:srgbClr val="FFFFFF"/>
                </a:solidFill>
                <a:effectLst/>
                <a:latin typeface="Tahoma" panose="020B0604030504040204" pitchFamily="34" charset="0"/>
              </a:rPr>
              <a:t> Αχιλλέα με τον Αγαμέμνονα</a:t>
            </a:r>
          </a:p>
          <a:p>
            <a:endParaRPr lang="el-GR" dirty="0"/>
          </a:p>
        </p:txBody>
      </p:sp>
      <p:pic>
        <p:nvPicPr>
          <p:cNvPr id="7" name="Θέση περιεχομένου 6">
            <a:extLst>
              <a:ext uri="{FF2B5EF4-FFF2-40B4-BE49-F238E27FC236}">
                <a16:creationId xmlns:a16="http://schemas.microsoft.com/office/drawing/2014/main" id="{39F9C9E2-C793-3F94-F712-770144572311}"/>
              </a:ext>
            </a:extLst>
          </p:cNvPr>
          <p:cNvPicPr>
            <a:picLocks noGrp="1" noChangeAspect="1"/>
          </p:cNvPicPr>
          <p:nvPr>
            <p:ph sz="half" idx="4294967295"/>
          </p:nvPr>
        </p:nvPicPr>
        <p:blipFill>
          <a:blip r:embed="rId2"/>
          <a:stretch>
            <a:fillRect/>
          </a:stretch>
        </p:blipFill>
        <p:spPr>
          <a:xfrm>
            <a:off x="6096000" y="0"/>
            <a:ext cx="6096000" cy="6827838"/>
          </a:xfrm>
          <a:prstGeom prst="rect">
            <a:avLst/>
          </a:prstGeom>
        </p:spPr>
      </p:pic>
    </p:spTree>
    <p:extLst>
      <p:ext uri="{BB962C8B-B14F-4D97-AF65-F5344CB8AC3E}">
        <p14:creationId xmlns:p14="http://schemas.microsoft.com/office/powerpoint/2010/main" val="184007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B2B0E2-577F-DE18-DAD0-DC4B73E0D058}"/>
              </a:ext>
            </a:extLst>
          </p:cNvPr>
          <p:cNvSpPr>
            <a:spLocks noGrp="1"/>
          </p:cNvSpPr>
          <p:nvPr>
            <p:ph type="title"/>
          </p:nvPr>
        </p:nvSpPr>
        <p:spPr/>
        <p:txBody>
          <a:bodyPr>
            <a:normAutofit/>
          </a:bodyPr>
          <a:lstStyle/>
          <a:p>
            <a:r>
              <a:rPr lang="el-GR" sz="4000" b="1" dirty="0">
                <a:solidFill>
                  <a:srgbClr val="FF0000"/>
                </a:solidFill>
                <a:effectLst/>
                <a:latin typeface="Calibri" panose="020F0502020204030204" pitchFamily="34" charset="0"/>
                <a:ea typeface="Times New Roman" panose="02020603050405020304" pitchFamily="18" charset="0"/>
              </a:rPr>
              <a:t>Πώς αντιδρά ο Αγαμέμνονας στο άκουσμα του ονόματός του ως υπεύθυνου για τον λοιμό;</a:t>
            </a:r>
            <a:r>
              <a:rPr lang="el-GR" sz="4000" dirty="0">
                <a:solidFill>
                  <a:srgbClr val="FF0000"/>
                </a:solidFill>
                <a:effectLst/>
                <a:latin typeface="Calibri" panose="020F0502020204030204" pitchFamily="34" charset="0"/>
                <a:ea typeface="Times New Roman" panose="02020603050405020304" pitchFamily="18" charset="0"/>
              </a:rPr>
              <a:t> </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AAF4F927-72C2-BE79-BFAF-7B99685234FB}"/>
              </a:ext>
            </a:extLst>
          </p:cNvPr>
          <p:cNvSpPr>
            <a:spLocks noGrp="1"/>
          </p:cNvSpPr>
          <p:nvPr>
            <p:ph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102-121: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σηκώθη</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ευθύς ο ήρως … φαρμακωμένος· … η χολή τα μαύρα σωθικά του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πλημμύριζ</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όλα, …άστραφταν τα μάτια του ωσάν φλόγες. Με βλέμμα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κακοσήμαντο</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στον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Κάλχαντα</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είπε …</a:t>
            </a:r>
            <a:r>
              <a:rPr lang="el-GR" sz="2000" dirty="0">
                <a:effectLst/>
                <a:latin typeface="Calibri" panose="020F0502020204030204" pitchFamily="34" charset="0"/>
                <a:ea typeface="Times New Roman" panose="02020603050405020304" pitchFamily="18" charset="0"/>
                <a:cs typeface="Calibri" panose="020F0502020204030204" pitchFamily="34" charset="0"/>
              </a:rPr>
              <a:t> – α) με σκαιό τρόπο αποπαίρνει τον Κάλχα, αμφισβητώντας τη μαντεία </a:t>
            </a:r>
            <a:r>
              <a:rPr lang="el-GR" sz="2000" i="1" dirty="0">
                <a:effectLst/>
                <a:latin typeface="Calibri" panose="020F0502020204030204" pitchFamily="34" charset="0"/>
                <a:ea typeface="Times New Roman" panose="02020603050405020304" pitchFamily="18" charset="0"/>
                <a:cs typeface="Calibri" panose="020F0502020204030204" pitchFamily="34" charset="0"/>
              </a:rPr>
              <a:t>Μάντι κακών</a:t>
            </a:r>
            <a:r>
              <a:rPr lang="el-GR" sz="2000" dirty="0">
                <a:effectLst/>
                <a:latin typeface="Calibri" panose="020F0502020204030204" pitchFamily="34" charset="0"/>
                <a:ea typeface="Times New Roman" panose="02020603050405020304" pitchFamily="18" charset="0"/>
                <a:cs typeface="Calibri" panose="020F0502020204030204" pitchFamily="34" charset="0"/>
              </a:rPr>
              <a:t>: ο Κάλχας είχε προφητεύσει στην Αυλίδα ότι ο Αγαμέμνων πρέπει να θυσιάσει την κόρη του Ιφιγένεια, για να αποπλεύσουν τα ελληνικά καράβια για την Τροία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β) δικαιολογεί την άρνησή του να απελευθερώσει με λύτρα την κόρη </a:t>
            </a:r>
            <a:r>
              <a:rPr lang="el-GR" dirty="0">
                <a:latin typeface="Calibri" panose="020F0502020204030204" pitchFamily="34" charset="0"/>
                <a:ea typeface="Times New Roman" panose="02020603050405020304" pitchFamily="18" charset="0"/>
                <a:cs typeface="Calibri" panose="020F0502020204030204" pitchFamily="34" charset="0"/>
              </a:rPr>
              <a:t>λέγοντας ότι</a:t>
            </a:r>
            <a:r>
              <a:rPr lang="el-GR" sz="2000" dirty="0">
                <a:effectLst/>
                <a:latin typeface="Calibri" panose="020F0502020204030204" pitchFamily="34" charset="0"/>
                <a:ea typeface="Times New Roman" panose="02020603050405020304" pitchFamily="18" charset="0"/>
                <a:cs typeface="Calibri" panose="020F0502020204030204" pitchFamily="34" charset="0"/>
              </a:rPr>
              <a:t> θέλει να την πάρει μαζί του στην Ελλάδα, γιατί την προτιμά από τη γυναίκα του Κλυταιμνήστρα / μονογαμία και θεσμός παλλακείας / πρότυπο γυναίκας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γ) ωστόσο, δέχεται να την επιστρέψει για το καλό του στρατού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δ) αλλά θέλει αντάλλαγμα / ένα άλλο </a:t>
            </a:r>
            <a:r>
              <a:rPr lang="el-GR" sz="2000" i="1" dirty="0">
                <a:effectLst/>
                <a:latin typeface="Calibri" panose="020F0502020204030204" pitchFamily="34" charset="0"/>
                <a:ea typeface="Times New Roman" panose="02020603050405020304" pitchFamily="18" charset="0"/>
                <a:cs typeface="Calibri" panose="020F0502020204030204" pitchFamily="34" charset="0"/>
              </a:rPr>
              <a:t>γέρας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119-120: προώθηση του μύθου – ήθος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θυμωμένος, οργισμένος, με ψυχολογικές διακυμάνσεις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496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FD3C0C-8C0F-D3F2-784B-8E90FEBA0294}"/>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Ποιες δυνάμεις συγκρούονται μέσα από τα πρόσωπα του Αγαμέμνονα και του Κάλχα;</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2F421063-DC20-760C-0F3C-8311730FB168}"/>
              </a:ext>
            </a:extLst>
          </p:cNvPr>
          <p:cNvSpPr>
            <a:spLocks noGrp="1"/>
          </p:cNvSpPr>
          <p:nvPr>
            <p:ph sz="half" idx="1"/>
          </p:nvPr>
        </p:nvSpPr>
        <p:spPr/>
        <p:txBody>
          <a:bodyPr/>
          <a:lstStyle/>
          <a:p>
            <a:r>
              <a:rPr lang="el-GR" sz="2000" dirty="0">
                <a:effectLst/>
                <a:latin typeface="Calibri" panose="020F0502020204030204" pitchFamily="34" charset="0"/>
                <a:ea typeface="Times New Roman" panose="02020603050405020304" pitchFamily="18" charset="0"/>
              </a:rPr>
              <a:t>η κοσμική και η θρησκευτική εξουσία </a:t>
            </a:r>
          </a:p>
          <a:p>
            <a:r>
              <a:rPr lang="el-GR" dirty="0">
                <a:latin typeface="Calibri" panose="020F0502020204030204" pitchFamily="34" charset="0"/>
                <a:ea typeface="Times New Roman" panose="02020603050405020304" pitchFamily="18" charset="0"/>
                <a:sym typeface="Wingdings" panose="05000000000000000000" pitchFamily="2" charset="2"/>
              </a:rPr>
              <a:t> </a:t>
            </a:r>
            <a:r>
              <a:rPr lang="el-GR" sz="2000" dirty="0">
                <a:effectLst/>
                <a:latin typeface="Calibri" panose="020F0502020204030204" pitchFamily="34" charset="0"/>
                <a:ea typeface="Times New Roman" panose="02020603050405020304" pitchFamily="18" charset="0"/>
              </a:rPr>
              <a:t> το ιερατείο, αν και υπόκειται στην εξουσία του άρχοντα, τελικά επιβάλλεται</a:t>
            </a:r>
            <a:endParaRPr lang="el-GR" dirty="0"/>
          </a:p>
        </p:txBody>
      </p:sp>
      <p:pic>
        <p:nvPicPr>
          <p:cNvPr id="5" name="Θέση περιεχομένου 4">
            <a:extLst>
              <a:ext uri="{FF2B5EF4-FFF2-40B4-BE49-F238E27FC236}">
                <a16:creationId xmlns:a16="http://schemas.microsoft.com/office/drawing/2014/main" id="{0E5B2DC4-4A7F-DD03-D197-7B0B3BB41CD0}"/>
              </a:ext>
            </a:extLst>
          </p:cNvPr>
          <p:cNvPicPr>
            <a:picLocks noGrp="1" noChangeAspect="1"/>
          </p:cNvPicPr>
          <p:nvPr>
            <p:ph sz="half" idx="2"/>
          </p:nvPr>
        </p:nvPicPr>
        <p:blipFill>
          <a:blip r:embed="rId2"/>
          <a:stretch>
            <a:fillRect/>
          </a:stretch>
        </p:blipFill>
        <p:spPr>
          <a:xfrm>
            <a:off x="6218238" y="1876058"/>
            <a:ext cx="4937125" cy="3963134"/>
          </a:xfrm>
          <a:prstGeom prst="rect">
            <a:avLst/>
          </a:prstGeom>
        </p:spPr>
      </p:pic>
    </p:spTree>
    <p:extLst>
      <p:ext uri="{BB962C8B-B14F-4D97-AF65-F5344CB8AC3E}">
        <p14:creationId xmlns:p14="http://schemas.microsoft.com/office/powerpoint/2010/main" val="25187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5C12B-421F-1B66-787F-51CCA008BA05}"/>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Πώς αντιδρά ο Αχιλλέας στην απαίτηση του Αγαμέμνονα για αντάλλαγμα της Χρυσηίδας;</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4068E463-F3C4-BEB3-B6CC-671D23A4780D}"/>
              </a:ext>
            </a:extLst>
          </p:cNvPr>
          <p:cNvSpPr>
            <a:spLocks noGrp="1"/>
          </p:cNvSpPr>
          <p:nvPr>
            <p:ph sz="half"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122-130: απαντά ότι δεν μπορούν να του δώσουν τώρα άλλο τιμητικό δώρο, γιατί τα λάφυρα έχουν ήδη μοιραστεί και δε γίνεται να ξαναμοιραστούν, αλλά θα ανταμειφθεί τετραπλά ο Αγαμέμνονας όταν πετύχουν την εκπόρθηση της Τροίας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ήθος: αρχίζει να ενοχλείται, αλλά μιλάει λογικά, ήπια, συγκρατημένα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122 κ.ε. αρχίζει ένας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αγώνας</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λόγων</a:t>
            </a:r>
            <a:endParaRPr lang="el-G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3F235D7B-F76E-F6D5-9121-5A1F1A7DD3CD}"/>
              </a:ext>
            </a:extLst>
          </p:cNvPr>
          <p:cNvPicPr>
            <a:picLocks noGrp="1" noChangeAspect="1"/>
          </p:cNvPicPr>
          <p:nvPr>
            <p:ph sz="half" idx="2"/>
          </p:nvPr>
        </p:nvPicPr>
        <p:blipFill>
          <a:blip r:embed="rId2"/>
          <a:stretch>
            <a:fillRect/>
          </a:stretch>
        </p:blipFill>
        <p:spPr>
          <a:xfrm>
            <a:off x="6896554" y="1737360"/>
            <a:ext cx="4259126" cy="4579708"/>
          </a:xfrm>
          <a:prstGeom prst="rect">
            <a:avLst/>
          </a:prstGeom>
        </p:spPr>
      </p:pic>
    </p:spTree>
    <p:extLst>
      <p:ext uri="{BB962C8B-B14F-4D97-AF65-F5344CB8AC3E}">
        <p14:creationId xmlns:p14="http://schemas.microsoft.com/office/powerpoint/2010/main" val="72421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AB4507-6086-999F-BAEA-B5BE9D3E4900}"/>
              </a:ext>
            </a:extLst>
          </p:cNvPr>
          <p:cNvSpPr>
            <a:spLocks noGrp="1"/>
          </p:cNvSpPr>
          <p:nvPr>
            <p:ph type="title"/>
          </p:nvPr>
        </p:nvSpPr>
        <p:spPr/>
        <p:txBody>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Ποια είναι η απάντηση του Αγαμέμνονα στον Αχιλλέα;</a:t>
            </a:r>
            <a:r>
              <a:rPr kumimoji="0" lang="el-GR"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lang="el-GR" dirty="0"/>
          </a:p>
        </p:txBody>
      </p:sp>
      <p:sp>
        <p:nvSpPr>
          <p:cNvPr id="3" name="Θέση περιεχομένου 2">
            <a:extLst>
              <a:ext uri="{FF2B5EF4-FFF2-40B4-BE49-F238E27FC236}">
                <a16:creationId xmlns:a16="http://schemas.microsoft.com/office/drawing/2014/main" id="{728312DB-716F-E2B5-EFC7-AC8FCCF506FB}"/>
              </a:ext>
            </a:extLst>
          </p:cNvPr>
          <p:cNvSpPr>
            <a:spLocks noGrp="1"/>
          </p:cNvSpPr>
          <p:nvPr>
            <p:ph sz="half" idx="1"/>
          </p:nvPr>
        </p:nvSpPr>
        <p:spPr/>
        <p:txBody>
          <a:bodyPr>
            <a:normAutofit lnSpcReduction="10000"/>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131-148: ότι δεν μπορεί να έχει γέρας ο Αχιλλέας και να μην έχει ο ίδιος. </a:t>
            </a:r>
            <a:r>
              <a:rPr lang="el-GR" dirty="0">
                <a:latin typeface="Calibri" panose="020F0502020204030204" pitchFamily="34" charset="0"/>
                <a:ea typeface="Times New Roman" panose="02020603050405020304" pitchFamily="18" charset="0"/>
                <a:cs typeface="Calibri" panose="020F0502020204030204" pitchFamily="34" charset="0"/>
              </a:rPr>
              <a:t>Θεωρεί ότι είναι</a:t>
            </a:r>
            <a:r>
              <a:rPr lang="el-GR" sz="2000" dirty="0">
                <a:effectLst/>
                <a:latin typeface="Calibri" panose="020F0502020204030204" pitchFamily="34" charset="0"/>
                <a:ea typeface="Times New Roman" panose="02020603050405020304" pitchFamily="18" charset="0"/>
                <a:cs typeface="Calibri" panose="020F0502020204030204" pitchFamily="34" charset="0"/>
              </a:rPr>
              <a:t> ζήτημα τιμής, κι αν δεν μπορούν να του δώσουν άλλο ισάξιο δώρο οι Αχαιοί, τότε θα πάρει ή του Αχιλλέα ή του Αίαντα ή του Οδυσσέα. </a:t>
            </a:r>
            <a:r>
              <a:rPr lang="el-GR" dirty="0">
                <a:latin typeface="Calibri" panose="020F0502020204030204" pitchFamily="34" charset="0"/>
                <a:ea typeface="Times New Roman" panose="02020603050405020304" pitchFamily="18" charset="0"/>
                <a:cs typeface="Calibri" panose="020F0502020204030204" pitchFamily="34" charset="0"/>
              </a:rPr>
              <a:t>Α</a:t>
            </a:r>
            <a:r>
              <a:rPr lang="el-GR" sz="2000" dirty="0">
                <a:effectLst/>
                <a:latin typeface="Calibri" panose="020F0502020204030204" pitchFamily="34" charset="0"/>
                <a:ea typeface="Times New Roman" panose="02020603050405020304" pitchFamily="18" charset="0"/>
                <a:cs typeface="Calibri" panose="020F0502020204030204" pitchFamily="34" charset="0"/>
              </a:rPr>
              <a:t>λλάζοντας θέμα, συναινεί στην επίσημη αποστολή θυσίας με την επιστροφή της Χρυσηίδας στον πατέρα της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προοικονομία</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ήθος: σταθερός στην απαίτησή του , έμμεσα απειλεί ότι θα πάρει το γέρας του Αχιλλέα ,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είρων</a:t>
            </a:r>
            <a:r>
              <a:rPr lang="el-GR" sz="2000" dirty="0">
                <a:effectLst/>
                <a:latin typeface="Calibri" panose="020F0502020204030204" pitchFamily="34" charset="0"/>
                <a:ea typeface="Times New Roman" panose="02020603050405020304" pitchFamily="18" charset="0"/>
                <a:cs typeface="Calibri" panose="020F0502020204030204" pitchFamily="34" charset="0"/>
              </a:rPr>
              <a:t>, απότομος, αυταρχικός, αυθαίρετος, αλαζόνας, βίαιος, απειλητικός. </a:t>
            </a:r>
            <a:r>
              <a:rPr lang="el-GR" dirty="0">
                <a:latin typeface="Calibri" panose="020F0502020204030204" pitchFamily="34" charset="0"/>
                <a:ea typeface="Times New Roman" panose="02020603050405020304" pitchFamily="18" charset="0"/>
                <a:cs typeface="Calibri" panose="020F0502020204030204" pitchFamily="34" charset="0"/>
              </a:rPr>
              <a:t>Μ</a:t>
            </a:r>
            <a:r>
              <a:rPr lang="el-GR" sz="2000" dirty="0">
                <a:effectLst/>
                <a:latin typeface="Calibri" panose="020F0502020204030204" pitchFamily="34" charset="0"/>
                <a:ea typeface="Times New Roman" panose="02020603050405020304" pitchFamily="18" charset="0"/>
                <a:cs typeface="Calibri" panose="020F0502020204030204" pitchFamily="34" charset="0"/>
              </a:rPr>
              <a:t>ε την αναφορά στην επιστροφή της Χρυσηίδας επέρχεται κάποια ύφεση.</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DDCD1853-954D-3650-4CDF-3469E61A6019}"/>
              </a:ext>
            </a:extLst>
          </p:cNvPr>
          <p:cNvPicPr>
            <a:picLocks noGrp="1" noChangeAspect="1"/>
          </p:cNvPicPr>
          <p:nvPr>
            <p:ph sz="half" idx="2"/>
          </p:nvPr>
        </p:nvPicPr>
        <p:blipFill>
          <a:blip r:embed="rId2"/>
          <a:stretch>
            <a:fillRect/>
          </a:stretch>
        </p:blipFill>
        <p:spPr>
          <a:xfrm>
            <a:off x="6218238" y="1956832"/>
            <a:ext cx="4937125" cy="3801586"/>
          </a:xfrm>
          <a:prstGeom prst="rect">
            <a:avLst/>
          </a:prstGeom>
        </p:spPr>
      </p:pic>
    </p:spTree>
    <p:extLst>
      <p:ext uri="{BB962C8B-B14F-4D97-AF65-F5344CB8AC3E}">
        <p14:creationId xmlns:p14="http://schemas.microsoft.com/office/powerpoint/2010/main" val="211099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C03CF-BB47-AC1B-7B24-207381A04938}"/>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Πώς αντιδρά ο Αχιλλέας στην αυταρχικότητα του Αγαμέμνονα;</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DE3A927F-E157-DC7B-9B87-016D715107ED}"/>
              </a:ext>
            </a:extLst>
          </p:cNvPr>
          <p:cNvSpPr>
            <a:spLocks noGrp="1"/>
          </p:cNvSpPr>
          <p:nvPr>
            <p:ph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149-172: βρίζει τον Αγαμέμνονα – τονίζει ότι για χάρη των δύο Ατρειδών συμμετέχει στην εκστρατεία, και όχι για προσωπικούς λόγους  [αιτίες πολέμου]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προβάλλει την προσφορά του στον πόλεμο και την αντιστρόφως ανάλογη ανταμοιβή του με μικρότερο δώρο από τα λάφυρα, συγκριτικά με τον Αγαμέμνονα / παράπονο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μορφές πολέμου: ανοιχτός πόλεμος-λεηλασίες πόλεων / λάφυρα-γέρας /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βλ. σχόλιο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στ</a:t>
            </a:r>
            <a:r>
              <a:rPr lang="el-GR" sz="2000" dirty="0">
                <a:effectLst/>
                <a:latin typeface="Calibri" panose="020F0502020204030204" pitchFamily="34" charset="0"/>
                <a:ea typeface="Times New Roman" panose="02020603050405020304" pitchFamily="18" charset="0"/>
                <a:cs typeface="Calibri" panose="020F0502020204030204" pitchFamily="34" charset="0"/>
              </a:rPr>
              <a:t>. 126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σχολ</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εγχ</a:t>
            </a:r>
            <a:r>
              <a:rPr lang="el-GR" sz="2000" dirty="0">
                <a:effectLst/>
                <a:latin typeface="Calibri" panose="020F0502020204030204" pitchFamily="34" charset="0"/>
                <a:ea typeface="Times New Roman" panose="02020603050405020304" pitchFamily="18" charset="0"/>
                <a:cs typeface="Calibri" panose="020F0502020204030204" pitchFamily="34" charset="0"/>
              </a:rPr>
              <a:t>. δηλώνει ότι αναχωρεί για τη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Φθία</a:t>
            </a:r>
            <a:r>
              <a:rPr lang="el-GR" sz="2000" dirty="0">
                <a:effectLst/>
                <a:latin typeface="Calibri" panose="020F0502020204030204" pitchFamily="34" charset="0"/>
                <a:ea typeface="Times New Roman" panose="02020603050405020304" pitchFamily="18" charset="0"/>
                <a:cs typeface="Calibri" panose="020F0502020204030204" pitchFamily="34" charset="0"/>
              </a:rPr>
              <a:t> / 1</a:t>
            </a:r>
            <a:r>
              <a:rPr lang="el-GR" sz="2000" baseline="30000" dirty="0">
                <a:effectLst/>
                <a:latin typeface="Calibri" panose="020F0502020204030204" pitchFamily="34" charset="0"/>
                <a:ea typeface="Times New Roman" panose="02020603050405020304" pitchFamily="18" charset="0"/>
                <a:cs typeface="Calibri" panose="020F0502020204030204" pitchFamily="34" charset="0"/>
              </a:rPr>
              <a:t>η</a:t>
            </a:r>
            <a:r>
              <a:rPr lang="el-GR" sz="2000" dirty="0">
                <a:effectLst/>
                <a:latin typeface="Calibri" panose="020F0502020204030204" pitchFamily="34" charset="0"/>
                <a:ea typeface="Times New Roman" panose="02020603050405020304" pitchFamily="18" charset="0"/>
                <a:cs typeface="Calibri" panose="020F0502020204030204" pitchFamily="34" charset="0"/>
              </a:rPr>
              <a:t> δήλωση αποχώρησης από τον πόλεμο → κορύφωση αγωνίας Αχαιών / ακροατών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 ήθος: ο ήρωας έχει θυμώσει και ξεσπάει, νιώθει αδικημένος όλα αυτά τα χρόνια, και τώρα προσβεβλημένος / ζήτημα τιμής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2007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683DBF-6A63-006C-D560-0CA9D83AC31F}"/>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Πώς απαντά ο Αγαμέμνονας στη δήλωση αποχώρησης του Αχιλλέα;</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79682337-4506-8F08-CA78-BAACBCD5B0F3}"/>
              </a:ext>
            </a:extLst>
          </p:cNvPr>
          <p:cNvSpPr>
            <a:spLocks noGrp="1"/>
          </p:cNvSpPr>
          <p:nvPr>
            <p:ph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173-188: απαντά ότι, αν θέλει ο Αχιλλέας, μπορεί να φύγει, δεν τον έχει ανάγκη, ότι δεν τρέφει καλά αισθήματα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γι</a:t>
            </a:r>
            <a:r>
              <a:rPr lang="el-GR" sz="2000" dirty="0">
                <a:effectLst/>
                <a:latin typeface="Calibri" panose="020F0502020204030204" pitchFamily="34" charset="0"/>
                <a:ea typeface="Times New Roman" panose="02020603050405020304" pitchFamily="18" charset="0"/>
                <a:cs typeface="Calibri" panose="020F0502020204030204" pitchFamily="34" charset="0"/>
              </a:rPr>
              <a:t> ‘ αυτόν, γιατί είναι εριστικός, και ότι η παλικαριά του οφείλεται στους θεούς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δηλώνει ότι θα του πάρει το δικό του γέρας, τη Βρισηίδα / άμεση απειλή </a:t>
            </a:r>
          </a:p>
          <a:p>
            <a:pPr>
              <a:buFont typeface="Wingdings" panose="05000000000000000000" pitchFamily="2" charset="2"/>
              <a:buChar char="à"/>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ήθος: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μιλάει περιφρονητικά, κομπάζει, εκφράζει μίσος για τον Αχιλλέα, τον μειώνει, υποβαθμίζει τη γενναιότητά του, τον προσβάλλει, είναι αυταρχικός, δεσποτικός – τεταμένη ατμόσφαιρα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27888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FFF19D-73B3-270B-3549-DD23E030B106}"/>
              </a:ext>
            </a:extLst>
          </p:cNvPr>
          <p:cNvSpPr>
            <a:spLocks noGrp="1"/>
          </p:cNvSpPr>
          <p:nvPr>
            <p:ph type="title"/>
          </p:nvPr>
        </p:nvSpPr>
        <p:spPr/>
        <p:txBody>
          <a:bodyPr>
            <a:no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Ποιες δυνάμεις συγκρούονται μέσα από τα πρόσωπα του Αγαμέμνονα και του Αχιλλέα; Ποιος από τους δύο έχει δίκιο και ποιος άδικο;</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2F359DFB-EAEE-6ECE-EABE-E2AC5F788DB2}"/>
              </a:ext>
            </a:extLst>
          </p:cNvPr>
          <p:cNvSpPr>
            <a:spLocks noGrp="1"/>
          </p:cNvSpPr>
          <p:nvPr>
            <p:ph idx="1"/>
          </p:nvPr>
        </p:nvSpPr>
        <p:spPr/>
        <p:txBody>
          <a:bodyPr/>
          <a:lstStyle/>
          <a:p>
            <a:pPr>
              <a:buNone/>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συγκρούονται η εξουσία με την παλικαριά </a:t>
            </a:r>
            <a:r>
              <a:rPr lang="el-GR" sz="2000" dirty="0">
                <a:effectLst/>
                <a:latin typeface="Calibri" panose="020F0502020204030204" pitchFamily="34" charset="0"/>
                <a:ea typeface="Times New Roman" panose="02020603050405020304" pitchFamily="18" charset="0"/>
                <a:cs typeface="Calibri" panose="020F0502020204030204" pitchFamily="34" charset="0"/>
              </a:rPr>
              <a:t>– και οι δύο έχουν δίκιο και άδικο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Αγαμέμνονας: δίκαιο: να πάρει αντάλλαγμα, ως βασιλιάς και αρχιστράτηγος / άδικο: η επιμονή του να πάρει αντάλλαγμα από κάποιον άλλον, αδικώντας τον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 Αχιλλέας: δίκαιο: εφόσον προσφέρει τόσα, του αξίζει να κρατήσει το γέρας του / άδικο: δε σέβεται τον Αγαμέμνονα ως βασιλέα και αρχιστράτηγο, όπως απαιτεί η τάξη, αντίθετα τον βρίζει, ενώ εκείνος όχι αρχικά.</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ο Αγαμέμνονας ζητάει το δίκιο του προβάλλοντας το αξίωμά του / ο Αχιλλέας υποστηρίζει το δίκιο του, προβάλλοντας τη γενναιότητά του</a:t>
            </a:r>
            <a:endParaRPr lang="el-G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50133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1C0429-A513-0C13-827B-89A7996C0340}"/>
              </a:ext>
            </a:extLst>
          </p:cNvPr>
          <p:cNvSpPr>
            <a:spLocks noGrp="1"/>
          </p:cNvSpPr>
          <p:nvPr>
            <p:ph type="title"/>
          </p:nvPr>
        </p:nvSpPr>
        <p:spPr/>
        <p:txBody>
          <a:bodyPr>
            <a:normAutofit/>
          </a:bodyPr>
          <a:lstStyle/>
          <a:p>
            <a:r>
              <a:rPr kumimoji="0" lang="el-GR"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Ποια είναι η ψυχολογική κατάσταση του Αχιλλέα μετά την άμεση απειλή του Αγαμέμνονα;</a:t>
            </a:r>
            <a:endParaRPr lang="el-GR" sz="3200" dirty="0">
              <a:solidFill>
                <a:srgbClr val="FF0000"/>
              </a:solidFill>
            </a:endParaRPr>
          </a:p>
        </p:txBody>
      </p:sp>
      <p:sp>
        <p:nvSpPr>
          <p:cNvPr id="3" name="Θέση περιεχομένου 2">
            <a:extLst>
              <a:ext uri="{FF2B5EF4-FFF2-40B4-BE49-F238E27FC236}">
                <a16:creationId xmlns:a16="http://schemas.microsoft.com/office/drawing/2014/main" id="{5BB34DAB-AC9F-4AAE-E5D5-9362F01CAE2E}"/>
              </a:ext>
            </a:extLst>
          </p:cNvPr>
          <p:cNvSpPr>
            <a:spLocks noGrp="1"/>
          </p:cNvSpPr>
          <p:nvPr>
            <p:ph sz="half" idx="1"/>
          </p:nvPr>
        </p:nvSpPr>
        <p:spPr/>
        <p:txBody>
          <a:bodyPr/>
          <a:lstStyle/>
          <a:p>
            <a:r>
              <a:rPr lang="el-GR" sz="2000" dirty="0">
                <a:effectLst/>
                <a:latin typeface="Calibri" panose="020F0502020204030204" pitchFamily="34" charset="0"/>
                <a:ea typeface="Times New Roman" panose="02020603050405020304" pitchFamily="18" charset="0"/>
              </a:rPr>
              <a:t>189-195: νιώθει βαθιά προσβεβλημένος, είναι συγχυσμένος </a:t>
            </a:r>
          </a:p>
          <a:p>
            <a:r>
              <a:rPr lang="el-GR" sz="2000" dirty="0">
                <a:effectLst/>
                <a:latin typeface="Calibri" panose="020F0502020204030204" pitchFamily="34" charset="0"/>
                <a:ea typeface="Times New Roman" panose="02020603050405020304" pitchFamily="18" charset="0"/>
              </a:rPr>
              <a:t>δίλημμα: να σκοτώσει τον Αγαμέμνονα ή να πνίξει τον θυμό του → </a:t>
            </a:r>
            <a:r>
              <a:rPr lang="el-GR" sz="2000" b="1" dirty="0">
                <a:solidFill>
                  <a:srgbClr val="FF0000"/>
                </a:solidFill>
                <a:effectLst/>
                <a:latin typeface="Calibri" panose="020F0502020204030204" pitchFamily="34" charset="0"/>
                <a:ea typeface="Times New Roman" panose="02020603050405020304" pitchFamily="18" charset="0"/>
              </a:rPr>
              <a:t>1</a:t>
            </a:r>
            <a:r>
              <a:rPr lang="el-GR" sz="2000" b="1" baseline="30000" dirty="0">
                <a:solidFill>
                  <a:srgbClr val="FF0000"/>
                </a:solidFill>
                <a:effectLst/>
                <a:latin typeface="Calibri" panose="020F0502020204030204" pitchFamily="34" charset="0"/>
                <a:ea typeface="Times New Roman" panose="02020603050405020304" pitchFamily="18" charset="0"/>
              </a:rPr>
              <a:t>η</a:t>
            </a:r>
            <a:r>
              <a:rPr lang="el-GR" sz="2000" b="1" dirty="0">
                <a:solidFill>
                  <a:srgbClr val="FF0000"/>
                </a:solidFill>
                <a:effectLst/>
                <a:latin typeface="Calibri" panose="020F0502020204030204" pitchFamily="34" charset="0"/>
                <a:ea typeface="Times New Roman" panose="02020603050405020304" pitchFamily="18" charset="0"/>
              </a:rPr>
              <a:t> κορύφωση του θυμού</a:t>
            </a:r>
            <a:endParaRPr lang="el-GR" b="1" dirty="0">
              <a:solidFill>
                <a:srgbClr val="FF0000"/>
              </a:solidFill>
            </a:endParaRPr>
          </a:p>
        </p:txBody>
      </p:sp>
      <p:pic>
        <p:nvPicPr>
          <p:cNvPr id="8" name="Θέση περιεχομένου 7">
            <a:extLst>
              <a:ext uri="{FF2B5EF4-FFF2-40B4-BE49-F238E27FC236}">
                <a16:creationId xmlns:a16="http://schemas.microsoft.com/office/drawing/2014/main" id="{D4D26982-C1D2-136A-3B0A-ECCEE513E772}"/>
              </a:ext>
            </a:extLst>
          </p:cNvPr>
          <p:cNvPicPr>
            <a:picLocks noGrp="1" noChangeAspect="1"/>
          </p:cNvPicPr>
          <p:nvPr>
            <p:ph sz="half" idx="2"/>
          </p:nvPr>
        </p:nvPicPr>
        <p:blipFill>
          <a:blip r:embed="rId2"/>
          <a:stretch>
            <a:fillRect/>
          </a:stretch>
        </p:blipFill>
        <p:spPr>
          <a:xfrm>
            <a:off x="7075257" y="1904999"/>
            <a:ext cx="3897543" cy="4357049"/>
          </a:xfrm>
          <a:prstGeom prst="rect">
            <a:avLst/>
          </a:prstGeom>
        </p:spPr>
      </p:pic>
    </p:spTree>
    <p:extLst>
      <p:ext uri="{BB962C8B-B14F-4D97-AF65-F5344CB8AC3E}">
        <p14:creationId xmlns:p14="http://schemas.microsoft.com/office/powerpoint/2010/main" val="312638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32FA8-8F33-F690-BB5B-17C44CD0D0CB}"/>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Ποιο πρόσωπο παρεμβαίνει αυτή την κρίσιμη στιγμή; Ποια λύση δίνει;</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D41B0F98-B9D8-9393-5604-CF684FBE528A}"/>
              </a:ext>
            </a:extLst>
          </p:cNvPr>
          <p:cNvSpPr>
            <a:spLocks noGrp="1"/>
          </p:cNvSpPr>
          <p:nvPr>
            <p:ph sz="half" idx="1"/>
          </p:nvPr>
        </p:nvSpPr>
        <p:spPr/>
        <p:txBody>
          <a:bodyPr>
            <a:normAutofit fontScale="92500" lnSpcReduction="20000"/>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195-223: παρέμβαση Αθηνάς /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θεοφάνεια</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 αντιληπτή μόνο στον Αχιλλέα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τον συμβουλεύει να αφήσει τους σκοτωμούς και να εκτονώσει τον θυμό του με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λόγια</a:t>
            </a:r>
            <a:r>
              <a:rPr lang="el-GR" sz="2000" dirty="0">
                <a:effectLst/>
                <a:latin typeface="Calibri" panose="020F0502020204030204" pitchFamily="34" charset="0"/>
                <a:ea typeface="Times New Roman" panose="02020603050405020304" pitchFamily="18" charset="0"/>
                <a:cs typeface="Calibri" panose="020F0502020204030204" pitchFamily="34" charset="0"/>
              </a:rPr>
              <a:t>, προλέγοντας ότι μια μέρα θα τιμηθεί με τρίδιπλα δώρα γι’ αυτή την προσβολή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 προειδοποίηση / κατευναστικός ο λόγος και ο ρόλος της θεάς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ο Αχιλλέας υπακούει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ευσεβής</a:t>
            </a:r>
            <a:r>
              <a:rPr lang="el-GR" sz="2000" dirty="0">
                <a:effectLst/>
                <a:latin typeface="Calibri" panose="020F0502020204030204" pitchFamily="34" charset="0"/>
                <a:ea typeface="Times New Roman" panose="02020603050405020304" pitchFamily="18" charset="0"/>
                <a:cs typeface="Calibri" panose="020F0502020204030204" pitchFamily="34" charset="0"/>
              </a:rPr>
              <a:t>, και σπρώχνει ξανά το σπαθί του στη θήκη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αυτοσυγκράτηση </a:t>
            </a:r>
            <a:r>
              <a:rPr lang="el-GR" sz="2000" dirty="0">
                <a:effectLst/>
                <a:latin typeface="Calibri" panose="020F0502020204030204" pitchFamily="34" charset="0"/>
                <a:ea typeface="Times New Roman" panose="02020603050405020304" pitchFamily="18" charset="0"/>
                <a:cs typeface="Calibri" panose="020F0502020204030204" pitchFamily="34" charset="0"/>
              </a:rPr>
              <a:t>του ήρωα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 εκτόνωση της έντασης και αγωνίας </a:t>
            </a:r>
          </a:p>
          <a:p>
            <a:pPr>
              <a:buFont typeface="Wingdings" panose="05000000000000000000" pitchFamily="2" charset="2"/>
              <a:buChar char="à"/>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209-210: ανθρωπομορφισμός / επανάληψη στίχων →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προφορικότητα</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του έπους</a:t>
            </a:r>
            <a:endParaRPr lang="el-G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6D49C229-DEBE-6BF7-9BF6-8CEAE6A14133}"/>
              </a:ext>
            </a:extLst>
          </p:cNvPr>
          <p:cNvPicPr>
            <a:picLocks noGrp="1" noChangeAspect="1"/>
          </p:cNvPicPr>
          <p:nvPr>
            <p:ph sz="half" idx="2"/>
          </p:nvPr>
        </p:nvPicPr>
        <p:blipFill>
          <a:blip r:embed="rId2"/>
          <a:stretch>
            <a:fillRect/>
          </a:stretch>
        </p:blipFill>
        <p:spPr>
          <a:xfrm>
            <a:off x="6636326" y="2056101"/>
            <a:ext cx="4791573" cy="2964786"/>
          </a:xfrm>
          <a:prstGeom prst="rect">
            <a:avLst/>
          </a:prstGeom>
        </p:spPr>
      </p:pic>
    </p:spTree>
    <p:extLst>
      <p:ext uri="{BB962C8B-B14F-4D97-AF65-F5344CB8AC3E}">
        <p14:creationId xmlns:p14="http://schemas.microsoft.com/office/powerpoint/2010/main" val="246341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FCF87-BBEB-C59A-9C37-67DBE42CB97F}"/>
              </a:ext>
            </a:extLst>
          </p:cNvPr>
          <p:cNvSpPr>
            <a:spLocks noGrp="1"/>
          </p:cNvSpPr>
          <p:nvPr>
            <p:ph type="title"/>
          </p:nvPr>
        </p:nvSpPr>
        <p:spPr/>
        <p:txBody>
          <a:bodyPr>
            <a:normAutofit/>
          </a:bodyPr>
          <a:lstStyle/>
          <a:p>
            <a:r>
              <a:rPr kumimoji="0" lang="el-GR"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Πώς εκτονώνει την οργή και τον θυμό του ο Αχιλλέας στη συνέχεια;</a:t>
            </a:r>
            <a:endParaRPr lang="el-GR" sz="3600" dirty="0">
              <a:solidFill>
                <a:srgbClr val="FF0000"/>
              </a:solidFill>
            </a:endParaRPr>
          </a:p>
        </p:txBody>
      </p:sp>
      <p:sp>
        <p:nvSpPr>
          <p:cNvPr id="3" name="Θέση περιεχομένου 2">
            <a:extLst>
              <a:ext uri="{FF2B5EF4-FFF2-40B4-BE49-F238E27FC236}">
                <a16:creationId xmlns:a16="http://schemas.microsoft.com/office/drawing/2014/main" id="{86F6D583-8843-0E59-D3FD-450E051FF4FF}"/>
              </a:ext>
            </a:extLst>
          </p:cNvPr>
          <p:cNvSpPr>
            <a:spLocks noGrp="1"/>
          </p:cNvSpPr>
          <p:nvPr>
            <p:ph idx="1"/>
          </p:nvPr>
        </p:nvSpPr>
        <p:spPr/>
        <p:txBody>
          <a:bodyPr>
            <a:normAutofit fontScale="92500" lnSpcReduction="10000"/>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224-247: βρίζει τον Αγαμέμνονα: μέθυσο  από την εξουσία,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σκυλόματο</a:t>
            </a:r>
            <a:r>
              <a:rPr lang="el-GR" sz="2000" dirty="0">
                <a:effectLst/>
                <a:latin typeface="Calibri" panose="020F0502020204030204" pitchFamily="34" charset="0"/>
                <a:ea typeface="Times New Roman" panose="02020603050405020304" pitchFamily="18" charset="0"/>
                <a:cs typeface="Calibri" panose="020F0502020204030204" pitchFamily="34" charset="0"/>
              </a:rPr>
              <a:t> / αναιδή, και με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καρδιάν</a:t>
            </a:r>
            <a:r>
              <a:rPr lang="el-GR" sz="2000" dirty="0">
                <a:effectLst/>
                <a:latin typeface="Calibri" panose="020F0502020204030204" pitchFamily="34" charset="0"/>
                <a:ea typeface="Times New Roman" panose="02020603050405020304" pitchFamily="18" charset="0"/>
                <a:cs typeface="Calibri" panose="020F0502020204030204" pitchFamily="34" charset="0"/>
              </a:rPr>
              <a:t> ελάφου / δειλό, φυγόμαχο, γιατί ούτε με τον στρατό βγαίνει να πολεμήσει ούτε με τους άλλους πολέμαρχους να στήσει ενέδρα στον εχθρό [μορφές πολέμου] θρασύ, γιατί προτιμά να κάθεται στα μετόπισθεν και να παίρνει τα λάφυρα όποιου του αντιμιλά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232: υπαινιγμός και πικρία για την παθητική στάση των Αχαιών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234-245: ορκίζεται στο σκήπτρο που κρατά / σύμβολο κοσμικής και δικαστικής εξουσίας ότι, όπως αυτό δεν πρόκειται να βγάλει ξανά φύλλα και κλαδιά, γιατί έχει υποστεί επεξεργασία, έτσι και τον ίδιο θα αποζητούν οι Αχαιοί, αφού αποσύρεται από τον πόλεμο, όταν θα τους σκοτώνει ο Έκτορας, και ο Αγαμέμνονας, μη μπορώντας να βοηθήσει, θα μετανιώνει που τον πρόσβαλε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σχήμα του αδυνάτου </a:t>
            </a:r>
            <a:r>
              <a:rPr lang="el-GR"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ασάφεια στη διατύπωση του όρκου λόγω της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ψυχοσυναισθηματικής</a:t>
            </a:r>
            <a:r>
              <a:rPr lang="el-GR" sz="2000" dirty="0">
                <a:effectLst/>
                <a:latin typeface="Calibri" panose="020F0502020204030204" pitchFamily="34" charset="0"/>
                <a:ea typeface="Times New Roman" panose="02020603050405020304" pitchFamily="18" charset="0"/>
                <a:cs typeface="Calibri" panose="020F0502020204030204" pitchFamily="34" charset="0"/>
              </a:rPr>
              <a:t> σύγχυσης / εννοεί ότι, όπως το σκήπτρο δεν πρόκειται να βγάλει φύλλα, έτσι και ο ίδιος δεν πρόκειται να ξαναβγεί στον πόλεμο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προοικονομία</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 πετά το σκήπτρο κάτω και κάθεται στη θέση του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a:t>
            </a:r>
            <a:r>
              <a:rPr lang="el-GR" sz="2000" b="1" baseline="30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η</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κορύφωση της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μήνιδος</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 αίσθημα απελπισίας για τους Αχαιούς στρατιώτες </a:t>
            </a:r>
          </a:p>
          <a:p>
            <a:pPr>
              <a:buNone/>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246-248: τεταμένη ατμόσφαιρα, οργή, μίσος, πάθη πρωτόγονα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0845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4207D8-A828-040C-ED83-C1D1E75B4B45}"/>
              </a:ext>
            </a:extLst>
          </p:cNvPr>
          <p:cNvSpPr>
            <a:spLocks noGrp="1"/>
          </p:cNvSpPr>
          <p:nvPr>
            <p:ph type="title"/>
          </p:nvPr>
        </p:nvSpPr>
        <p:spPr/>
        <p:txBody>
          <a:bodyPr/>
          <a:lstStyle/>
          <a:p>
            <a:r>
              <a:rPr kumimoji="0" lang="el-GR" sz="2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Χωρίστε την ενότητα σε θεματικές </a:t>
            </a:r>
            <a:r>
              <a:rPr kumimoji="0" lang="el-GR" sz="2600" b="1"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υποενότητες</a:t>
            </a:r>
            <a:r>
              <a:rPr kumimoji="0" lang="el-GR" sz="26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και δώστε τίτλους.</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E2BFF34F-F07D-6BF2-563C-3F8056E360D2}"/>
              </a:ext>
            </a:extLst>
          </p:cNvPr>
          <p:cNvSpPr>
            <a:spLocks noGrp="1"/>
          </p:cNvSpPr>
          <p:nvPr>
            <p:ph sz="half" idx="1"/>
          </p:nvPr>
        </p:nvSpPr>
        <p:spPr/>
        <p:txBody>
          <a:bodyPr>
            <a:normAutofit fontScale="92500" lnSpcReduction="20000"/>
          </a:bodyPr>
          <a:lstStyle/>
          <a:p>
            <a:pPr>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(α) 54-121: συνέλευση των Αχαιών - η μαντεία του Κάλχα - η αντίδραση του Αγαμέμνονα </a:t>
            </a:r>
          </a:p>
          <a:p>
            <a:pPr>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β) 122-306: η φιλονικία Αχιλλέα-Αγαμέμνονα / τρεις φάσεις: </a:t>
            </a:r>
          </a:p>
          <a:p>
            <a:pPr marL="514350" indent="-514350">
              <a:buAutoNum type="arabicParenR"/>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122-188: σύγκρουση των δύο ηρώων </a:t>
            </a:r>
          </a:p>
          <a:p>
            <a:pPr marL="0" indent="0">
              <a:buNone/>
            </a:pPr>
            <a:r>
              <a:rPr lang="el-GR"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189-247: παρέμβαση της Αθηνάς και όρκος του Αχιλλέα </a:t>
            </a:r>
          </a:p>
          <a:p>
            <a:pPr marL="0" indent="0">
              <a:buNone/>
            </a:pPr>
            <a:r>
              <a:rPr lang="el-GR"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247-306: παρέμβαση του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Νέστορα</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χωρίς αποτέλεσμα)</a:t>
            </a:r>
            <a:endParaRPr lang="el-GR" dirty="0"/>
          </a:p>
        </p:txBody>
      </p:sp>
      <p:pic>
        <p:nvPicPr>
          <p:cNvPr id="5" name="Θέση περιεχομένου 4">
            <a:extLst>
              <a:ext uri="{FF2B5EF4-FFF2-40B4-BE49-F238E27FC236}">
                <a16:creationId xmlns:a16="http://schemas.microsoft.com/office/drawing/2014/main" id="{C574F3F5-14DF-0724-E94C-3998E1101CE9}"/>
              </a:ext>
            </a:extLst>
          </p:cNvPr>
          <p:cNvPicPr>
            <a:picLocks noGrp="1" noChangeAspect="1"/>
          </p:cNvPicPr>
          <p:nvPr>
            <p:ph sz="half" idx="2"/>
          </p:nvPr>
        </p:nvPicPr>
        <p:blipFill>
          <a:blip r:embed="rId2"/>
          <a:stretch>
            <a:fillRect/>
          </a:stretch>
        </p:blipFill>
        <p:spPr>
          <a:xfrm>
            <a:off x="6682247" y="1845733"/>
            <a:ext cx="4412473" cy="4412473"/>
          </a:xfrm>
          <a:prstGeom prst="rect">
            <a:avLst/>
          </a:prstGeom>
        </p:spPr>
      </p:pic>
    </p:spTree>
    <p:extLst>
      <p:ext uri="{BB962C8B-B14F-4D97-AF65-F5344CB8AC3E}">
        <p14:creationId xmlns:p14="http://schemas.microsoft.com/office/powerpoint/2010/main" val="111327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C2D7A5-10C1-ECE9-0F0B-305768375547}"/>
              </a:ext>
            </a:extLst>
          </p:cNvPr>
          <p:cNvSpPr>
            <a:spLocks noGrp="1"/>
          </p:cNvSpPr>
          <p:nvPr>
            <p:ph type="title"/>
          </p:nvPr>
        </p:nvSpPr>
        <p:spPr/>
        <p:txBody>
          <a:bodyPr>
            <a:normAutofit/>
          </a:bodyPr>
          <a:lstStyle/>
          <a:p>
            <a:r>
              <a:rPr kumimoji="0" lang="el-GR"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Πόσο αυτεξούσιος είναι ο Αχιλλέας μετά την παρέμβαση της Αθηνάς;</a:t>
            </a:r>
            <a:endParaRPr lang="el-GR" sz="3600" dirty="0">
              <a:solidFill>
                <a:srgbClr val="FF0000"/>
              </a:solidFill>
            </a:endParaRPr>
          </a:p>
        </p:txBody>
      </p:sp>
      <p:sp>
        <p:nvSpPr>
          <p:cNvPr id="3" name="Θέση περιεχομένου 2">
            <a:extLst>
              <a:ext uri="{FF2B5EF4-FFF2-40B4-BE49-F238E27FC236}">
                <a16:creationId xmlns:a16="http://schemas.microsoft.com/office/drawing/2014/main" id="{35222BFA-C0FF-540C-6580-0366DD60F64D}"/>
              </a:ext>
            </a:extLst>
          </p:cNvPr>
          <p:cNvSpPr>
            <a:spLocks noGrp="1"/>
          </p:cNvSpPr>
          <p:nvPr>
            <p:ph sz="half" idx="1"/>
          </p:nvPr>
        </p:nvSpPr>
        <p:spPr/>
        <p:txBody>
          <a:bodyPr>
            <a:normAutofit fontScale="92500" lnSpcReduction="10000"/>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ο Αχιλλέας πράττει αυτό που τον συμβούλεψε η θεά αλλά και που ο ίδιος είχε σκεφτεί να κάνει, σύμφωνα με το δεύτερο σκέλος του διλήμματός του – επομένως,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θεϊκή βούληση και ανθρώπινη απόφαση συνυπάρχουν </a:t>
            </a:r>
            <a:endParaRPr lang="el-GR"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οι ομηρικοί ήρωες ενεργούν ελεύθερα και είναι υπεύθυνοι για τις πράξεις τους, δεν είναι όργανα των θεών, απλώς οι πράξεις τους συμπίπτουν με τη θεϊκή βούληση </a:t>
            </a:r>
          </a:p>
          <a:p>
            <a:pPr>
              <a:lnSpc>
                <a:spcPct val="160000"/>
              </a:lnSpc>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ο ποιητής αρέσκεται στις θεϊκές επεμβάσεις  [υπερφυσικό στοιχείο], για να εξηγεί με επικό τρόπο τη δράση των ηρώων του</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CE3E5CA9-F129-FA6B-4514-C9B384DBF3D3}"/>
              </a:ext>
            </a:extLst>
          </p:cNvPr>
          <p:cNvPicPr>
            <a:picLocks noGrp="1" noChangeAspect="1"/>
          </p:cNvPicPr>
          <p:nvPr>
            <p:ph sz="half" idx="2"/>
          </p:nvPr>
        </p:nvPicPr>
        <p:blipFill>
          <a:blip r:embed="rId2"/>
          <a:stretch>
            <a:fillRect/>
          </a:stretch>
        </p:blipFill>
        <p:spPr>
          <a:xfrm>
            <a:off x="6836525" y="1845734"/>
            <a:ext cx="4809606" cy="4464143"/>
          </a:xfrm>
          <a:prstGeom prst="rect">
            <a:avLst/>
          </a:prstGeom>
        </p:spPr>
      </p:pic>
    </p:spTree>
    <p:extLst>
      <p:ext uri="{BB962C8B-B14F-4D97-AF65-F5344CB8AC3E}">
        <p14:creationId xmlns:p14="http://schemas.microsoft.com/office/powerpoint/2010/main" val="153412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830F56-71C1-6146-B887-6D6EB664AC4B}"/>
              </a:ext>
            </a:extLst>
          </p:cNvPr>
          <p:cNvSpPr>
            <a:spLocks noGrp="1"/>
          </p:cNvSpPr>
          <p:nvPr>
            <p:ph type="title"/>
          </p:nvPr>
        </p:nvSpPr>
        <p:spPr/>
        <p:txBody>
          <a:bodyPr>
            <a:normAutofit/>
          </a:bodyPr>
          <a:lstStyle/>
          <a:p>
            <a:r>
              <a:rPr lang="el-GR" sz="3600" b="1" dirty="0">
                <a:solidFill>
                  <a:srgbClr val="FF0000"/>
                </a:solidFill>
                <a:effectLst/>
                <a:latin typeface="Calibri" panose="020F0502020204030204" pitchFamily="34" charset="0"/>
                <a:ea typeface="Times New Roman" panose="02020603050405020304" pitchFamily="18" charset="0"/>
              </a:rPr>
              <a:t>Ποιο πρόσωπο επεμβαίνει σε αυτό το σημείο της σύγκρουσης των δύο ηρώων;</a:t>
            </a:r>
            <a:endParaRPr lang="el-GR" sz="3600" dirty="0">
              <a:solidFill>
                <a:srgbClr val="FF0000"/>
              </a:solidFill>
            </a:endParaRPr>
          </a:p>
        </p:txBody>
      </p:sp>
      <p:sp>
        <p:nvSpPr>
          <p:cNvPr id="3" name="Θέση περιεχομένου 2">
            <a:extLst>
              <a:ext uri="{FF2B5EF4-FFF2-40B4-BE49-F238E27FC236}">
                <a16:creationId xmlns:a16="http://schemas.microsoft.com/office/drawing/2014/main" id="{A6564407-477E-0064-7925-F209CB11A436}"/>
              </a:ext>
            </a:extLst>
          </p:cNvPr>
          <p:cNvSpPr>
            <a:spLocks noGrp="1"/>
          </p:cNvSpPr>
          <p:nvPr>
            <p:ph idx="1"/>
          </p:nvPr>
        </p:nvSpPr>
        <p:spPr/>
        <p:txBody>
          <a:bodyPr>
            <a:normAutofit fontScale="85000" lnSpcReduction="10000"/>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248-285: μορφή του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Νέστορα</a:t>
            </a: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r>
              <a:rPr lang="el-GR" sz="2000" i="1" dirty="0">
                <a:effectLst/>
                <a:latin typeface="Calibri" panose="020F0502020204030204" pitchFamily="34" charset="0"/>
                <a:ea typeface="Times New Roman" panose="02020603050405020304" pitchFamily="18" charset="0"/>
                <a:cs typeface="Calibri" panose="020F0502020204030204" pitchFamily="34" charset="0"/>
              </a:rPr>
              <a:t>ο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γλυκολόγος</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λιγυρός ομιλητής της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Πύλου</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 ωσάν το μέλι η λαλιά του … εις την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τρίτην</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γενεάν</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βασίλευεν</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ο γέρος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σεβάσμια μορφή, προβάλλεται η ρητορική δεινότητα και η ηλικία του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εμπειρίες ζωής / σοφία</a:t>
            </a: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r>
              <a:rPr lang="el-GR"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το πιο κατάλληλο πρόσωπο για να συμφιλιώσει τους δύο ήρωες </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r>
              <a:rPr lang="el-GR" sz="20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δομή του λόγου του:</a:t>
            </a:r>
            <a:r>
              <a:rPr lang="el-GR" sz="2000" dirty="0">
                <a:effectLst/>
                <a:latin typeface="Calibri" panose="020F0502020204030204" pitchFamily="34" charset="0"/>
                <a:ea typeface="Times New Roman" panose="02020603050405020304" pitchFamily="18" charset="0"/>
                <a:cs typeface="Calibri" panose="020F0502020204030204" pitchFamily="34" charset="0"/>
              </a:rPr>
              <a:t> α) επιχείρημα: 255-259: η φιλονικία των δύο ισχυρότερων αντρών των Αχαιών θα είναι «εθνική» συμφορά / 258-259: τους κολακεύει,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β) επιχείρημα: 260-275: παράδειγμα → υπήρξαν άντρες πολύ καλύτεροι από τον Αχιλλέα και τον Αγαμέμνονα, όπως ο Θησέας, ο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Πειρίθοος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 και άλλοι, που άκουσαν τις συμβουλές του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Νέστορα</a:t>
            </a:r>
            <a:r>
              <a:rPr lang="el-GR" sz="2000" dirty="0">
                <a:effectLst/>
                <a:latin typeface="Calibri" panose="020F0502020204030204" pitchFamily="34" charset="0"/>
                <a:ea typeface="Times New Roman" panose="02020603050405020304" pitchFamily="18" charset="0"/>
                <a:cs typeface="Calibri" panose="020F0502020204030204" pitchFamily="34" charset="0"/>
              </a:rPr>
              <a:t> / ένθετη αφήγηση / πειστική δύναμη του παραδείγματος ως μέσου πειθούς, έτσι πρέπει να τον ακούσουν και αυτοί οι δύο,</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γ) επιχείρημα: 276-285: συμβουλές: ο Αχιλλέας, παρά την παλικαριά και τη θεϊκή του καταγωγή, να μην αντιμιλά στον Αγαμέμνονα, γιατί εκείνος είναι ανώτερος λόγω αξιώματος / ζήτημα τιμής – ο Αγαμέμνονας να μην πάρει τη Βρισηίδα από τον Αχιλλέα, γιατί αυτός είναι ο πιο ανδρείος των Αχαιών / ζήτημα τιμής – συστήνει να δείξουν και οι δύο μετριοπάθεια, σύνεση, ομόνοια, διαλλακτικότητα </a:t>
            </a:r>
          </a:p>
          <a:p>
            <a:pPr>
              <a:buNone/>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αναλογία στίχων:</a:t>
            </a:r>
            <a:r>
              <a:rPr lang="el-GR" sz="2000" dirty="0">
                <a:effectLst/>
                <a:latin typeface="Calibri" panose="020F0502020204030204" pitchFamily="34" charset="0"/>
                <a:ea typeface="Times New Roman" panose="02020603050405020304" pitchFamily="18" charset="0"/>
                <a:cs typeface="Calibri" panose="020F0502020204030204" pitchFamily="34" charset="0"/>
              </a:rPr>
              <a:t> από πέντε στίχους για τον καθένα τους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αφενός, αναγνωρίζει εξίσου και τους δύο, αφετέρου, κρατά αντικειμενική στάση – γενικά, ο λόγος του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Νέστορα</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είναι ήρεμος, διαλλακτικός, συμφιλιωτικός, μιλάει τη γλώσσα της πείρας και της σύνεσης</a:t>
            </a:r>
            <a:endParaRPr lang="el-G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893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20D6AF-674C-8C9B-136B-E3301CDA9E07}"/>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Έχει αποτέλεσμα η συμφιλιωτική προσπάθεια του </a:t>
            </a:r>
            <a:r>
              <a:rPr kumimoji="0" lang="el-GR" sz="40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Νέστορα</a:t>
            </a:r>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A8BB4AF3-7FA4-CF39-3AB0-704A6A61102A}"/>
              </a:ext>
            </a:extLst>
          </p:cNvPr>
          <p:cNvSpPr>
            <a:spLocks noGrp="1"/>
          </p:cNvSpPr>
          <p:nvPr>
            <p:ph idx="1"/>
          </p:nvPr>
        </p:nvSpPr>
        <p:spPr/>
        <p:txBody>
          <a:bodyPr>
            <a:normAutofit fontScale="92500" lnSpcReduction="10000"/>
          </a:bodyPr>
          <a:lstStyle/>
          <a:p>
            <a:pPr>
              <a:buNone/>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οι δύο άντρες δε συμφιλιώνονται </a:t>
            </a:r>
            <a:endParaRPr lang="el-GR"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286-292: ο Αγαμέμνονας εκφράζει την ευαρέσκειά του προς τον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Νέστορα</a:t>
            </a:r>
            <a:r>
              <a:rPr lang="el-GR" sz="2000" dirty="0">
                <a:effectLst/>
                <a:latin typeface="Calibri" panose="020F0502020204030204" pitchFamily="34" charset="0"/>
                <a:ea typeface="Times New Roman" panose="02020603050405020304" pitchFamily="18" charset="0"/>
                <a:cs typeface="Calibri" panose="020F0502020204030204" pitchFamily="34" charset="0"/>
              </a:rPr>
              <a:t>, υποτιμά τη γενναιότητα του Αχιλλέα και αρνείται την παρρησία του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βαθύτερο αίτιο της σύγκρουσης: ο ανταγωνισμός μεταξύ των δύο αντρών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293-304: ο Αχιλλέας, διακόπτοντας τον Αγαμέμνονα, επιμένει στο δικαίωμα του αντίλογου, διαχωρίζει τη θέση του από τις δικαιοδοσίες του Αγαμέμνονα, παραιτείται από τα δικαιώματά του στη Βρισηίδα / </a:t>
            </a:r>
            <a:r>
              <a:rPr lang="el-GR" sz="20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προοικονομία</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για αντιστάθμισμα απειλεί ότι θα τον σκοτώσει σε επόμενη διεκδίκηση από μέρους του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αποτίμηση του ρόλου του </a:t>
            </a:r>
            <a:r>
              <a:rPr lang="el-GR"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Νέστορα</a:t>
            </a:r>
            <a:r>
              <a:rPr lang="el-GR" sz="2000" dirty="0">
                <a:effectLst/>
                <a:latin typeface="Calibri" panose="020F0502020204030204" pitchFamily="34" charset="0"/>
                <a:ea typeface="Times New Roman" panose="02020603050405020304" pitchFamily="18" charset="0"/>
                <a:cs typeface="Calibri" panose="020F0502020204030204" pitchFamily="34" charset="0"/>
              </a:rPr>
              <a:t>: ανέκοψε, δεύτερη φορά, την όξυνση → ύφεση / μετά τον λόγο του, οι δύο ήρωες μιλούν πιο συγκρατημένα – οδήγησε έτσι τη διένεξη στο τέλος της και τη συνέλευση στη διάλυση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305-306 – </a:t>
            </a: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οι δύο ήρωες δε συμβιβάζονται, σύμφωνα με το ήθος τους και σύμφωνα με την οικονομία του έργου</a:t>
            </a:r>
            <a:endParaRPr lang="el-GR"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3919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3648F4-44AF-1F48-19B1-D03F575627F0}"/>
              </a:ext>
            </a:extLst>
          </p:cNvPr>
          <p:cNvSpPr>
            <a:spLocks noGrp="1"/>
          </p:cNvSpPr>
          <p:nvPr>
            <p:ph type="title"/>
          </p:nvPr>
        </p:nvSpPr>
        <p:spPr/>
        <p:txBody>
          <a:bodyPr>
            <a:normAutofit/>
          </a:bodyPr>
          <a:lstStyle/>
          <a:p>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Ποιος τελικά επιβάλλεται και γιατί;</a:t>
            </a:r>
            <a:endParaRPr lang="el-GR" sz="4000" dirty="0">
              <a:solidFill>
                <a:srgbClr val="FF0000"/>
              </a:solidFill>
            </a:endParaRPr>
          </a:p>
        </p:txBody>
      </p:sp>
      <p:sp>
        <p:nvSpPr>
          <p:cNvPr id="3" name="Θέση περιεχομένου 2">
            <a:extLst>
              <a:ext uri="{FF2B5EF4-FFF2-40B4-BE49-F238E27FC236}">
                <a16:creationId xmlns:a16="http://schemas.microsoft.com/office/drawing/2014/main" id="{6EBBD549-7E6E-0961-2737-F0CAAE9D3A26}"/>
              </a:ext>
            </a:extLst>
          </p:cNvPr>
          <p:cNvSpPr>
            <a:spLocks noGrp="1"/>
          </p:cNvSpPr>
          <p:nvPr>
            <p:ph sz="half" idx="1"/>
          </p:nvPr>
        </p:nvSpPr>
        <p:spPr/>
        <p:txBody>
          <a:bodyPr>
            <a:normAutofit fontScale="92500" lnSpcReduction="10000"/>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προς το παρόν φαίνεται να επιβάλλεται ο Αγαμέμνονας, αφού θα πάρει τη Βρισηίδα και ο Αχιλλέας έχει υποχωρήσει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αν ο Αχιλλέας έχει δίκιο, δεν του το αναγνωρίζουν ούτε οι θεοί, ούτε ο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Νέστορας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ούτε η συνέλευση </a:t>
            </a:r>
          </a:p>
          <a:p>
            <a:pPr>
              <a:buFontTx/>
              <a:buChar char="-"/>
            </a:pPr>
            <a:r>
              <a:rPr lang="el-GR" sz="2000" dirty="0">
                <a:effectLst/>
                <a:latin typeface="Calibri" panose="020F0502020204030204" pitchFamily="34" charset="0"/>
                <a:ea typeface="Times New Roman" panose="02020603050405020304" pitchFamily="18" charset="0"/>
                <a:cs typeface="Calibri" panose="020F0502020204030204" pitchFamily="34" charset="0"/>
              </a:rPr>
              <a:t>οι Αχαιοί μπορεί από μέσα τους να τον δικαίωσαν, υποκύπτουν όμως στην εξουσία του Αγαμέμνονα είτε από φόβο είτε από περίσκεψη → διασώζεται έτσι το κύρος του Αγαμέμνονα  </a:t>
            </a:r>
          </a:p>
          <a:p>
            <a:pPr marL="0" indent="0">
              <a:buNone/>
            </a:pPr>
            <a:r>
              <a:rPr lang="el-GR" sz="20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l-GR"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η αποχώρηση όμως του Αχιλλέα από τον πόλεμο με τις συνέπειές της δείχνει ότι αυτός που θα επιβληθεί τελικά με τη στάση του είναι ο Αχιλλέας</a:t>
            </a:r>
            <a:endParaRPr lang="el-G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200DD28A-B7AD-6FCC-99E7-6B27B3E7FB33}"/>
              </a:ext>
            </a:extLst>
          </p:cNvPr>
          <p:cNvPicPr>
            <a:picLocks noGrp="1" noChangeAspect="1"/>
          </p:cNvPicPr>
          <p:nvPr>
            <p:ph sz="half" idx="2"/>
          </p:nvPr>
        </p:nvPicPr>
        <p:blipFill>
          <a:blip r:embed="rId2"/>
          <a:stretch>
            <a:fillRect/>
          </a:stretch>
        </p:blipFill>
        <p:spPr>
          <a:xfrm>
            <a:off x="6806479" y="1733275"/>
            <a:ext cx="3634306" cy="4372098"/>
          </a:xfrm>
          <a:prstGeom prst="rect">
            <a:avLst/>
          </a:prstGeom>
        </p:spPr>
      </p:pic>
    </p:spTree>
    <p:extLst>
      <p:ext uri="{BB962C8B-B14F-4D97-AF65-F5344CB8AC3E}">
        <p14:creationId xmlns:p14="http://schemas.microsoft.com/office/powerpoint/2010/main" val="3744999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34F1EC-9245-08A7-D72B-896C103488D2}"/>
              </a:ext>
            </a:extLst>
          </p:cNvPr>
          <p:cNvSpPr>
            <a:spLocks noGrp="1"/>
          </p:cNvSpPr>
          <p:nvPr>
            <p:ph type="title"/>
          </p:nvPr>
        </p:nvSpPr>
        <p:spPr/>
        <p:txBody>
          <a:bodyPr>
            <a:normAutofit/>
          </a:bodyPr>
          <a:lstStyle/>
          <a:p>
            <a:r>
              <a:rPr kumimoji="0" lang="el-GR"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Με ποια επίθετα προσδιορίζονται ο Αχιλλέας, η Ήρα, η Αθηνά, ο Απόλλωνας, ο Δίας, η Χρυσηίδα, ο Αγαμέμνονας, ο </a:t>
            </a:r>
            <a:r>
              <a:rPr kumimoji="0" lang="el-GR" sz="28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Νέστορας</a:t>
            </a:r>
            <a:r>
              <a:rPr kumimoji="0" lang="el-GR"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η </a:t>
            </a:r>
            <a:r>
              <a:rPr kumimoji="0" lang="el-GR" sz="28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Φθία</a:t>
            </a:r>
            <a:r>
              <a:rPr kumimoji="0" lang="el-GR"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lang="el-GR" sz="2800" dirty="0">
              <a:solidFill>
                <a:srgbClr val="FF0000"/>
              </a:solidFill>
            </a:endParaRPr>
          </a:p>
        </p:txBody>
      </p:sp>
      <p:sp>
        <p:nvSpPr>
          <p:cNvPr id="3" name="Θέση περιεχομένου 2">
            <a:extLst>
              <a:ext uri="{FF2B5EF4-FFF2-40B4-BE49-F238E27FC236}">
                <a16:creationId xmlns:a16="http://schemas.microsoft.com/office/drawing/2014/main" id="{E749CCD7-3B95-052E-C469-AC8986462BC6}"/>
              </a:ext>
            </a:extLst>
          </p:cNvPr>
          <p:cNvSpPr>
            <a:spLocks noGrp="1"/>
          </p:cNvSpPr>
          <p:nvPr>
            <p:ph sz="half" idx="1"/>
          </p:nvPr>
        </p:nvSpPr>
        <p:spPr/>
        <p:txBody>
          <a:bodyPr>
            <a:normAutofit fontScale="92500"/>
          </a:bodyPr>
          <a:lstStyle/>
          <a:p>
            <a:pPr>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Αχιλλέας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γοργοπόδης</a:t>
            </a:r>
            <a:r>
              <a:rPr lang="el-GR" sz="2000" dirty="0">
                <a:effectLst/>
                <a:latin typeface="Calibri" panose="020F0502020204030204" pitchFamily="34" charset="0"/>
                <a:ea typeface="Times New Roman" panose="02020603050405020304" pitchFamily="18" charset="0"/>
                <a:cs typeface="Calibri" panose="020F0502020204030204" pitchFamily="34" charset="0"/>
              </a:rPr>
              <a:t> / «ωκύπους»,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φτερόποδος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Ήρα</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λευκοχέρα</a:t>
            </a: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λευκώλενος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το λευκό δέρμα πρότυπο γυναικείας ομορφιάς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Αθηνά</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γλαυκόφθαλμη</a:t>
            </a: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2000" dirty="0" err="1">
                <a:effectLst/>
                <a:latin typeface="Calibri" panose="020F0502020204030204" pitchFamily="34" charset="0"/>
                <a:ea typeface="Times New Roman" panose="02020603050405020304" pitchFamily="18" charset="0"/>
                <a:cs typeface="Times New Roman" panose="02020603050405020304" pitchFamily="18" charset="0"/>
              </a:rPr>
              <a:t>γλαυκ</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ῶ</a:t>
            </a:r>
            <a:r>
              <a:rPr lang="el-GR" sz="2000" dirty="0" err="1">
                <a:effectLst/>
                <a:latin typeface="Calibri" panose="020F0502020204030204" pitchFamily="34" charset="0"/>
                <a:ea typeface="Times New Roman" panose="02020603050405020304" pitchFamily="18" charset="0"/>
                <a:cs typeface="Times New Roman" panose="02020603050405020304" pitchFamily="18" charset="0"/>
              </a:rPr>
              <a:t>πις</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Απόλλωνας: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μακροβόλος</a:t>
            </a:r>
            <a:r>
              <a:rPr lang="el-GR" sz="2000" i="1"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μακρορίχτης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Δίας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Times New Roman" panose="02020603050405020304" pitchFamily="18" charset="0"/>
              </a:rPr>
              <a:t>αιγιδοφόρος</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Χρυσηίδα</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λαμπρομάτα</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Αγαμέμνονας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a:effectLst/>
                <a:latin typeface="Calibri" panose="020F0502020204030204" pitchFamily="34" charset="0"/>
                <a:ea typeface="Times New Roman" panose="02020603050405020304" pitchFamily="18" charset="0"/>
                <a:cs typeface="Calibri" panose="020F0502020204030204" pitchFamily="34" charset="0"/>
              </a:rPr>
              <a:t>μέγας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b="1" dirty="0" err="1">
                <a:effectLst/>
                <a:latin typeface="Calibri" panose="020F0502020204030204" pitchFamily="34" charset="0"/>
                <a:ea typeface="Times New Roman" panose="02020603050405020304" pitchFamily="18" charset="0"/>
                <a:cs typeface="Calibri" panose="020F0502020204030204" pitchFamily="34" charset="0"/>
              </a:rPr>
              <a:t>Νέστορα</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Times New Roman" panose="02020603050405020304" pitchFamily="18" charset="0"/>
              </a:rPr>
              <a:t>γλυκολόγος</a:t>
            </a:r>
            <a:r>
              <a:rPr lang="el-GR" sz="2000" i="1" dirty="0">
                <a:effectLst/>
                <a:latin typeface="Calibri" panose="020F0502020204030204" pitchFamily="34" charset="0"/>
                <a:ea typeface="Times New Roman" panose="02020603050405020304" pitchFamily="18" charset="0"/>
                <a:cs typeface="Times New Roman" panose="02020603050405020304" pitchFamily="18" charset="0"/>
              </a:rPr>
              <a:t>, λιγυρός</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p>
          <a:p>
            <a:pPr>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err="1">
                <a:effectLst/>
                <a:latin typeface="Calibri" panose="020F0502020204030204" pitchFamily="34" charset="0"/>
                <a:ea typeface="Times New Roman" panose="02020603050405020304" pitchFamily="18" charset="0"/>
                <a:cs typeface="Calibri" panose="020F0502020204030204" pitchFamily="34" charset="0"/>
              </a:rPr>
              <a:t>Φθία</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i="1" dirty="0" err="1">
                <a:effectLst/>
                <a:latin typeface="Calibri" panose="020F0502020204030204" pitchFamily="34" charset="0"/>
                <a:ea typeface="Times New Roman" panose="02020603050405020304" pitchFamily="18" charset="0"/>
                <a:cs typeface="Times New Roman" panose="02020603050405020304" pitchFamily="18" charset="0"/>
              </a:rPr>
              <a:t>μεγαλόσβολη</a:t>
            </a:r>
            <a:r>
              <a:rPr lang="el-GR" sz="20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000" i="1" dirty="0" err="1">
                <a:effectLst/>
                <a:latin typeface="Calibri" panose="020F0502020204030204" pitchFamily="34" charset="0"/>
                <a:ea typeface="Times New Roman" panose="02020603050405020304" pitchFamily="18" charset="0"/>
                <a:cs typeface="Times New Roman" panose="02020603050405020304" pitchFamily="18" charset="0"/>
              </a:rPr>
              <a:t>ανδροθρέπτρα</a:t>
            </a:r>
            <a:endParaRPr lang="el-GR" dirty="0"/>
          </a:p>
        </p:txBody>
      </p:sp>
      <p:sp>
        <p:nvSpPr>
          <p:cNvPr id="4" name="Θέση περιεχομένου 3">
            <a:extLst>
              <a:ext uri="{FF2B5EF4-FFF2-40B4-BE49-F238E27FC236}">
                <a16:creationId xmlns:a16="http://schemas.microsoft.com/office/drawing/2014/main" id="{CD8BDF24-D4E1-BD96-C0AC-CB16031532FD}"/>
              </a:ext>
            </a:extLst>
          </p:cNvPr>
          <p:cNvSpPr>
            <a:spLocks noGrp="1"/>
          </p:cNvSpPr>
          <p:nvPr>
            <p:ph sz="half" idx="2"/>
          </p:nvPr>
        </p:nvSpPr>
        <p:spPr/>
        <p:txBody>
          <a:bodyPr>
            <a:normAutofit fontScale="92500"/>
          </a:bodyPr>
          <a:lstStyle/>
          <a:p>
            <a:pPr marL="91440" marR="0" lvl="0" indent="-91440" algn="l" defTabSz="914400" rtl="0" eaLnBrk="1" fontAlgn="auto" latinLnBrk="0" hangingPunct="1">
              <a:lnSpc>
                <a:spcPct val="160000"/>
              </a:lnSpc>
              <a:spcBef>
                <a:spcPts val="1200"/>
              </a:spcBef>
              <a:spcAft>
                <a:spcPts val="200"/>
              </a:spcAft>
              <a:buClr>
                <a:srgbClr val="E48312"/>
              </a:buClr>
              <a:buSzPct val="100000"/>
              <a:buFont typeface="Calibri" panose="020F0502020204030204" pitchFamily="34" charset="0"/>
              <a:buNone/>
              <a:tabLst/>
              <a:defRPr/>
            </a:pPr>
            <a:r>
              <a:rPr kumimoji="0" lang="el-GR" sz="19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τυπικά επίθετα</a:t>
            </a:r>
            <a:r>
              <a:rPr kumimoji="0" lang="el-GR" sz="19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 αποδίδουν ουσιώδη γνωρίσματα των ουσιαστικών, είτε λειτουργούν κατά τη στιγμή που λέγονται είτε όχι / σταθερά, επαναλαμβανόμενα / στο πρωτότυπο κείμενο εξυπηρετούν τις μετρικές ανάγκες του έπους → δακτυλικό εξάμετρο / ένδειξη της προφορικής σύνθεσης και διάδοσης των επών</a:t>
            </a:r>
            <a:endParaRPr kumimoji="0" lang="el-GR" sz="19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0096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FAFE07-796D-3784-D9DF-3F9299E19728}"/>
              </a:ext>
            </a:extLst>
          </p:cNvPr>
          <p:cNvSpPr>
            <a:spLocks noGrp="1"/>
          </p:cNvSpPr>
          <p:nvPr>
            <p:ph type="title"/>
          </p:nvPr>
        </p:nvSpPr>
        <p:spPr/>
        <p:txBody>
          <a:bodyPr>
            <a:normAutofit/>
          </a:bodyPr>
          <a:lstStyle/>
          <a:p>
            <a:r>
              <a:rPr kumimoji="0" lang="el-GR"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Γιατί ο ποιητής χρησιμοποιεί κυρίως τον διάλογο στη συγκεκριμένη σκηνή;</a:t>
            </a:r>
            <a:endParaRPr lang="el-GR" sz="3200" dirty="0">
              <a:solidFill>
                <a:srgbClr val="FF0000"/>
              </a:solidFill>
            </a:endParaRPr>
          </a:p>
        </p:txBody>
      </p:sp>
      <p:sp>
        <p:nvSpPr>
          <p:cNvPr id="3" name="Θέση περιεχομένου 2">
            <a:extLst>
              <a:ext uri="{FF2B5EF4-FFF2-40B4-BE49-F238E27FC236}">
                <a16:creationId xmlns:a16="http://schemas.microsoft.com/office/drawing/2014/main" id="{A70F65D8-770D-30D8-67BD-0485A8CF7858}"/>
              </a:ext>
            </a:extLst>
          </p:cNvPr>
          <p:cNvSpPr>
            <a:spLocks noGrp="1"/>
          </p:cNvSpPr>
          <p:nvPr>
            <p:ph sz="half"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(α) αποκαλύπτει τις βαθύτερες σκέψεις, τα κίνητρα, τα συναισθήματα των προσώπων, ώστε να κατανοήσουμε καλύτερα το ήθος τους και τη συμπεριφορά τους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β) προκαλεί και αποτυπώνει την κλιμάκωση του θυμού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γ) προσδίδει αμεσότητα, φυσικότητα, ζωντάνια, παραστατικότητα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CB83B385-1E41-00F2-AF30-9F6E64737593}"/>
              </a:ext>
            </a:extLst>
          </p:cNvPr>
          <p:cNvPicPr>
            <a:picLocks noGrp="1" noChangeAspect="1"/>
          </p:cNvPicPr>
          <p:nvPr>
            <p:ph sz="half" idx="2"/>
          </p:nvPr>
        </p:nvPicPr>
        <p:blipFill>
          <a:blip r:embed="rId2"/>
          <a:stretch>
            <a:fillRect/>
          </a:stretch>
        </p:blipFill>
        <p:spPr>
          <a:xfrm>
            <a:off x="6661265" y="1933575"/>
            <a:ext cx="4045528" cy="3969674"/>
          </a:xfrm>
          <a:prstGeom prst="rect">
            <a:avLst/>
          </a:prstGeom>
        </p:spPr>
      </p:pic>
    </p:spTree>
    <p:extLst>
      <p:ext uri="{BB962C8B-B14F-4D97-AF65-F5344CB8AC3E}">
        <p14:creationId xmlns:p14="http://schemas.microsoft.com/office/powerpoint/2010/main" val="267018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F1DEA8-9461-F1E6-212F-73C94F2921DC}"/>
              </a:ext>
            </a:extLst>
          </p:cNvPr>
          <p:cNvSpPr>
            <a:spLocks noGrp="1"/>
          </p:cNvSpPr>
          <p:nvPr>
            <p:ph type="title"/>
          </p:nvPr>
        </p:nvSpPr>
        <p:spPr/>
        <p:txBody>
          <a:bodyPr>
            <a:normAutofit/>
          </a:bodyPr>
          <a:lstStyle/>
          <a:p>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Πότε συμβαίνουν τα γεγονότα της ενότητας;</a:t>
            </a:r>
            <a:endParaRPr lang="el-GR" sz="2800" dirty="0">
              <a:solidFill>
                <a:srgbClr val="C00000"/>
              </a:solidFill>
            </a:endParaRPr>
          </a:p>
        </p:txBody>
      </p:sp>
      <p:sp>
        <p:nvSpPr>
          <p:cNvPr id="3" name="Θέση περιεχομένου 2">
            <a:extLst>
              <a:ext uri="{FF2B5EF4-FFF2-40B4-BE49-F238E27FC236}">
                <a16:creationId xmlns:a16="http://schemas.microsoft.com/office/drawing/2014/main" id="{EF3722C1-C9E6-628F-1FD1-B7B3DDF90E68}"/>
              </a:ext>
            </a:extLst>
          </p:cNvPr>
          <p:cNvSpPr>
            <a:spLocks noGrp="1"/>
          </p:cNvSpPr>
          <p:nvPr>
            <p:ph sz="half" idx="1"/>
          </p:nvPr>
        </p:nvSpPr>
        <p:spPr/>
        <p:txBody>
          <a:bodyPr/>
          <a:lstStyle/>
          <a:p>
            <a:pPr>
              <a:buNone/>
            </a:pPr>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54-55: </a:t>
            </a:r>
          </a:p>
          <a:p>
            <a:pPr>
              <a:buNone/>
            </a:pP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10</a:t>
            </a:r>
            <a:r>
              <a:rPr lang="el-GR" sz="2000"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μέρα της </a:t>
            </a:r>
            <a:r>
              <a:rPr lang="el-GR" sz="2000" i="1" dirty="0" err="1">
                <a:effectLst/>
                <a:latin typeface="Calibri" panose="020F0502020204030204" pitchFamily="34" charset="0"/>
                <a:ea typeface="Times New Roman" panose="02020603050405020304" pitchFamily="18" charset="0"/>
                <a:cs typeface="Calibri" panose="020F0502020204030204" pitchFamily="34" charset="0"/>
              </a:rPr>
              <a:t>Ιλιάδας</a:t>
            </a:r>
            <a:r>
              <a:rPr lang="el-GR" sz="2000" dirty="0">
                <a:effectLst/>
                <a:latin typeface="Calibri" panose="020F0502020204030204" pitchFamily="34" charset="0"/>
                <a:ea typeface="Times New Roman" panose="02020603050405020304" pitchFamily="18" charset="0"/>
                <a:cs typeface="Calibri" panose="020F0502020204030204" pitchFamily="34" charset="0"/>
              </a:rPr>
              <a:t> – </a:t>
            </a: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ύστερα από εννέα μέρες που οι Αχαιοί πάσχουν από τον λοιμό </a:t>
            </a:r>
          </a:p>
          <a:p>
            <a:pPr>
              <a:buFont typeface="Wingdings" panose="05000000000000000000" pitchFamily="2" charset="2"/>
              <a:buChar char="è"/>
            </a:pPr>
            <a:r>
              <a:rPr lang="el-GR"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Σ</a:t>
            </a:r>
            <a:r>
              <a:rPr lang="el-GR" sz="2000" dirty="0">
                <a:effectLst/>
                <a:latin typeface="Calibri" panose="020F0502020204030204" pitchFamily="34" charset="0"/>
                <a:ea typeface="Times New Roman" panose="02020603050405020304" pitchFamily="18" charset="0"/>
                <a:cs typeface="Calibri" panose="020F0502020204030204" pitchFamily="34" charset="0"/>
              </a:rPr>
              <a:t>υστολή του χρόνου </a:t>
            </a:r>
          </a:p>
          <a:p>
            <a:pPr>
              <a:buFont typeface="Wingdings" panose="05000000000000000000" pitchFamily="2" charset="2"/>
              <a:buChar char="è"/>
            </a:pPr>
            <a:r>
              <a:rPr lang="el-GR" sz="2000" dirty="0">
                <a:effectLst/>
                <a:latin typeface="Calibri" panose="020F0502020204030204" pitchFamily="34" charset="0"/>
                <a:ea typeface="Times New Roman" panose="02020603050405020304" pitchFamily="18" charset="0"/>
                <a:cs typeface="Calibri" panose="020F0502020204030204" pitchFamily="34" charset="0"/>
              </a:rPr>
              <a:t>τυπικός αριθμός 3 και τα πολλαπλάσιά του</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E85F6C7F-81BF-92F4-1DE1-1834013B1EC8}"/>
              </a:ext>
            </a:extLst>
          </p:cNvPr>
          <p:cNvPicPr>
            <a:picLocks noGrp="1" noChangeAspect="1"/>
          </p:cNvPicPr>
          <p:nvPr>
            <p:ph sz="half" idx="2"/>
          </p:nvPr>
        </p:nvPicPr>
        <p:blipFill>
          <a:blip r:embed="rId2"/>
          <a:stretch>
            <a:fillRect/>
          </a:stretch>
        </p:blipFill>
        <p:spPr>
          <a:xfrm>
            <a:off x="6126479" y="1845733"/>
            <a:ext cx="5029201" cy="4355869"/>
          </a:xfrm>
          <a:prstGeom prst="rect">
            <a:avLst/>
          </a:prstGeom>
        </p:spPr>
      </p:pic>
    </p:spTree>
    <p:extLst>
      <p:ext uri="{BB962C8B-B14F-4D97-AF65-F5344CB8AC3E}">
        <p14:creationId xmlns:p14="http://schemas.microsoft.com/office/powerpoint/2010/main" val="20551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0B5CC5-A991-6EB3-9BA6-52CE11F9E428}"/>
              </a:ext>
            </a:extLst>
          </p:cNvPr>
          <p:cNvSpPr>
            <a:spLocks noGrp="1"/>
          </p:cNvSpPr>
          <p:nvPr>
            <p:ph type="title"/>
          </p:nvPr>
        </p:nvSpPr>
        <p:spPr/>
        <p:txBody>
          <a:bodyPr>
            <a:normAutofit/>
          </a:bodyPr>
          <a:lstStyle/>
          <a:p>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Σε ποιον χώρο συμβαίνουν;</a:t>
            </a:r>
            <a:endParaRPr lang="el-GR" sz="2800" dirty="0">
              <a:solidFill>
                <a:srgbClr val="C00000"/>
              </a:solidFill>
            </a:endParaRPr>
          </a:p>
        </p:txBody>
      </p:sp>
      <p:sp>
        <p:nvSpPr>
          <p:cNvPr id="3" name="Θέση περιεχομένου 2">
            <a:extLst>
              <a:ext uri="{FF2B5EF4-FFF2-40B4-BE49-F238E27FC236}">
                <a16:creationId xmlns:a16="http://schemas.microsoft.com/office/drawing/2014/main" id="{64E86BFB-71C1-0A3D-3EDA-76A125D07E36}"/>
              </a:ext>
            </a:extLst>
          </p:cNvPr>
          <p:cNvSpPr>
            <a:spLocks noGrp="1"/>
          </p:cNvSpPr>
          <p:nvPr>
            <p:ph sz="half"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58: αχαϊκό στρατόπεδο </a:t>
            </a:r>
          </a:p>
          <a:p>
            <a:pPr>
              <a:buFont typeface="Wingdings" panose="05000000000000000000" pitchFamily="2" charset="2"/>
              <a:buChar char="è"/>
            </a:pPr>
            <a:r>
              <a:rPr lang="el-GR" sz="2000" dirty="0">
                <a:effectLst/>
                <a:latin typeface="Calibri" panose="020F0502020204030204" pitchFamily="34" charset="0"/>
                <a:ea typeface="Times New Roman" panose="02020603050405020304" pitchFamily="18" charset="0"/>
                <a:cs typeface="Calibri" panose="020F0502020204030204" pitchFamily="34" charset="0"/>
              </a:rPr>
              <a:t>2</a:t>
            </a:r>
            <a:r>
              <a:rPr lang="el-GR" sz="2000" baseline="30000" dirty="0">
                <a:effectLst/>
                <a:latin typeface="Calibri" panose="020F0502020204030204" pitchFamily="34" charset="0"/>
                <a:ea typeface="Times New Roman" panose="02020603050405020304" pitchFamily="18" charset="0"/>
                <a:cs typeface="Calibri" panose="020F0502020204030204" pitchFamily="34" charset="0"/>
              </a:rPr>
              <a:t>η</a:t>
            </a:r>
            <a:r>
              <a:rPr lang="el-GR" sz="2000" dirty="0">
                <a:effectLst/>
                <a:latin typeface="Calibri" panose="020F0502020204030204" pitchFamily="34" charset="0"/>
                <a:ea typeface="Times New Roman" panose="02020603050405020304" pitchFamily="18" charset="0"/>
                <a:cs typeface="Calibri" panose="020F0502020204030204" pitchFamily="34" charset="0"/>
              </a:rPr>
              <a:t> συνέλευση των Αχαιών </a:t>
            </a:r>
          </a:p>
          <a:p>
            <a:pPr>
              <a:buFont typeface="Wingdings" panose="05000000000000000000" pitchFamily="2" charset="2"/>
              <a:buChar char="è"/>
            </a:pPr>
            <a:r>
              <a:rPr lang="el-GR" sz="2000" dirty="0">
                <a:effectLst/>
                <a:latin typeface="Calibri" panose="020F0502020204030204" pitchFamily="34" charset="0"/>
                <a:ea typeface="Times New Roman" panose="02020603050405020304" pitchFamily="18" charset="0"/>
                <a:cs typeface="Calibri" panose="020F0502020204030204" pitchFamily="34" charset="0"/>
              </a:rPr>
              <a:t>πολιτικό πλαίσιο της σύγκρουσης και του θυμού)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D87BBB13-4351-10A7-B579-4E2E60014D82}"/>
              </a:ext>
            </a:extLst>
          </p:cNvPr>
          <p:cNvPicPr>
            <a:picLocks noGrp="1" noChangeAspect="1"/>
          </p:cNvPicPr>
          <p:nvPr>
            <p:ph sz="half" idx="2"/>
          </p:nvPr>
        </p:nvPicPr>
        <p:blipFill>
          <a:blip r:embed="rId2"/>
          <a:stretch>
            <a:fillRect/>
          </a:stretch>
        </p:blipFill>
        <p:spPr>
          <a:xfrm>
            <a:off x="7247240" y="1706743"/>
            <a:ext cx="3847480" cy="4601559"/>
          </a:xfrm>
          <a:prstGeom prst="rect">
            <a:avLst/>
          </a:prstGeom>
        </p:spPr>
      </p:pic>
    </p:spTree>
    <p:extLst>
      <p:ext uri="{BB962C8B-B14F-4D97-AF65-F5344CB8AC3E}">
        <p14:creationId xmlns:p14="http://schemas.microsoft.com/office/powerpoint/2010/main" val="237251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ED46B0-ABE2-4D74-73EA-B38F86413CF9}"/>
              </a:ext>
            </a:extLst>
          </p:cNvPr>
          <p:cNvSpPr>
            <a:spLocks noGrp="1"/>
          </p:cNvSpPr>
          <p:nvPr>
            <p:ph type="title"/>
          </p:nvPr>
        </p:nvSpPr>
        <p:spPr/>
        <p:txBody>
          <a:bodyPr>
            <a:normAutofit/>
          </a:bodyPr>
          <a:lstStyle/>
          <a:p>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Ποιοι παίρνουν τον λόγο στη συνέλευση μέχρι τον στίχο 121;</a:t>
            </a:r>
            <a:endParaRPr lang="el-GR" sz="2800" dirty="0">
              <a:solidFill>
                <a:srgbClr val="C00000"/>
              </a:solidFill>
            </a:endParaRPr>
          </a:p>
        </p:txBody>
      </p:sp>
      <p:sp>
        <p:nvSpPr>
          <p:cNvPr id="3" name="Θέση περιεχομένου 2">
            <a:extLst>
              <a:ext uri="{FF2B5EF4-FFF2-40B4-BE49-F238E27FC236}">
                <a16:creationId xmlns:a16="http://schemas.microsoft.com/office/drawing/2014/main" id="{06CFDB4F-AC93-028C-2451-E92429080016}"/>
              </a:ext>
            </a:extLst>
          </p:cNvPr>
          <p:cNvSpPr>
            <a:spLocks noGrp="1"/>
          </p:cNvSpPr>
          <p:nvPr>
            <p:ph sz="half" idx="1"/>
          </p:nvPr>
        </p:nvSpPr>
        <p:spPr/>
        <p:txBody>
          <a:bodyPr/>
          <a:lstStyle/>
          <a:p>
            <a:endParaRPr lang="el-GR" sz="2000" dirty="0">
              <a:effectLst/>
              <a:latin typeface="Calibri" panose="020F0502020204030204" pitchFamily="34" charset="0"/>
              <a:ea typeface="Times New Roman" panose="02020603050405020304" pitchFamily="18" charset="0"/>
            </a:endParaRPr>
          </a:p>
          <a:p>
            <a:pPr>
              <a:buFont typeface="Wingdings" panose="05000000000000000000" pitchFamily="2" charset="2"/>
              <a:buChar char="§"/>
            </a:pPr>
            <a:r>
              <a:rPr lang="el-GR" sz="2000" dirty="0">
                <a:effectLst/>
                <a:latin typeface="Calibri" panose="020F0502020204030204" pitchFamily="34" charset="0"/>
                <a:ea typeface="Times New Roman" panose="02020603050405020304" pitchFamily="18" charset="0"/>
              </a:rPr>
              <a:t>Αχιλλέας</a:t>
            </a:r>
          </a:p>
          <a:p>
            <a:pPr>
              <a:buFont typeface="Wingdings" panose="05000000000000000000" pitchFamily="2" charset="2"/>
              <a:buChar char="§"/>
            </a:pPr>
            <a:r>
              <a:rPr lang="el-GR" sz="2000">
                <a:effectLst/>
                <a:latin typeface="Calibri" panose="020F0502020204030204" pitchFamily="34" charset="0"/>
                <a:ea typeface="Times New Roman" panose="02020603050405020304" pitchFamily="18" charset="0"/>
              </a:rPr>
              <a:t>Κάλχας</a:t>
            </a:r>
            <a:endParaRPr lang="el-GR" dirty="0">
              <a:latin typeface="Calibri" panose="020F0502020204030204" pitchFamily="34" charset="0"/>
              <a:ea typeface="Times New Roman" panose="02020603050405020304" pitchFamily="18" charset="0"/>
            </a:endParaRPr>
          </a:p>
          <a:p>
            <a:pPr>
              <a:buFont typeface="Wingdings" panose="05000000000000000000" pitchFamily="2" charset="2"/>
              <a:buChar char="§"/>
            </a:pPr>
            <a:r>
              <a:rPr lang="el-GR" sz="2000">
                <a:effectLst/>
                <a:latin typeface="Calibri" panose="020F0502020204030204" pitchFamily="34" charset="0"/>
                <a:ea typeface="Times New Roman" panose="02020603050405020304" pitchFamily="18" charset="0"/>
              </a:rPr>
              <a:t>Αγαμέμνονας</a:t>
            </a:r>
            <a:endParaRPr lang="el-GR" dirty="0"/>
          </a:p>
        </p:txBody>
      </p:sp>
      <p:pic>
        <p:nvPicPr>
          <p:cNvPr id="5" name="Θέση περιεχομένου 4">
            <a:extLst>
              <a:ext uri="{FF2B5EF4-FFF2-40B4-BE49-F238E27FC236}">
                <a16:creationId xmlns:a16="http://schemas.microsoft.com/office/drawing/2014/main" id="{F1885513-C42B-BD7C-6F32-04114BA8BE84}"/>
              </a:ext>
            </a:extLst>
          </p:cNvPr>
          <p:cNvPicPr>
            <a:picLocks noGrp="1" noChangeAspect="1"/>
          </p:cNvPicPr>
          <p:nvPr>
            <p:ph sz="half" idx="2"/>
          </p:nvPr>
        </p:nvPicPr>
        <p:blipFill>
          <a:blip r:embed="rId2"/>
          <a:stretch>
            <a:fillRect/>
          </a:stretch>
        </p:blipFill>
        <p:spPr>
          <a:xfrm>
            <a:off x="6803274" y="1948258"/>
            <a:ext cx="4053148" cy="4053148"/>
          </a:xfrm>
          <a:prstGeom prst="rect">
            <a:avLst/>
          </a:prstGeom>
        </p:spPr>
      </p:pic>
    </p:spTree>
    <p:extLst>
      <p:ext uri="{BB962C8B-B14F-4D97-AF65-F5344CB8AC3E}">
        <p14:creationId xmlns:p14="http://schemas.microsoft.com/office/powerpoint/2010/main" val="222101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DD4BF-F13F-4FD8-8CCF-7A4CEDEB8DFF}"/>
              </a:ext>
            </a:extLst>
          </p:cNvPr>
          <p:cNvSpPr>
            <a:spLocks noGrp="1"/>
          </p:cNvSpPr>
          <p:nvPr>
            <p:ph type="title"/>
          </p:nvPr>
        </p:nvSpPr>
        <p:spPr/>
        <p:txBody>
          <a:bodyPr>
            <a:normAutofit/>
          </a:bodyPr>
          <a:lstStyle/>
          <a:p>
            <a:r>
              <a:rPr kumimoji="0" lang="el-GR" sz="32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Τι ζητάει ο Αχιλλέας στον λόγο του;</a:t>
            </a:r>
            <a:endParaRPr lang="el-GR" sz="3200" dirty="0">
              <a:solidFill>
                <a:srgbClr val="C00000"/>
              </a:solidFill>
            </a:endParaRPr>
          </a:p>
        </p:txBody>
      </p:sp>
      <p:sp>
        <p:nvSpPr>
          <p:cNvPr id="3" name="Θέση περιεχομένου 2">
            <a:extLst>
              <a:ext uri="{FF2B5EF4-FFF2-40B4-BE49-F238E27FC236}">
                <a16:creationId xmlns:a16="http://schemas.microsoft.com/office/drawing/2014/main" id="{AAC4C5F2-BA12-B83C-05D3-5ECFF75B64E8}"/>
              </a:ext>
            </a:extLst>
          </p:cNvPr>
          <p:cNvSpPr>
            <a:spLocks noGrp="1"/>
          </p:cNvSpPr>
          <p:nvPr>
            <p:ph idx="1"/>
          </p:nvPr>
        </p:nvSpPr>
        <p:spPr/>
        <p:txBody>
          <a:bodyPr/>
          <a:lstStyle/>
          <a:p>
            <a:pPr>
              <a:buNone/>
            </a:pPr>
            <a:r>
              <a:rPr lang="el-GR"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59-68</a:t>
            </a:r>
            <a:r>
              <a:rPr lang="el-GR" sz="2000" dirty="0">
                <a:effectLst/>
                <a:latin typeface="Calibri" panose="020F0502020204030204" pitchFamily="34" charset="0"/>
                <a:ea typeface="Times New Roman" panose="02020603050405020304" pitchFamily="18" charset="0"/>
                <a:cs typeface="Calibri" panose="020F0502020204030204" pitchFamily="34" charset="0"/>
              </a:rPr>
              <a:t>: προτρέπει τον Αγαμέμνονα να διερευνήσουν την αιτία του λοιμού </a:t>
            </a:r>
            <a:r>
              <a:rPr lang="en-US"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επική ειρωνεία</a:t>
            </a:r>
            <a:endParaRPr lang="en-US" b="1" i="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kumimoji="0" lang="el-GR"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2000" b="1" i="1"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νόμος των τριών </a:t>
            </a:r>
            <a:r>
              <a:rPr lang="el-GR" sz="2000" dirty="0">
                <a:effectLst/>
                <a:latin typeface="Calibri" panose="020F0502020204030204" pitchFamily="34" charset="0"/>
                <a:ea typeface="Times New Roman" panose="02020603050405020304" pitchFamily="18" charset="0"/>
                <a:cs typeface="Calibri" panose="020F0502020204030204" pitchFamily="34" charset="0"/>
              </a:rPr>
              <a:t>με τη βοήθεια κάποιου μάντη ή ιερέα ή ονειροκρίτη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θρησκευτικά στοιχεία</a:t>
            </a:r>
            <a:r>
              <a:rPr lang="el-GR" sz="2000" dirty="0">
                <a:effectLst/>
                <a:latin typeface="Calibri" panose="020F0502020204030204" pitchFamily="34" charset="0"/>
                <a:ea typeface="Times New Roman" panose="02020603050405020304" pitchFamily="18" charset="0"/>
                <a:cs typeface="Calibri" panose="020F0502020204030204" pitchFamily="34" charset="0"/>
              </a:rPr>
              <a:t>: μάντεις και τρόποι μαντείας: οιωνοσκοπία, ιεροσκοπία, ονειρομαντεία κ.ά. /  θυσίες και σχέσεις συναλλαγής ανθρώπων-θεών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άστοχα ερωτήματα → επιβράδυνση → </a:t>
            </a:r>
            <a:r>
              <a:rPr lang="el-GR" sz="2000" dirty="0">
                <a:effectLst/>
                <a:latin typeface="Calibri" panose="020F0502020204030204" pitchFamily="34" charset="0"/>
                <a:ea typeface="Times New Roman" panose="02020603050405020304" pitchFamily="18" charset="0"/>
                <a:cs typeface="Calibri" panose="020F0502020204030204" pitchFamily="34" charset="0"/>
              </a:rPr>
              <a:t>ένταση της αγωνίας των Αχαιών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ήθος ήρωα</a:t>
            </a:r>
            <a:r>
              <a:rPr lang="el-GR" sz="2000" dirty="0">
                <a:effectLst/>
                <a:latin typeface="Calibri" panose="020F0502020204030204" pitchFamily="34" charset="0"/>
                <a:ea typeface="Times New Roman" panose="02020603050405020304" pitchFamily="18" charset="0"/>
                <a:cs typeface="Calibri" panose="020F0502020204030204" pitchFamily="34" charset="0"/>
              </a:rPr>
              <a:t>: έχει πάρει την πρωτοβουλία να συγκαλέσει συνέλευση, παίρνει πρώτος τον λόγο, ζητάει να μάθουν τα αίτια του λοιμού → αρχηγός με αίσθημα ευθύνης, νοιάζεται για τους άντρες του που πεθαίνουν, ευσεβής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n-US" b="1" i="1"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l-GR" sz="20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ρόλος του Αχιλλέα → προωθεί τον μύθο</a:t>
            </a:r>
            <a:endParaRPr lang="el-GR" sz="1800" b="1"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0993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311FBE-BA9C-BB98-6601-E2A59A736D78}"/>
              </a:ext>
            </a:extLst>
          </p:cNvPr>
          <p:cNvSpPr>
            <a:spLocks noGrp="1"/>
          </p:cNvSpPr>
          <p:nvPr>
            <p:ph type="title"/>
          </p:nvPr>
        </p:nvSpPr>
        <p:spPr/>
        <p:txBody>
          <a:bodyPr>
            <a:normAutofit/>
          </a:bodyPr>
          <a:lstStyle/>
          <a:p>
            <a:r>
              <a:rPr kumimoji="0" lang="el-GR"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Ποιος ήταν ο Κάλχας, γιατί διστάζει να αποκαλύψει την αιτία του θυμού του Απόλλωνα και τι ζητάει από τον Αχιλλέα</a:t>
            </a:r>
            <a:r>
              <a:rPr kumimoji="0" lang="el-GR" sz="28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lang="el-GR" sz="2800" dirty="0"/>
          </a:p>
        </p:txBody>
      </p:sp>
      <p:sp>
        <p:nvSpPr>
          <p:cNvPr id="3" name="Θέση περιεχομένου 2">
            <a:extLst>
              <a:ext uri="{FF2B5EF4-FFF2-40B4-BE49-F238E27FC236}">
                <a16:creationId xmlns:a16="http://schemas.microsoft.com/office/drawing/2014/main" id="{19B661B7-071D-D63A-38FC-CA2DD09D1B08}"/>
              </a:ext>
            </a:extLst>
          </p:cNvPr>
          <p:cNvSpPr>
            <a:spLocks noGrp="1"/>
          </p:cNvSpPr>
          <p:nvPr>
            <p:ph idx="1"/>
          </p:nvPr>
        </p:nvSpPr>
        <p:spPr/>
        <p:txBody>
          <a:bodyPr/>
          <a:lstStyle/>
          <a:p>
            <a:pPr>
              <a:lnSpc>
                <a:spcPct val="150000"/>
              </a:lnSpc>
              <a:buNone/>
            </a:pP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69-84: ο επίσημος μάντης των Αχαιών στην τρωική εκστρατεία – ο Κάλχας ζητάει </a:t>
            </a:r>
            <a:r>
              <a:rPr lang="el-GR"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ένορκη διαβεβαίωση </a:t>
            </a:r>
            <a:r>
              <a:rPr lang="el-GR" sz="2000" dirty="0">
                <a:effectLst/>
                <a:latin typeface="Calibri" panose="020F0502020204030204" pitchFamily="34" charset="0"/>
                <a:ea typeface="Times New Roman" panose="02020603050405020304" pitchFamily="18" charset="0"/>
                <a:cs typeface="Calibri" panose="020F0502020204030204" pitchFamily="34" charset="0"/>
              </a:rPr>
              <a:t>από τον Αχιλλέα ότι θα τον προστατέψει από αυτόν που θα ενοχοποιήσει η μαντεία του, γιατί αυτός έχει απόλυτη εξουσία πάνω σε όλους τους Αχαιούς / δικαιοδοσίες του αρχηγού επί των υπηκόων του, και ο Κάλχας διστάζει και φοβάται μήπως τον εκδικηθεί άμεσα ή μεσοπρόθεσμα </a:t>
            </a:r>
            <a:r>
              <a:rPr lang="el-GR"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επιβράδυνση </a:t>
            </a:r>
            <a:r>
              <a:rPr lang="el-GR" sz="2000" dirty="0">
                <a:effectLst/>
                <a:latin typeface="Calibri" panose="020F0502020204030204" pitchFamily="34" charset="0"/>
                <a:ea typeface="Times New Roman" panose="02020603050405020304" pitchFamily="18" charset="0"/>
                <a:cs typeface="Calibri" panose="020F0502020204030204" pitchFamily="34" charset="0"/>
              </a:rPr>
              <a:t>→ ένταση της αγωνίας και περιέργειας των Αχαιών</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l-GR" dirty="0"/>
          </a:p>
        </p:txBody>
      </p:sp>
    </p:spTree>
    <p:extLst>
      <p:ext uri="{BB962C8B-B14F-4D97-AF65-F5344CB8AC3E}">
        <p14:creationId xmlns:p14="http://schemas.microsoft.com/office/powerpoint/2010/main" val="172393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856F7F-5F06-E6F8-1885-E17FAFCB6F37}"/>
              </a:ext>
            </a:extLst>
          </p:cNvPr>
          <p:cNvSpPr>
            <a:spLocks noGrp="1"/>
          </p:cNvSpPr>
          <p:nvPr>
            <p:ph type="title"/>
          </p:nvPr>
        </p:nvSpPr>
        <p:spPr/>
        <p:txBody>
          <a:bodyPr>
            <a:normAutofit/>
          </a:bodyPr>
          <a:lstStyle/>
          <a:p>
            <a:r>
              <a:rPr kumimoji="0" lang="el-GR" sz="32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Τι απαντά ο Αχιλλέας;</a:t>
            </a:r>
            <a:endParaRPr lang="el-GR" sz="3200" dirty="0">
              <a:solidFill>
                <a:srgbClr val="C00000"/>
              </a:solidFill>
            </a:endParaRPr>
          </a:p>
        </p:txBody>
      </p:sp>
      <p:sp>
        <p:nvSpPr>
          <p:cNvPr id="3" name="Θέση περιεχομένου 2">
            <a:extLst>
              <a:ext uri="{FF2B5EF4-FFF2-40B4-BE49-F238E27FC236}">
                <a16:creationId xmlns:a16="http://schemas.microsoft.com/office/drawing/2014/main" id="{D79D8339-1EAE-0B8D-D09E-A74B25A0792B}"/>
              </a:ext>
            </a:extLst>
          </p:cNvPr>
          <p:cNvSpPr>
            <a:spLocks noGrp="1"/>
          </p:cNvSpPr>
          <p:nvPr>
            <p:ph sz="half" idx="1"/>
          </p:nvPr>
        </p:nvSpPr>
        <p:spPr/>
        <p:txBody>
          <a:bodyPr/>
          <a:lstStyle/>
          <a:p>
            <a:pPr>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85-92: ενθαρρύνει τον μάντη και ορκίζεται, στο όνομα του Απόλλωνα / θρησκευτικό στοιχείο, ότι όσο ζει θα προστατεύει τον Κάλχα από οποιονδήποτε, ακόμη κι αν πρόκειται για τον Αγαμέμνονα →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τα τελευταία του λόγια προετοιμάζουν τη σύγκρουση με τον Αγαμέμνονα</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buNone/>
            </a:pPr>
            <a:r>
              <a:rPr lang="el-GR"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ήθος</a:t>
            </a:r>
            <a:r>
              <a:rPr lang="el-GR" sz="2000" dirty="0">
                <a:effectLst/>
                <a:latin typeface="Calibri" panose="020F0502020204030204" pitchFamily="34" charset="0"/>
                <a:ea typeface="Times New Roman" panose="02020603050405020304" pitchFamily="18" charset="0"/>
                <a:cs typeface="Calibri" panose="020F0502020204030204" pitchFamily="34" charset="0"/>
              </a:rPr>
              <a:t>: μιλάει με παρρησία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74F24A38-63B7-46D7-4647-2A84B2EB69E2}"/>
              </a:ext>
            </a:extLst>
          </p:cNvPr>
          <p:cNvPicPr>
            <a:picLocks noGrp="1" noChangeAspect="1"/>
          </p:cNvPicPr>
          <p:nvPr>
            <p:ph sz="half" idx="2"/>
          </p:nvPr>
        </p:nvPicPr>
        <p:blipFill>
          <a:blip r:embed="rId2"/>
          <a:stretch>
            <a:fillRect/>
          </a:stretch>
        </p:blipFill>
        <p:spPr>
          <a:xfrm>
            <a:off x="6218238" y="1904649"/>
            <a:ext cx="4937125" cy="3905953"/>
          </a:xfrm>
          <a:prstGeom prst="rect">
            <a:avLst/>
          </a:prstGeom>
        </p:spPr>
      </p:pic>
    </p:spTree>
    <p:extLst>
      <p:ext uri="{BB962C8B-B14F-4D97-AF65-F5344CB8AC3E}">
        <p14:creationId xmlns:p14="http://schemas.microsoft.com/office/powerpoint/2010/main" val="316530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A2F1A-4067-0C7C-4C3B-8AB4B2D6C575}"/>
              </a:ext>
            </a:extLst>
          </p:cNvPr>
          <p:cNvSpPr>
            <a:spLocks noGrp="1"/>
          </p:cNvSpPr>
          <p:nvPr>
            <p:ph type="title"/>
          </p:nvPr>
        </p:nvSpPr>
        <p:spPr/>
        <p:txBody>
          <a:bodyPr>
            <a:normAutofit/>
          </a:bodyPr>
          <a:lstStyle/>
          <a:p>
            <a:r>
              <a:rPr kumimoji="0" lang="el-GR" sz="32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Ποια είναι η αιτία του θυμού του Απόλλωνα σύμφωνα με τη μαντεία του Κάλχα;</a:t>
            </a:r>
            <a:endParaRPr lang="el-GR" sz="3200" dirty="0">
              <a:solidFill>
                <a:srgbClr val="C00000"/>
              </a:solidFill>
            </a:endParaRPr>
          </a:p>
        </p:txBody>
      </p:sp>
      <p:sp>
        <p:nvSpPr>
          <p:cNvPr id="3" name="Θέση περιεχομένου 2">
            <a:extLst>
              <a:ext uri="{FF2B5EF4-FFF2-40B4-BE49-F238E27FC236}">
                <a16:creationId xmlns:a16="http://schemas.microsoft.com/office/drawing/2014/main" id="{0D8E5875-612A-864E-F407-91768C5F2130}"/>
              </a:ext>
            </a:extLst>
          </p:cNvPr>
          <p:cNvSpPr>
            <a:spLocks noGrp="1"/>
          </p:cNvSpPr>
          <p:nvPr>
            <p:ph sz="half" idx="1"/>
          </p:nvPr>
        </p:nvSpPr>
        <p:spPr/>
        <p:txBody>
          <a:bodyPr/>
          <a:lstStyle/>
          <a:p>
            <a:pPr>
              <a:lnSpc>
                <a:spcPct val="150000"/>
              </a:lnSpc>
              <a:buNone/>
            </a:pP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9</a:t>
            </a:r>
            <a:r>
              <a:rPr lang="el-GR" sz="2000" dirty="0">
                <a:effectLst/>
                <a:latin typeface="Calibri" panose="020F0502020204030204" pitchFamily="34" charset="0"/>
                <a:ea typeface="Times New Roman" panose="02020603050405020304" pitchFamily="18" charset="0"/>
                <a:cs typeface="Calibri" panose="020F0502020204030204" pitchFamily="34" charset="0"/>
              </a:rPr>
              <a:t>3-101: η προσβολή του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Χρύση</a:t>
            </a:r>
            <a:r>
              <a:rPr lang="el-GR" sz="2000" dirty="0">
                <a:effectLst/>
                <a:latin typeface="Calibri" panose="020F0502020204030204" pitchFamily="34" charset="0"/>
                <a:ea typeface="Times New Roman" panose="02020603050405020304" pitchFamily="18" charset="0"/>
                <a:cs typeface="Calibri" panose="020F0502020204030204" pitchFamily="34" charset="0"/>
              </a:rPr>
              <a:t> από τον Αγαμέμνονα και για να κατευναστεί ο θυμός του θεού, πρέπει ο Αγαμέμνονας να επιστρέψει στον ιερέα την κόρη του</a:t>
            </a:r>
            <a:r>
              <a:rPr lang="el-GR" sz="2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χωρίς λύτρα </a:t>
            </a:r>
            <a:r>
              <a:rPr lang="el-GR" sz="2000" dirty="0">
                <a:effectLst/>
                <a:latin typeface="Calibri" panose="020F0502020204030204" pitchFamily="34" charset="0"/>
                <a:ea typeface="Times New Roman" panose="02020603050405020304" pitchFamily="18" charset="0"/>
                <a:cs typeface="Calibri" panose="020F0502020204030204" pitchFamily="34" charset="0"/>
              </a:rPr>
              <a:t>και με επίσημη αποστολή θυσίας – </a:t>
            </a:r>
            <a:r>
              <a:rPr lang="el-GR" sz="2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ρόλος του Κάλχα → προωθεί τον μύθο</a:t>
            </a:r>
            <a:endParaRPr lang="el-GR"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pic>
        <p:nvPicPr>
          <p:cNvPr id="5" name="Θέση περιεχομένου 4">
            <a:extLst>
              <a:ext uri="{FF2B5EF4-FFF2-40B4-BE49-F238E27FC236}">
                <a16:creationId xmlns:a16="http://schemas.microsoft.com/office/drawing/2014/main" id="{5AEA2673-3325-9B27-6BA7-37B46B60C0AD}"/>
              </a:ext>
            </a:extLst>
          </p:cNvPr>
          <p:cNvPicPr>
            <a:picLocks noGrp="1" noChangeAspect="1"/>
          </p:cNvPicPr>
          <p:nvPr>
            <p:ph sz="half" idx="2"/>
          </p:nvPr>
        </p:nvPicPr>
        <p:blipFill>
          <a:blip r:embed="rId2"/>
          <a:stretch>
            <a:fillRect/>
          </a:stretch>
        </p:blipFill>
        <p:spPr>
          <a:xfrm>
            <a:off x="6796362" y="1846263"/>
            <a:ext cx="3780877" cy="4022725"/>
          </a:xfrm>
          <a:prstGeom prst="rect">
            <a:avLst/>
          </a:prstGeom>
        </p:spPr>
      </p:pic>
    </p:spTree>
    <p:extLst>
      <p:ext uri="{BB962C8B-B14F-4D97-AF65-F5344CB8AC3E}">
        <p14:creationId xmlns:p14="http://schemas.microsoft.com/office/powerpoint/2010/main" val="4188404861"/>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118</TotalTime>
  <Words>2452</Words>
  <Application>Microsoft Office PowerPoint</Application>
  <PresentationFormat>Ευρεία οθόνη</PresentationFormat>
  <Paragraphs>128</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Calibri</vt:lpstr>
      <vt:lpstr>Calibri Light</vt:lpstr>
      <vt:lpstr>Tahoma</vt:lpstr>
      <vt:lpstr>Wingdings</vt:lpstr>
      <vt:lpstr>Ανασκόπηση</vt:lpstr>
      <vt:lpstr>Παρουσίαση του PowerPoint</vt:lpstr>
      <vt:lpstr>Χωρίστε την ενότητα σε θεματικές υποενότητες και δώστε τίτλους.</vt:lpstr>
      <vt:lpstr>Πότε συμβαίνουν τα γεγονότα της ενότητας;</vt:lpstr>
      <vt:lpstr>Σε ποιον χώρο συμβαίνουν;</vt:lpstr>
      <vt:lpstr>Ποιοι παίρνουν τον λόγο στη συνέλευση μέχρι τον στίχο 121;</vt:lpstr>
      <vt:lpstr>Τι ζητάει ο Αχιλλέας στον λόγο του;</vt:lpstr>
      <vt:lpstr>Ποιος ήταν ο Κάλχας, γιατί διστάζει να αποκαλύψει την αιτία του θυμού του Απόλλωνα και τι ζητάει από τον Αχιλλέα; </vt:lpstr>
      <vt:lpstr>Τι απαντά ο Αχιλλέας;</vt:lpstr>
      <vt:lpstr>Ποια είναι η αιτία του θυμού του Απόλλωνα σύμφωνα με τη μαντεία του Κάλχα;</vt:lpstr>
      <vt:lpstr>Πώς αντιδρά ο Αγαμέμνονας στο άκουσμα του ονόματός του ως υπεύθυνου για τον λοιμό; </vt:lpstr>
      <vt:lpstr>Ποιες δυνάμεις συγκρούονται μέσα από τα πρόσωπα του Αγαμέμνονα και του Κάλχα;</vt:lpstr>
      <vt:lpstr>Πώς αντιδρά ο Αχιλλέας στην απαίτηση του Αγαμέμνονα για αντάλλαγμα της Χρυσηίδας;</vt:lpstr>
      <vt:lpstr>Ποια είναι η απάντηση του Αγαμέμνονα στον Αχιλλέα; </vt:lpstr>
      <vt:lpstr>Πώς αντιδρά ο Αχιλλέας στην αυταρχικότητα του Αγαμέμνονα;</vt:lpstr>
      <vt:lpstr>Πώς απαντά ο Αγαμέμνονας στη δήλωση αποχώρησης του Αχιλλέα;</vt:lpstr>
      <vt:lpstr>Ποιες δυνάμεις συγκρούονται μέσα από τα πρόσωπα του Αγαμέμνονα και του Αχιλλέα; Ποιος από τους δύο έχει δίκιο και ποιος άδικο;</vt:lpstr>
      <vt:lpstr>Ποια είναι η ψυχολογική κατάσταση του Αχιλλέα μετά την άμεση απειλή του Αγαμέμνονα;</vt:lpstr>
      <vt:lpstr>Ποιο πρόσωπο παρεμβαίνει αυτή την κρίσιμη στιγμή; Ποια λύση δίνει;</vt:lpstr>
      <vt:lpstr>Πώς εκτονώνει την οργή και τον θυμό του ο Αχιλλέας στη συνέχεια;</vt:lpstr>
      <vt:lpstr>Πόσο αυτεξούσιος είναι ο Αχιλλέας μετά την παρέμβαση της Αθηνάς;</vt:lpstr>
      <vt:lpstr>Ποιο πρόσωπο επεμβαίνει σε αυτό το σημείο της σύγκρουσης των δύο ηρώων;</vt:lpstr>
      <vt:lpstr>Έχει αποτέλεσμα η συμφιλιωτική προσπάθεια του Νέστορα;</vt:lpstr>
      <vt:lpstr>Ποιος τελικά επιβάλλεται και γιατί;</vt:lpstr>
      <vt:lpstr>Με ποια επίθετα προσδιορίζονται ο Αχιλλέας, η Ήρα, η Αθηνά, ο Απόλλωνας, ο Δίας, η Χρυσηίδα, ο Αγαμέμνονας, ο Νέστορας, η Φθία;</vt:lpstr>
      <vt:lpstr>Γιατί ο ποιητής χρησιμοποιεί κυρίως τον διάλογο στη συγκεκριμένη σκηνή;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Papalamprou</dc:creator>
  <cp:lastModifiedBy>Maria Papalamprou</cp:lastModifiedBy>
  <cp:revision>24</cp:revision>
  <dcterms:created xsi:type="dcterms:W3CDTF">2025-10-19T16:57:31Z</dcterms:created>
  <dcterms:modified xsi:type="dcterms:W3CDTF">2025-10-28T15:34:18Z</dcterms:modified>
</cp:coreProperties>
</file>