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03CC57E-7282-4D90-B839-048C58B9A81A}" type="datetimeFigureOut">
              <a:rPr lang="en-GB" smtClean="0"/>
              <a:t>18/01/2025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4521-1985-4B32-8FEF-651000659E0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72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3CC57E-7282-4D90-B839-048C58B9A81A}" type="datetimeFigureOut">
              <a:rPr lang="en-GB" smtClean="0"/>
              <a:t>18/01/2025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4521-1985-4B32-8FEF-651000659E0D}" type="slidenum">
              <a:rPr lang="en-GB" smtClean="0"/>
              <a:t>‹#›</a:t>
            </a:fld>
            <a:endParaRPr lang="en-GB"/>
          </a:p>
        </p:txBody>
      </p:sp>
    </p:spTree>
    <p:extLst>
      <p:ext uri="{BB962C8B-B14F-4D97-AF65-F5344CB8AC3E}">
        <p14:creationId xmlns:p14="http://schemas.microsoft.com/office/powerpoint/2010/main" val="238486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3CC57E-7282-4D90-B839-048C58B9A81A}" type="datetimeFigureOut">
              <a:rPr lang="en-GB" smtClean="0"/>
              <a:t>18/01/2025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4521-1985-4B32-8FEF-651000659E0D}" type="slidenum">
              <a:rPr lang="en-GB" smtClean="0"/>
              <a:t>‹#›</a:t>
            </a:fld>
            <a:endParaRPr lang="en-GB"/>
          </a:p>
        </p:txBody>
      </p:sp>
    </p:spTree>
    <p:extLst>
      <p:ext uri="{BB962C8B-B14F-4D97-AF65-F5344CB8AC3E}">
        <p14:creationId xmlns:p14="http://schemas.microsoft.com/office/powerpoint/2010/main" val="69512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3CC57E-7282-4D90-B839-048C58B9A81A}" type="datetimeFigureOut">
              <a:rPr lang="en-GB" smtClean="0"/>
              <a:t>18/01/2025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4521-1985-4B32-8FEF-651000659E0D}" type="slidenum">
              <a:rPr lang="en-GB" smtClean="0"/>
              <a:t>‹#›</a:t>
            </a:fld>
            <a:endParaRPr lang="en-GB"/>
          </a:p>
        </p:txBody>
      </p:sp>
    </p:spTree>
    <p:extLst>
      <p:ext uri="{BB962C8B-B14F-4D97-AF65-F5344CB8AC3E}">
        <p14:creationId xmlns:p14="http://schemas.microsoft.com/office/powerpoint/2010/main" val="332384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03CC57E-7282-4D90-B839-048C58B9A81A}" type="datetimeFigureOut">
              <a:rPr lang="en-GB" smtClean="0"/>
              <a:t>18/01/2025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4521-1985-4B32-8FEF-651000659E0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62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03CC57E-7282-4D90-B839-048C58B9A81A}" type="datetimeFigureOut">
              <a:rPr lang="en-GB" smtClean="0"/>
              <a:t>18/01/2025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5C4521-1985-4B32-8FEF-651000659E0D}" type="slidenum">
              <a:rPr lang="en-GB" smtClean="0"/>
              <a:t>‹#›</a:t>
            </a:fld>
            <a:endParaRPr lang="en-GB"/>
          </a:p>
        </p:txBody>
      </p:sp>
    </p:spTree>
    <p:extLst>
      <p:ext uri="{BB962C8B-B14F-4D97-AF65-F5344CB8AC3E}">
        <p14:creationId xmlns:p14="http://schemas.microsoft.com/office/powerpoint/2010/main" val="292972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03CC57E-7282-4D90-B839-048C58B9A81A}" type="datetimeFigureOut">
              <a:rPr lang="en-GB" smtClean="0"/>
              <a:t>18/01/2025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5C4521-1985-4B32-8FEF-651000659E0D}" type="slidenum">
              <a:rPr lang="en-GB" smtClean="0"/>
              <a:t>‹#›</a:t>
            </a:fld>
            <a:endParaRPr lang="en-GB"/>
          </a:p>
        </p:txBody>
      </p:sp>
    </p:spTree>
    <p:extLst>
      <p:ext uri="{BB962C8B-B14F-4D97-AF65-F5344CB8AC3E}">
        <p14:creationId xmlns:p14="http://schemas.microsoft.com/office/powerpoint/2010/main" val="156930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03CC57E-7282-4D90-B839-048C58B9A81A}" type="datetimeFigureOut">
              <a:rPr lang="en-GB" smtClean="0"/>
              <a:t>18/01/2025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5C4521-1985-4B32-8FEF-651000659E0D}" type="slidenum">
              <a:rPr lang="en-GB" smtClean="0"/>
              <a:t>‹#›</a:t>
            </a:fld>
            <a:endParaRPr lang="en-GB"/>
          </a:p>
        </p:txBody>
      </p:sp>
    </p:spTree>
    <p:extLst>
      <p:ext uri="{BB962C8B-B14F-4D97-AF65-F5344CB8AC3E}">
        <p14:creationId xmlns:p14="http://schemas.microsoft.com/office/powerpoint/2010/main" val="198816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3CC57E-7282-4D90-B839-048C58B9A81A}" type="datetimeFigureOut">
              <a:rPr lang="en-GB" smtClean="0"/>
              <a:t>18/01/2025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635C4521-1985-4B32-8FEF-651000659E0D}" type="slidenum">
              <a:rPr lang="en-GB" smtClean="0"/>
              <a:t>‹#›</a:t>
            </a:fld>
            <a:endParaRPr lang="en-GB"/>
          </a:p>
        </p:txBody>
      </p:sp>
    </p:spTree>
    <p:extLst>
      <p:ext uri="{BB962C8B-B14F-4D97-AF65-F5344CB8AC3E}">
        <p14:creationId xmlns:p14="http://schemas.microsoft.com/office/powerpoint/2010/main" val="20390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3CC57E-7282-4D90-B839-048C58B9A81A}" type="datetimeFigureOut">
              <a:rPr lang="en-GB" smtClean="0"/>
              <a:t>18/01/2025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5C4521-1985-4B32-8FEF-651000659E0D}" type="slidenum">
              <a:rPr lang="en-GB" smtClean="0"/>
              <a:t>‹#›</a:t>
            </a:fld>
            <a:endParaRPr lang="en-GB"/>
          </a:p>
        </p:txBody>
      </p:sp>
    </p:spTree>
    <p:extLst>
      <p:ext uri="{BB962C8B-B14F-4D97-AF65-F5344CB8AC3E}">
        <p14:creationId xmlns:p14="http://schemas.microsoft.com/office/powerpoint/2010/main" val="312190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03CC57E-7282-4D90-B839-048C58B9A81A}" type="datetimeFigureOut">
              <a:rPr lang="en-GB" smtClean="0"/>
              <a:t>18/01/2025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5C4521-1985-4B32-8FEF-651000659E0D}" type="slidenum">
              <a:rPr lang="en-GB" smtClean="0"/>
              <a:t>‹#›</a:t>
            </a:fld>
            <a:endParaRPr lang="en-GB"/>
          </a:p>
        </p:txBody>
      </p:sp>
    </p:spTree>
    <p:extLst>
      <p:ext uri="{BB962C8B-B14F-4D97-AF65-F5344CB8AC3E}">
        <p14:creationId xmlns:p14="http://schemas.microsoft.com/office/powerpoint/2010/main" val="177906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3CC57E-7282-4D90-B839-048C58B9A81A}" type="datetimeFigureOut">
              <a:rPr lang="en-GB" smtClean="0"/>
              <a:t>18/01/2025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35C4521-1985-4B32-8FEF-651000659E0D}"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922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C2AA735E-DA94-965F-B22D-9C1498C8AAC0}"/>
              </a:ext>
            </a:extLst>
          </p:cNvPr>
          <p:cNvSpPr>
            <a:spLocks noGrp="1"/>
          </p:cNvSpPr>
          <p:nvPr>
            <p:ph type="subTitle" idx="1"/>
          </p:nvPr>
        </p:nvSpPr>
        <p:spPr/>
        <p:txBody>
          <a:bodyPr/>
          <a:lstStyle/>
          <a:p>
            <a:r>
              <a:rPr lang="el-GR" b="1" dirty="0" err="1">
                <a:effectLst/>
                <a:latin typeface="inherit"/>
              </a:rPr>
              <a:t>Μαρια</a:t>
            </a:r>
            <a:r>
              <a:rPr lang="el-GR" b="1" dirty="0">
                <a:effectLst/>
                <a:latin typeface="inherit"/>
              </a:rPr>
              <a:t> </a:t>
            </a:r>
            <a:r>
              <a:rPr lang="el-GR" b="1" dirty="0" err="1">
                <a:effectLst/>
                <a:latin typeface="inherit"/>
              </a:rPr>
              <a:t>Ιορδανιδου</a:t>
            </a:r>
            <a:endParaRPr lang="el-GR" dirty="0"/>
          </a:p>
          <a:p>
            <a:r>
              <a:rPr lang="el-GR" b="1" dirty="0">
                <a:effectLst/>
                <a:latin typeface="inherit"/>
              </a:rPr>
              <a:t>Στην </a:t>
            </a:r>
            <a:r>
              <a:rPr lang="el-GR" b="1" dirty="0" err="1">
                <a:effectLst/>
                <a:latin typeface="inherit"/>
              </a:rPr>
              <a:t>εποχη</a:t>
            </a:r>
            <a:r>
              <a:rPr lang="el-GR" b="1" dirty="0">
                <a:effectLst/>
                <a:latin typeface="inherit"/>
              </a:rPr>
              <a:t> του </a:t>
            </a:r>
            <a:r>
              <a:rPr lang="el-GR" b="1" dirty="0" err="1">
                <a:effectLst/>
                <a:latin typeface="inherit"/>
              </a:rPr>
              <a:t>τσιμεντου</a:t>
            </a:r>
            <a:r>
              <a:rPr lang="el-GR" b="1" dirty="0">
                <a:effectLst/>
                <a:latin typeface="inherit"/>
              </a:rPr>
              <a:t> και της </a:t>
            </a:r>
            <a:r>
              <a:rPr lang="el-GR" b="1" dirty="0" err="1">
                <a:effectLst/>
                <a:latin typeface="inherit"/>
              </a:rPr>
              <a:t>πολυκατοικιας</a:t>
            </a:r>
            <a:endParaRPr lang="el-GR" dirty="0"/>
          </a:p>
          <a:p>
            <a:endParaRPr lang="en-GB" dirty="0"/>
          </a:p>
        </p:txBody>
      </p:sp>
      <p:pic>
        <p:nvPicPr>
          <p:cNvPr id="7" name="Εικόνα 6">
            <a:extLst>
              <a:ext uri="{FF2B5EF4-FFF2-40B4-BE49-F238E27FC236}">
                <a16:creationId xmlns:a16="http://schemas.microsoft.com/office/drawing/2014/main" id="{3BEB5DD7-C1B2-73B7-1994-4C952CF69277}"/>
              </a:ext>
            </a:extLst>
          </p:cNvPr>
          <p:cNvPicPr>
            <a:picLocks noChangeAspect="1"/>
          </p:cNvPicPr>
          <p:nvPr/>
        </p:nvPicPr>
        <p:blipFill>
          <a:blip r:embed="rId2"/>
          <a:stretch>
            <a:fillRect/>
          </a:stretch>
        </p:blipFill>
        <p:spPr>
          <a:xfrm>
            <a:off x="4099728" y="138987"/>
            <a:ext cx="3677809" cy="3290013"/>
          </a:xfrm>
          <a:prstGeom prst="rect">
            <a:avLst/>
          </a:prstGeom>
        </p:spPr>
      </p:pic>
    </p:spTree>
    <p:extLst>
      <p:ext uri="{BB962C8B-B14F-4D97-AF65-F5344CB8AC3E}">
        <p14:creationId xmlns:p14="http://schemas.microsoft.com/office/powerpoint/2010/main" val="4248329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0DF1A-E210-0272-1FDF-CF5CF0FCDE2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1B3C6B6-D84D-D1A5-6AEE-8131D9D78957}"/>
              </a:ext>
            </a:extLst>
          </p:cNvPr>
          <p:cNvSpPr>
            <a:spLocks noGrp="1"/>
          </p:cNvSpPr>
          <p:nvPr>
            <p:ph type="title"/>
          </p:nvPr>
        </p:nvSpPr>
        <p:spPr/>
        <p:txBody>
          <a:bodyPr/>
          <a:lstStyle/>
          <a:p>
            <a:r>
              <a:rPr lang="el-GR" dirty="0"/>
              <a:t>Μαρία Ιορδανίδου </a:t>
            </a:r>
            <a:endParaRPr lang="en-GB" dirty="0"/>
          </a:p>
        </p:txBody>
      </p:sp>
      <p:sp>
        <p:nvSpPr>
          <p:cNvPr id="4" name="Θέση κειμένου 3">
            <a:extLst>
              <a:ext uri="{FF2B5EF4-FFF2-40B4-BE49-F238E27FC236}">
                <a16:creationId xmlns:a16="http://schemas.microsoft.com/office/drawing/2014/main" id="{F54CF719-1748-2D9D-82FB-CF12C81D0253}"/>
              </a:ext>
            </a:extLst>
          </p:cNvPr>
          <p:cNvSpPr>
            <a:spLocks noGrp="1"/>
          </p:cNvSpPr>
          <p:nvPr>
            <p:ph type="body" sz="half" idx="2"/>
          </p:nvPr>
        </p:nvSpPr>
        <p:spPr/>
        <p:txBody>
          <a:bodyPr>
            <a:normAutofit/>
          </a:bodyPr>
          <a:lstStyle/>
          <a:p>
            <a:r>
              <a:rPr lang="el-GR" sz="2800" dirty="0"/>
              <a:t>Στην εποχή του τσιμέντου και της πολυκατοικίας </a:t>
            </a:r>
            <a:endParaRPr lang="en-GB" sz="2800" dirty="0"/>
          </a:p>
        </p:txBody>
      </p:sp>
      <p:pic>
        <p:nvPicPr>
          <p:cNvPr id="32" name="Εικόνα 31">
            <a:extLst>
              <a:ext uri="{FF2B5EF4-FFF2-40B4-BE49-F238E27FC236}">
                <a16:creationId xmlns:a16="http://schemas.microsoft.com/office/drawing/2014/main" id="{3B26D617-2B1B-C1A9-C464-5A2CB754DEA8}"/>
              </a:ext>
            </a:extLst>
          </p:cNvPr>
          <p:cNvPicPr>
            <a:picLocks noChangeAspect="1"/>
          </p:cNvPicPr>
          <p:nvPr/>
        </p:nvPicPr>
        <p:blipFill>
          <a:blip r:embed="rId2"/>
          <a:stretch>
            <a:fillRect/>
          </a:stretch>
        </p:blipFill>
        <p:spPr>
          <a:xfrm>
            <a:off x="147267" y="708125"/>
            <a:ext cx="8034821" cy="3744227"/>
          </a:xfrm>
          <a:prstGeom prst="rect">
            <a:avLst/>
          </a:prstGeom>
        </p:spPr>
      </p:pic>
      <p:pic>
        <p:nvPicPr>
          <p:cNvPr id="3" name="Εικόνα 2">
            <a:extLst>
              <a:ext uri="{FF2B5EF4-FFF2-40B4-BE49-F238E27FC236}">
                <a16:creationId xmlns:a16="http://schemas.microsoft.com/office/drawing/2014/main" id="{B051BFA0-9A5F-F2BD-B642-A9812C670907}"/>
              </a:ext>
            </a:extLst>
          </p:cNvPr>
          <p:cNvPicPr>
            <a:picLocks noChangeAspect="1"/>
          </p:cNvPicPr>
          <p:nvPr/>
        </p:nvPicPr>
        <p:blipFill>
          <a:blip r:embed="rId3"/>
          <a:stretch>
            <a:fillRect/>
          </a:stretch>
        </p:blipFill>
        <p:spPr>
          <a:xfrm>
            <a:off x="8514035" y="0"/>
            <a:ext cx="3172268" cy="4648849"/>
          </a:xfrm>
          <a:prstGeom prst="rect">
            <a:avLst/>
          </a:prstGeom>
        </p:spPr>
      </p:pic>
    </p:spTree>
    <p:extLst>
      <p:ext uri="{BB962C8B-B14F-4D97-AF65-F5344CB8AC3E}">
        <p14:creationId xmlns:p14="http://schemas.microsoft.com/office/powerpoint/2010/main" val="1745888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D8651C-3CB1-29E7-0FA6-327DB8E154B2}"/>
              </a:ext>
            </a:extLst>
          </p:cNvPr>
          <p:cNvSpPr>
            <a:spLocks noGrp="1"/>
          </p:cNvSpPr>
          <p:nvPr>
            <p:ph type="title"/>
          </p:nvPr>
        </p:nvSpPr>
        <p:spPr/>
        <p:txBody>
          <a:bodyPr/>
          <a:lstStyle/>
          <a:p>
            <a:r>
              <a:rPr lang="el-GR" dirty="0"/>
              <a:t>Μαρία Ιορδανίδου </a:t>
            </a:r>
            <a:endParaRPr lang="en-GB" dirty="0"/>
          </a:p>
        </p:txBody>
      </p:sp>
      <p:sp>
        <p:nvSpPr>
          <p:cNvPr id="4" name="Θέση κειμένου 3">
            <a:extLst>
              <a:ext uri="{FF2B5EF4-FFF2-40B4-BE49-F238E27FC236}">
                <a16:creationId xmlns:a16="http://schemas.microsoft.com/office/drawing/2014/main" id="{50497953-91F1-7E2D-09B5-11B2A3EE370C}"/>
              </a:ext>
            </a:extLst>
          </p:cNvPr>
          <p:cNvSpPr>
            <a:spLocks noGrp="1"/>
          </p:cNvSpPr>
          <p:nvPr>
            <p:ph type="body" sz="half" idx="2"/>
          </p:nvPr>
        </p:nvSpPr>
        <p:spPr/>
        <p:txBody>
          <a:bodyPr>
            <a:normAutofit/>
          </a:bodyPr>
          <a:lstStyle/>
          <a:p>
            <a:r>
              <a:rPr lang="el-GR" sz="2800" dirty="0"/>
              <a:t>1897-1989</a:t>
            </a:r>
            <a:endParaRPr lang="en-GB" sz="2800" dirty="0"/>
          </a:p>
        </p:txBody>
      </p:sp>
      <p:pic>
        <p:nvPicPr>
          <p:cNvPr id="6" name="Εικόνα 5">
            <a:extLst>
              <a:ext uri="{FF2B5EF4-FFF2-40B4-BE49-F238E27FC236}">
                <a16:creationId xmlns:a16="http://schemas.microsoft.com/office/drawing/2014/main" id="{62AA9769-F48E-0FC2-F0D3-55D478005F1E}"/>
              </a:ext>
            </a:extLst>
          </p:cNvPr>
          <p:cNvPicPr>
            <a:picLocks noChangeAspect="1"/>
          </p:cNvPicPr>
          <p:nvPr/>
        </p:nvPicPr>
        <p:blipFill>
          <a:blip r:embed="rId2"/>
          <a:stretch>
            <a:fillRect/>
          </a:stretch>
        </p:blipFill>
        <p:spPr>
          <a:xfrm>
            <a:off x="304200" y="356617"/>
            <a:ext cx="7473337" cy="4006560"/>
          </a:xfrm>
          <a:prstGeom prst="rect">
            <a:avLst/>
          </a:prstGeom>
        </p:spPr>
      </p:pic>
      <p:pic>
        <p:nvPicPr>
          <p:cNvPr id="8" name="Εικόνα 7">
            <a:extLst>
              <a:ext uri="{FF2B5EF4-FFF2-40B4-BE49-F238E27FC236}">
                <a16:creationId xmlns:a16="http://schemas.microsoft.com/office/drawing/2014/main" id="{DE5F1059-A2E5-2936-273B-F1A9E9B38687}"/>
              </a:ext>
            </a:extLst>
          </p:cNvPr>
          <p:cNvPicPr>
            <a:picLocks noChangeAspect="1"/>
          </p:cNvPicPr>
          <p:nvPr/>
        </p:nvPicPr>
        <p:blipFill>
          <a:blip r:embed="rId3"/>
          <a:stretch>
            <a:fillRect/>
          </a:stretch>
        </p:blipFill>
        <p:spPr>
          <a:xfrm>
            <a:off x="7891512" y="340334"/>
            <a:ext cx="3949995" cy="4022843"/>
          </a:xfrm>
          <a:prstGeom prst="rect">
            <a:avLst/>
          </a:prstGeom>
        </p:spPr>
      </p:pic>
    </p:spTree>
    <p:extLst>
      <p:ext uri="{BB962C8B-B14F-4D97-AF65-F5344CB8AC3E}">
        <p14:creationId xmlns:p14="http://schemas.microsoft.com/office/powerpoint/2010/main" val="81649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96EE5-B58A-9906-72AC-42B1CE1E97C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E9AFC9C-2352-1449-80FD-D030FBD022BE}"/>
              </a:ext>
            </a:extLst>
          </p:cNvPr>
          <p:cNvSpPr>
            <a:spLocks noGrp="1"/>
          </p:cNvSpPr>
          <p:nvPr>
            <p:ph type="title"/>
          </p:nvPr>
        </p:nvSpPr>
        <p:spPr/>
        <p:txBody>
          <a:bodyPr/>
          <a:lstStyle/>
          <a:p>
            <a:r>
              <a:rPr lang="el-GR" dirty="0"/>
              <a:t>Μαρία Ιορδανίδου </a:t>
            </a:r>
            <a:endParaRPr lang="en-GB" dirty="0"/>
          </a:p>
        </p:txBody>
      </p:sp>
      <p:sp>
        <p:nvSpPr>
          <p:cNvPr id="4" name="Θέση κειμένου 3">
            <a:extLst>
              <a:ext uri="{FF2B5EF4-FFF2-40B4-BE49-F238E27FC236}">
                <a16:creationId xmlns:a16="http://schemas.microsoft.com/office/drawing/2014/main" id="{EEE25915-951C-8136-064B-DDB483208F51}"/>
              </a:ext>
            </a:extLst>
          </p:cNvPr>
          <p:cNvSpPr>
            <a:spLocks noGrp="1"/>
          </p:cNvSpPr>
          <p:nvPr>
            <p:ph type="body" sz="half" idx="2"/>
          </p:nvPr>
        </p:nvSpPr>
        <p:spPr/>
        <p:txBody>
          <a:bodyPr>
            <a:normAutofit/>
          </a:bodyPr>
          <a:lstStyle/>
          <a:p>
            <a:r>
              <a:rPr lang="el-GR" sz="2800" dirty="0"/>
              <a:t>1897-1989</a:t>
            </a:r>
            <a:endParaRPr lang="en-GB" sz="2800" dirty="0"/>
          </a:p>
        </p:txBody>
      </p:sp>
      <p:sp>
        <p:nvSpPr>
          <p:cNvPr id="5" name="TextBox 4">
            <a:extLst>
              <a:ext uri="{FF2B5EF4-FFF2-40B4-BE49-F238E27FC236}">
                <a16:creationId xmlns:a16="http://schemas.microsoft.com/office/drawing/2014/main" id="{33E2EE57-A01A-274C-C706-F4827EFA871C}"/>
              </a:ext>
            </a:extLst>
          </p:cNvPr>
          <p:cNvSpPr txBox="1"/>
          <p:nvPr/>
        </p:nvSpPr>
        <p:spPr>
          <a:xfrm>
            <a:off x="369869" y="246580"/>
            <a:ext cx="11352943" cy="6370975"/>
          </a:xfrm>
          <a:prstGeom prst="rect">
            <a:avLst/>
          </a:prstGeom>
          <a:noFill/>
        </p:spPr>
        <p:txBody>
          <a:bodyPr wrap="square">
            <a:spAutoFit/>
          </a:bodyPr>
          <a:lstStyle/>
          <a:p>
            <a:pPr algn="just"/>
            <a:r>
              <a:rPr lang="el-GR" sz="2000" dirty="0">
                <a:effectLst/>
              </a:rPr>
              <a:t>Μια ζωή πολυκύμαντη σαν μυθιστόρημα Η Μαρία Ιορδανίδου γεννήθηκε στις 23 Σεπτεμβρίου 1897, στην Κωνσταντινούπολη. Ο πατέρας της, Νικόλαος Κριεζής ήταν μηχανικός του Εμπορικού Ναυτικού και καταγόταν από την Ύδρα. Η μητέρα της, Ευφροσύνη </a:t>
            </a:r>
            <a:r>
              <a:rPr lang="el-GR" sz="2000" dirty="0" err="1">
                <a:effectLst/>
              </a:rPr>
              <a:t>Μάγκου</a:t>
            </a:r>
            <a:r>
              <a:rPr lang="el-GR" sz="2000" dirty="0">
                <a:effectLst/>
              </a:rPr>
              <a:t> ήταν </a:t>
            </a:r>
            <a:r>
              <a:rPr lang="el-GR" sz="2000" dirty="0" err="1">
                <a:effectLst/>
              </a:rPr>
              <a:t>Πολίτισσα</a:t>
            </a:r>
            <a:r>
              <a:rPr lang="el-GR" sz="2000" dirty="0">
                <a:effectLst/>
              </a:rPr>
              <a:t>. Από το 1901 έως το 1909 έζησε με τους γονείς της στον Πειραιά. Μετά το χωρισμό τους, επέστρεψε στη γενέτειρά της, για να φοιτήσει στο </a:t>
            </a:r>
            <a:r>
              <a:rPr lang="el-GR" sz="2000" dirty="0" err="1">
                <a:effectLst/>
              </a:rPr>
              <a:t>στο</a:t>
            </a:r>
            <a:r>
              <a:rPr lang="el-GR" sz="2000" dirty="0">
                <a:effectLst/>
              </a:rPr>
              <a:t> αμερικανικό κολέγιο. </a:t>
            </a:r>
          </a:p>
          <a:p>
            <a:pPr algn="just"/>
            <a:endParaRPr lang="el-GR" sz="2000" dirty="0"/>
          </a:p>
          <a:p>
            <a:pPr algn="just"/>
            <a:r>
              <a:rPr lang="el-GR" sz="2000" dirty="0">
                <a:effectLst/>
              </a:rPr>
              <a:t>Κατά τον Α’ Παγκόσμιο Πόλεμο, βρέθηκε στο </a:t>
            </a:r>
            <a:r>
              <a:rPr lang="el-GR" sz="2000" dirty="0" err="1">
                <a:effectLst/>
              </a:rPr>
              <a:t>Μπατούμι</a:t>
            </a:r>
            <a:r>
              <a:rPr lang="el-GR" sz="2000" dirty="0">
                <a:effectLst/>
              </a:rPr>
              <a:t>, τότε πόλη της Ρωσίας, κοντά σε ένα θείο της. Εγκλωβίστηκε εκεί λόγω των </a:t>
            </a:r>
            <a:r>
              <a:rPr lang="el-GR" sz="2000" dirty="0" err="1">
                <a:effectLst/>
              </a:rPr>
              <a:t>τεκταινομένων</a:t>
            </a:r>
            <a:r>
              <a:rPr lang="el-GR" sz="2000" dirty="0">
                <a:effectLst/>
              </a:rPr>
              <a:t> και βίωσε εκ του σύνεγγυς τα γεγονότα της Οκτωβριανής Επανάστασης. Κατάφερε να επιβιώσει μόνη, παραδίδοντας μαθήματα αγγλικών, ενώ παράλληλα παρακολούθησε μαθήματα σε ρωσικό γυμνάσιο. Το 1920, μετανάστευσε στην Αλεξάνδρεια και, τρία χρόνια αργότερα, παντρεύτηκε τον εκπαιδευτικό και διανοούμενο, Ιορδάνη Ιορδανίδη. Συνδέθηκε, επίσης, με την αριστερή διανόηση και έγινε μέλος του Κομμουνιστικού Κόμματος Αιγύπτου. </a:t>
            </a:r>
          </a:p>
          <a:p>
            <a:pPr algn="just"/>
            <a:r>
              <a:rPr lang="el-GR" sz="2000" dirty="0">
                <a:effectLst/>
              </a:rPr>
              <a:t>Η Ιορδανίδου εργάστηκε στη Σοβιετική Πρεσβεία μέχρι το 1939. Στα δύσκολα χρόνια της Κατοχής, το σπίτι της καταστράφηκε. Συνελήφθη από τους Ιταλούς και κρατήθηκε σε στρατόπεδα συγκέντρωσης της και των Τρικάλων για 8 μήνες. </a:t>
            </a:r>
          </a:p>
          <a:p>
            <a:endParaRPr lang="el-GR" dirty="0">
              <a:effectLst/>
            </a:endParaRPr>
          </a:p>
          <a:p>
            <a:br>
              <a:rPr lang="el-GR" dirty="0">
                <a:effectLst/>
              </a:rPr>
            </a:br>
            <a:br>
              <a:rPr lang="el-GR" dirty="0">
                <a:effectLst/>
              </a:rPr>
            </a:br>
            <a:br>
              <a:rPr lang="el-GR" dirty="0">
                <a:effectLst/>
              </a:rPr>
            </a:br>
            <a:br>
              <a:rPr lang="el-GR" dirty="0">
                <a:effectLst/>
              </a:rPr>
            </a:br>
            <a:endParaRPr lang="el-GR" dirty="0">
              <a:effectLst/>
            </a:endParaRPr>
          </a:p>
        </p:txBody>
      </p:sp>
    </p:spTree>
    <p:extLst>
      <p:ext uri="{BB962C8B-B14F-4D97-AF65-F5344CB8AC3E}">
        <p14:creationId xmlns:p14="http://schemas.microsoft.com/office/powerpoint/2010/main" val="2340860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FE2C8-296A-6FEB-1203-524A12E22F4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BC362B1-E68B-2AAC-424C-1E6075B90F7C}"/>
              </a:ext>
            </a:extLst>
          </p:cNvPr>
          <p:cNvSpPr>
            <a:spLocks noGrp="1"/>
          </p:cNvSpPr>
          <p:nvPr>
            <p:ph type="title"/>
          </p:nvPr>
        </p:nvSpPr>
        <p:spPr/>
        <p:txBody>
          <a:bodyPr/>
          <a:lstStyle/>
          <a:p>
            <a:r>
              <a:rPr lang="el-GR" dirty="0"/>
              <a:t>Μαρία Ιορδανίδου </a:t>
            </a:r>
            <a:endParaRPr lang="en-GB" dirty="0"/>
          </a:p>
        </p:txBody>
      </p:sp>
      <p:sp>
        <p:nvSpPr>
          <p:cNvPr id="4" name="Θέση κειμένου 3">
            <a:extLst>
              <a:ext uri="{FF2B5EF4-FFF2-40B4-BE49-F238E27FC236}">
                <a16:creationId xmlns:a16="http://schemas.microsoft.com/office/drawing/2014/main" id="{AE733D4A-86D8-4C63-9339-123850431DCF}"/>
              </a:ext>
            </a:extLst>
          </p:cNvPr>
          <p:cNvSpPr>
            <a:spLocks noGrp="1"/>
          </p:cNvSpPr>
          <p:nvPr>
            <p:ph type="body" sz="half" idx="2"/>
          </p:nvPr>
        </p:nvSpPr>
        <p:spPr/>
        <p:txBody>
          <a:bodyPr>
            <a:normAutofit/>
          </a:bodyPr>
          <a:lstStyle/>
          <a:p>
            <a:r>
              <a:rPr lang="el-GR" sz="2800" dirty="0"/>
              <a:t>1897-1989</a:t>
            </a:r>
            <a:endParaRPr lang="en-GB" sz="2800" dirty="0"/>
          </a:p>
        </p:txBody>
      </p:sp>
      <p:sp>
        <p:nvSpPr>
          <p:cNvPr id="5" name="TextBox 4">
            <a:extLst>
              <a:ext uri="{FF2B5EF4-FFF2-40B4-BE49-F238E27FC236}">
                <a16:creationId xmlns:a16="http://schemas.microsoft.com/office/drawing/2014/main" id="{75EA5D10-9B3C-92C2-F0AF-965DD9845F16}"/>
              </a:ext>
            </a:extLst>
          </p:cNvPr>
          <p:cNvSpPr txBox="1"/>
          <p:nvPr/>
        </p:nvSpPr>
        <p:spPr>
          <a:xfrm>
            <a:off x="336883" y="163629"/>
            <a:ext cx="7469205" cy="4801314"/>
          </a:xfrm>
          <a:prstGeom prst="rect">
            <a:avLst/>
          </a:prstGeom>
          <a:noFill/>
        </p:spPr>
        <p:txBody>
          <a:bodyPr wrap="square">
            <a:spAutoFit/>
          </a:bodyPr>
          <a:lstStyle/>
          <a:p>
            <a:pPr algn="just"/>
            <a:r>
              <a:rPr lang="el-GR" dirty="0">
                <a:effectLst/>
              </a:rPr>
              <a:t>Η Ιορδανίδου άρχισε να γράφει σε μεγάλη για τα συγγραφικά δεδομένα ηλικία. </a:t>
            </a:r>
          </a:p>
          <a:p>
            <a:pPr algn="just"/>
            <a:endParaRPr lang="el-GR" dirty="0"/>
          </a:p>
          <a:p>
            <a:pPr algn="just"/>
            <a:r>
              <a:rPr lang="el-GR" dirty="0">
                <a:effectLst/>
              </a:rPr>
              <a:t>Σύμφωνα με την ίδια, αφορμή στάθηκε το γεγονός ότι νοστάλγησε τα παιδικά της χρόνια και δεν βρήκε κανένα βιβλίο που να απεικονίζει ικανοποιητικά τη ζωή στην Κωνσταντινούπολη, όπως η ίδια τη βίωσε. Και, κάπως έτσι, προέκυψε η ιδέα της “</a:t>
            </a:r>
            <a:r>
              <a:rPr lang="el-GR" dirty="0" err="1">
                <a:effectLst/>
              </a:rPr>
              <a:t>Λωξάντρας</a:t>
            </a:r>
            <a:r>
              <a:rPr lang="el-GR" dirty="0">
                <a:effectLst/>
              </a:rPr>
              <a:t>“. Την έγραψε τα βράδια, όταν είχε αϋπνίες, και εκδόθηκε το 1963, όταν η συγγραφέας ήταν 66 ετών. Το αναγνωστικό κοινό “αγκάλιασε” αμέσως το βιβλίο που να απεικονίζει ικανοποιητικά τη ζωή στην Κωνσταντινούπολη, όπως η ίδια τη βίωσε. </a:t>
            </a:r>
          </a:p>
          <a:p>
            <a:pPr algn="just"/>
            <a:endParaRPr lang="el-GR" dirty="0"/>
          </a:p>
          <a:p>
            <a:pPr algn="just"/>
            <a:r>
              <a:rPr lang="el-GR" dirty="0">
                <a:effectLst/>
              </a:rPr>
              <a:t>Και, κάπως έτσι, προέκυψε η ιδέα της “</a:t>
            </a:r>
            <a:r>
              <a:rPr lang="el-GR" dirty="0" err="1">
                <a:effectLst/>
              </a:rPr>
              <a:t>Λωξάντρας</a:t>
            </a:r>
            <a:r>
              <a:rPr lang="el-GR" dirty="0">
                <a:effectLst/>
              </a:rPr>
              <a:t>“. Την έγραψε τα βράδια, όταν είχε αϋπνίες, και εκδόθηκε το 1963, όταν η συγγραφέας ήταν 66 ετών. Το αναγνωστικό κοινό “αγκάλιασε” αμέσως το βιβλίο αφενός για τη νοσταλγική διάθεση που απέπνεε και αφετέρου για την αμεσότητα, τη φυσικότητα και τη ζωντάνια που χαρακτήριζε το λόγο του. Η μεταφορά του στην τηλεόραση το κατέστησε ακόμη πιο διάσημο και αγαπητό. </a:t>
            </a:r>
          </a:p>
        </p:txBody>
      </p:sp>
      <p:pic>
        <p:nvPicPr>
          <p:cNvPr id="9" name="Εικόνα 8">
            <a:extLst>
              <a:ext uri="{FF2B5EF4-FFF2-40B4-BE49-F238E27FC236}">
                <a16:creationId xmlns:a16="http://schemas.microsoft.com/office/drawing/2014/main" id="{384D3CEA-2054-DB6B-78F0-C941286C6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407" y="163629"/>
            <a:ext cx="3962400" cy="5705475"/>
          </a:xfrm>
          <a:prstGeom prst="rect">
            <a:avLst/>
          </a:prstGeom>
        </p:spPr>
      </p:pic>
    </p:spTree>
    <p:extLst>
      <p:ext uri="{BB962C8B-B14F-4D97-AF65-F5344CB8AC3E}">
        <p14:creationId xmlns:p14="http://schemas.microsoft.com/office/powerpoint/2010/main" val="148776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8031-7D37-3C1C-A09F-1656F0C5D54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0B7AA48-DA65-839A-128A-17010A6AA252}"/>
              </a:ext>
            </a:extLst>
          </p:cNvPr>
          <p:cNvSpPr>
            <a:spLocks noGrp="1"/>
          </p:cNvSpPr>
          <p:nvPr>
            <p:ph type="title"/>
          </p:nvPr>
        </p:nvSpPr>
        <p:spPr/>
        <p:txBody>
          <a:bodyPr/>
          <a:lstStyle/>
          <a:p>
            <a:r>
              <a:rPr lang="el-GR" dirty="0"/>
              <a:t>Μαρία Ιορδανίδου </a:t>
            </a:r>
            <a:endParaRPr lang="en-GB" dirty="0"/>
          </a:p>
        </p:txBody>
      </p:sp>
      <p:sp>
        <p:nvSpPr>
          <p:cNvPr id="4" name="Θέση κειμένου 3">
            <a:extLst>
              <a:ext uri="{FF2B5EF4-FFF2-40B4-BE49-F238E27FC236}">
                <a16:creationId xmlns:a16="http://schemas.microsoft.com/office/drawing/2014/main" id="{76960DAA-BF28-0313-7E69-C633F852658C}"/>
              </a:ext>
            </a:extLst>
          </p:cNvPr>
          <p:cNvSpPr>
            <a:spLocks noGrp="1"/>
          </p:cNvSpPr>
          <p:nvPr>
            <p:ph type="body" sz="half" idx="2"/>
          </p:nvPr>
        </p:nvSpPr>
        <p:spPr/>
        <p:txBody>
          <a:bodyPr>
            <a:normAutofit/>
          </a:bodyPr>
          <a:lstStyle/>
          <a:p>
            <a:r>
              <a:rPr lang="el-GR" sz="2800" dirty="0"/>
              <a:t>1897-1989</a:t>
            </a:r>
            <a:endParaRPr lang="en-GB" sz="2800" dirty="0"/>
          </a:p>
        </p:txBody>
      </p:sp>
      <p:sp>
        <p:nvSpPr>
          <p:cNvPr id="6" name="TextBox 5">
            <a:extLst>
              <a:ext uri="{FF2B5EF4-FFF2-40B4-BE49-F238E27FC236}">
                <a16:creationId xmlns:a16="http://schemas.microsoft.com/office/drawing/2014/main" id="{F1EF1A7C-7ED1-6CA3-5016-3CBB93C29D95}"/>
              </a:ext>
            </a:extLst>
          </p:cNvPr>
          <p:cNvSpPr txBox="1"/>
          <p:nvPr/>
        </p:nvSpPr>
        <p:spPr>
          <a:xfrm>
            <a:off x="488481" y="356617"/>
            <a:ext cx="11283215" cy="4093428"/>
          </a:xfrm>
          <a:prstGeom prst="rect">
            <a:avLst/>
          </a:prstGeom>
          <a:noFill/>
        </p:spPr>
        <p:txBody>
          <a:bodyPr wrap="square">
            <a:spAutoFit/>
          </a:bodyPr>
          <a:lstStyle/>
          <a:p>
            <a:pPr algn="just"/>
            <a:r>
              <a:rPr lang="el-GR" sz="2000" dirty="0">
                <a:effectLst/>
              </a:rPr>
              <a:t>Η Μαρία Ιορδανίδου έγραψε άλλα τέσσερα πεζογραφήματα, με έντονο το αυτοβιογραφικό στοιχείο: το “Διακοπές στον Καύκασο” (1965), το “Σαν τα τρελά πουλιά” (1978), το “Στου κύκλου τα γυρίσματα” (1979) και το “Η αυλή μας” (1981). Στο “Διακοπές στον Καύκασο” αναφέρεται στα χρόνια που πέρασε στη Ρωσία, ενώ στην “Αυλή μας” πραγματεύεται τα ζητήματα της σύγχρονης ζωής στον αστικό ιστό των πολυκατοικιών και τους έντονους ρυθμούς της καθημερινότητας. </a:t>
            </a:r>
          </a:p>
          <a:p>
            <a:pPr algn="just"/>
            <a:endParaRPr lang="el-GR" sz="2000" dirty="0"/>
          </a:p>
          <a:p>
            <a:pPr algn="just"/>
            <a:r>
              <a:rPr lang="el-GR" sz="2000" dirty="0">
                <a:effectLst/>
              </a:rPr>
              <a:t>Εκτός από τη “</a:t>
            </a:r>
            <a:r>
              <a:rPr lang="el-GR" sz="2000" dirty="0" err="1">
                <a:effectLst/>
              </a:rPr>
              <a:t>Λωξάντρα</a:t>
            </a:r>
            <a:r>
              <a:rPr lang="el-GR" sz="2000" dirty="0">
                <a:effectLst/>
              </a:rPr>
              <a:t>“, στη δημόσια τηλεόραση μεταφέρθηκε και το “Σαν τα τρελά πουλιά“, με πρωταγωνίστρια τη Θέμιδα </a:t>
            </a:r>
            <a:r>
              <a:rPr lang="el-GR" sz="2000" dirty="0" err="1">
                <a:effectLst/>
              </a:rPr>
              <a:t>Μπαζάκα</a:t>
            </a:r>
            <a:r>
              <a:rPr lang="el-GR" sz="2000" dirty="0">
                <a:effectLst/>
              </a:rPr>
              <a:t>. Προβλήθηκε από τις 29 Δεκεμβρίου 1987 έως τις 22 Μαρτίου 1988. </a:t>
            </a:r>
          </a:p>
          <a:p>
            <a:pPr algn="just"/>
            <a:r>
              <a:rPr lang="el-GR" sz="2000" dirty="0">
                <a:effectLst/>
              </a:rPr>
              <a:t>Για το συγγραφικό της έργο, η Μαρία Ιορδανίδου βραβεύτηκε από το Πατριαρχείο Κωνσταντινουπόλεως με τον Χρυσό Σταυρό και το οφίκιο της Αρχόντισσας του Οικουμενικού Θρόνου. </a:t>
            </a:r>
          </a:p>
          <a:p>
            <a:pPr algn="just"/>
            <a:endParaRPr lang="el-GR" sz="2000" dirty="0">
              <a:effectLst/>
            </a:endParaRPr>
          </a:p>
          <a:p>
            <a:pPr algn="just"/>
            <a:r>
              <a:rPr lang="el-GR" sz="2000" dirty="0">
                <a:effectLst/>
              </a:rPr>
              <a:t>Έφυγε από τη ζωή στις 6 Νοεμβρίου 1989, σε ηλικία 92 ετών.</a:t>
            </a:r>
          </a:p>
          <a:p>
            <a:pPr algn="just"/>
            <a:endParaRPr lang="el-GR" sz="2000" dirty="0">
              <a:effectLst/>
            </a:endParaRPr>
          </a:p>
        </p:txBody>
      </p:sp>
    </p:spTree>
    <p:extLst>
      <p:ext uri="{BB962C8B-B14F-4D97-AF65-F5344CB8AC3E}">
        <p14:creationId xmlns:p14="http://schemas.microsoft.com/office/powerpoint/2010/main" val="83215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89658-4CA2-2C3A-5ACA-5594E957561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B5272F5-2E1F-830E-8651-1E5B80323238}"/>
              </a:ext>
            </a:extLst>
          </p:cNvPr>
          <p:cNvSpPr>
            <a:spLocks noGrp="1"/>
          </p:cNvSpPr>
          <p:nvPr>
            <p:ph type="title"/>
          </p:nvPr>
        </p:nvSpPr>
        <p:spPr/>
        <p:txBody>
          <a:bodyPr/>
          <a:lstStyle/>
          <a:p>
            <a:r>
              <a:rPr lang="el-GR" dirty="0"/>
              <a:t>Μαρία Ιορδανίδου </a:t>
            </a:r>
            <a:endParaRPr lang="en-GB" dirty="0"/>
          </a:p>
        </p:txBody>
      </p:sp>
      <p:sp>
        <p:nvSpPr>
          <p:cNvPr id="4" name="Θέση κειμένου 3">
            <a:extLst>
              <a:ext uri="{FF2B5EF4-FFF2-40B4-BE49-F238E27FC236}">
                <a16:creationId xmlns:a16="http://schemas.microsoft.com/office/drawing/2014/main" id="{8FA2161E-A494-D800-BDD1-4E3D09CDD96B}"/>
              </a:ext>
            </a:extLst>
          </p:cNvPr>
          <p:cNvSpPr>
            <a:spLocks noGrp="1"/>
          </p:cNvSpPr>
          <p:nvPr>
            <p:ph type="body" sz="half" idx="2"/>
          </p:nvPr>
        </p:nvSpPr>
        <p:spPr/>
        <p:txBody>
          <a:bodyPr>
            <a:normAutofit/>
          </a:bodyPr>
          <a:lstStyle/>
          <a:p>
            <a:r>
              <a:rPr lang="el-GR" sz="2800" dirty="0"/>
              <a:t>Στην εποχή του τσιμέντου και της πολυκατοικίας </a:t>
            </a:r>
            <a:endParaRPr lang="en-GB" sz="2800" dirty="0"/>
          </a:p>
        </p:txBody>
      </p:sp>
      <p:pic>
        <p:nvPicPr>
          <p:cNvPr id="5" name="Εικόνα 4">
            <a:extLst>
              <a:ext uri="{FF2B5EF4-FFF2-40B4-BE49-F238E27FC236}">
                <a16:creationId xmlns:a16="http://schemas.microsoft.com/office/drawing/2014/main" id="{7587DDF7-D786-B124-74DD-A3F25362A473}"/>
              </a:ext>
            </a:extLst>
          </p:cNvPr>
          <p:cNvPicPr>
            <a:picLocks noChangeAspect="1"/>
          </p:cNvPicPr>
          <p:nvPr/>
        </p:nvPicPr>
        <p:blipFill>
          <a:blip r:embed="rId2"/>
          <a:stretch>
            <a:fillRect/>
          </a:stretch>
        </p:blipFill>
        <p:spPr>
          <a:xfrm>
            <a:off x="0" y="0"/>
            <a:ext cx="5772692" cy="4889634"/>
          </a:xfrm>
          <a:prstGeom prst="rect">
            <a:avLst/>
          </a:prstGeom>
        </p:spPr>
      </p:pic>
      <p:pic>
        <p:nvPicPr>
          <p:cNvPr id="8" name="Εικόνα 7">
            <a:extLst>
              <a:ext uri="{FF2B5EF4-FFF2-40B4-BE49-F238E27FC236}">
                <a16:creationId xmlns:a16="http://schemas.microsoft.com/office/drawing/2014/main" id="{32A8D5C7-B99C-7473-54F6-B495737AC44E}"/>
              </a:ext>
            </a:extLst>
          </p:cNvPr>
          <p:cNvPicPr>
            <a:picLocks noChangeAspect="1"/>
          </p:cNvPicPr>
          <p:nvPr/>
        </p:nvPicPr>
        <p:blipFill>
          <a:blip r:embed="rId3"/>
          <a:stretch>
            <a:fillRect/>
          </a:stretch>
        </p:blipFill>
        <p:spPr>
          <a:xfrm>
            <a:off x="5893147" y="474044"/>
            <a:ext cx="6298853" cy="4117206"/>
          </a:xfrm>
          <a:prstGeom prst="rect">
            <a:avLst/>
          </a:prstGeom>
        </p:spPr>
      </p:pic>
    </p:spTree>
    <p:extLst>
      <p:ext uri="{BB962C8B-B14F-4D97-AF65-F5344CB8AC3E}">
        <p14:creationId xmlns:p14="http://schemas.microsoft.com/office/powerpoint/2010/main" val="327551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1EF39-42FD-AEA2-8015-199B7961062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6E60EF6-D9C4-F624-CAD4-400AC6296FCB}"/>
              </a:ext>
            </a:extLst>
          </p:cNvPr>
          <p:cNvSpPr>
            <a:spLocks noGrp="1"/>
          </p:cNvSpPr>
          <p:nvPr>
            <p:ph type="title"/>
          </p:nvPr>
        </p:nvSpPr>
        <p:spPr/>
        <p:txBody>
          <a:bodyPr/>
          <a:lstStyle/>
          <a:p>
            <a:r>
              <a:rPr lang="el-GR" dirty="0"/>
              <a:t>Μαρία Ιορδανίδου </a:t>
            </a:r>
            <a:endParaRPr lang="en-GB" dirty="0"/>
          </a:p>
        </p:txBody>
      </p:sp>
      <p:sp>
        <p:nvSpPr>
          <p:cNvPr id="4" name="Θέση κειμένου 3">
            <a:extLst>
              <a:ext uri="{FF2B5EF4-FFF2-40B4-BE49-F238E27FC236}">
                <a16:creationId xmlns:a16="http://schemas.microsoft.com/office/drawing/2014/main" id="{544133F6-46CA-C28C-0CC5-7695107B4720}"/>
              </a:ext>
            </a:extLst>
          </p:cNvPr>
          <p:cNvSpPr>
            <a:spLocks noGrp="1"/>
          </p:cNvSpPr>
          <p:nvPr>
            <p:ph type="body" sz="half" idx="2"/>
          </p:nvPr>
        </p:nvSpPr>
        <p:spPr/>
        <p:txBody>
          <a:bodyPr>
            <a:normAutofit/>
          </a:bodyPr>
          <a:lstStyle/>
          <a:p>
            <a:r>
              <a:rPr lang="el-GR" sz="2800" dirty="0"/>
              <a:t>Στην εποχή του τσιμέντου και της πολυκατοικίας </a:t>
            </a:r>
            <a:endParaRPr lang="en-GB" sz="2800" dirty="0"/>
          </a:p>
        </p:txBody>
      </p:sp>
      <p:pic>
        <p:nvPicPr>
          <p:cNvPr id="12" name="Εικόνα 11">
            <a:extLst>
              <a:ext uri="{FF2B5EF4-FFF2-40B4-BE49-F238E27FC236}">
                <a16:creationId xmlns:a16="http://schemas.microsoft.com/office/drawing/2014/main" id="{BE3B62E9-D6A3-2993-42DA-549E5351EB1F}"/>
              </a:ext>
            </a:extLst>
          </p:cNvPr>
          <p:cNvPicPr>
            <a:picLocks noChangeAspect="1"/>
          </p:cNvPicPr>
          <p:nvPr/>
        </p:nvPicPr>
        <p:blipFill>
          <a:blip r:embed="rId2"/>
          <a:stretch>
            <a:fillRect/>
          </a:stretch>
        </p:blipFill>
        <p:spPr>
          <a:xfrm>
            <a:off x="2994358" y="-28995"/>
            <a:ext cx="3579697" cy="4964297"/>
          </a:xfrm>
          <a:prstGeom prst="rect">
            <a:avLst/>
          </a:prstGeom>
        </p:spPr>
      </p:pic>
      <p:pic>
        <p:nvPicPr>
          <p:cNvPr id="14" name="Εικόνα 13">
            <a:extLst>
              <a:ext uri="{FF2B5EF4-FFF2-40B4-BE49-F238E27FC236}">
                <a16:creationId xmlns:a16="http://schemas.microsoft.com/office/drawing/2014/main" id="{92157857-6DD9-D633-5DBF-0B2C9EC66E20}"/>
              </a:ext>
            </a:extLst>
          </p:cNvPr>
          <p:cNvPicPr>
            <a:picLocks noChangeAspect="1"/>
          </p:cNvPicPr>
          <p:nvPr/>
        </p:nvPicPr>
        <p:blipFill>
          <a:blip r:embed="rId3"/>
          <a:stretch>
            <a:fillRect/>
          </a:stretch>
        </p:blipFill>
        <p:spPr>
          <a:xfrm>
            <a:off x="0" y="-17794"/>
            <a:ext cx="3086701" cy="4965179"/>
          </a:xfrm>
          <a:prstGeom prst="rect">
            <a:avLst/>
          </a:prstGeom>
        </p:spPr>
      </p:pic>
      <p:pic>
        <p:nvPicPr>
          <p:cNvPr id="22" name="Εικόνα 21">
            <a:extLst>
              <a:ext uri="{FF2B5EF4-FFF2-40B4-BE49-F238E27FC236}">
                <a16:creationId xmlns:a16="http://schemas.microsoft.com/office/drawing/2014/main" id="{DD6FC851-8379-9985-DD02-6091BEC090EB}"/>
              </a:ext>
            </a:extLst>
          </p:cNvPr>
          <p:cNvPicPr>
            <a:picLocks noChangeAspect="1"/>
          </p:cNvPicPr>
          <p:nvPr/>
        </p:nvPicPr>
        <p:blipFill>
          <a:blip r:embed="rId4"/>
          <a:stretch>
            <a:fillRect/>
          </a:stretch>
        </p:blipFill>
        <p:spPr>
          <a:xfrm>
            <a:off x="6574054" y="-13030"/>
            <a:ext cx="4555827" cy="4982936"/>
          </a:xfrm>
          <a:prstGeom prst="rect">
            <a:avLst/>
          </a:prstGeom>
        </p:spPr>
      </p:pic>
    </p:spTree>
    <p:extLst>
      <p:ext uri="{BB962C8B-B14F-4D97-AF65-F5344CB8AC3E}">
        <p14:creationId xmlns:p14="http://schemas.microsoft.com/office/powerpoint/2010/main" val="193744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BF29A-E542-2B87-6D8C-5D2E5E4D71A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94C4493-5313-CD58-B0B7-997AAF075A28}"/>
              </a:ext>
            </a:extLst>
          </p:cNvPr>
          <p:cNvSpPr>
            <a:spLocks noGrp="1"/>
          </p:cNvSpPr>
          <p:nvPr>
            <p:ph type="title"/>
          </p:nvPr>
        </p:nvSpPr>
        <p:spPr/>
        <p:txBody>
          <a:bodyPr/>
          <a:lstStyle/>
          <a:p>
            <a:r>
              <a:rPr lang="el-GR" dirty="0"/>
              <a:t>Μαρία Ιορδανίδου </a:t>
            </a:r>
            <a:endParaRPr lang="en-GB" dirty="0"/>
          </a:p>
        </p:txBody>
      </p:sp>
      <p:sp>
        <p:nvSpPr>
          <p:cNvPr id="4" name="Θέση κειμένου 3">
            <a:extLst>
              <a:ext uri="{FF2B5EF4-FFF2-40B4-BE49-F238E27FC236}">
                <a16:creationId xmlns:a16="http://schemas.microsoft.com/office/drawing/2014/main" id="{01B73ECF-0CAD-7E94-A396-EB795CBAC673}"/>
              </a:ext>
            </a:extLst>
          </p:cNvPr>
          <p:cNvSpPr>
            <a:spLocks noGrp="1"/>
          </p:cNvSpPr>
          <p:nvPr>
            <p:ph type="body" sz="half" idx="2"/>
          </p:nvPr>
        </p:nvSpPr>
        <p:spPr/>
        <p:txBody>
          <a:bodyPr>
            <a:normAutofit/>
          </a:bodyPr>
          <a:lstStyle/>
          <a:p>
            <a:r>
              <a:rPr lang="el-GR" sz="2800" dirty="0"/>
              <a:t>Στην εποχή του τσιμέντου και της πολυκατοικίας </a:t>
            </a:r>
            <a:endParaRPr lang="en-GB" sz="2800" dirty="0"/>
          </a:p>
        </p:txBody>
      </p:sp>
      <p:pic>
        <p:nvPicPr>
          <p:cNvPr id="24" name="Εικόνα 23">
            <a:extLst>
              <a:ext uri="{FF2B5EF4-FFF2-40B4-BE49-F238E27FC236}">
                <a16:creationId xmlns:a16="http://schemas.microsoft.com/office/drawing/2014/main" id="{BD8912F5-4BB6-FE4D-2D1A-B86A282C8B66}"/>
              </a:ext>
            </a:extLst>
          </p:cNvPr>
          <p:cNvPicPr>
            <a:picLocks noChangeAspect="1"/>
          </p:cNvPicPr>
          <p:nvPr/>
        </p:nvPicPr>
        <p:blipFill>
          <a:blip r:embed="rId2"/>
          <a:stretch>
            <a:fillRect/>
          </a:stretch>
        </p:blipFill>
        <p:spPr>
          <a:xfrm>
            <a:off x="36976" y="-21666"/>
            <a:ext cx="4312118" cy="4928135"/>
          </a:xfrm>
          <a:prstGeom prst="rect">
            <a:avLst/>
          </a:prstGeom>
        </p:spPr>
      </p:pic>
      <p:pic>
        <p:nvPicPr>
          <p:cNvPr id="26" name="Εικόνα 25">
            <a:extLst>
              <a:ext uri="{FF2B5EF4-FFF2-40B4-BE49-F238E27FC236}">
                <a16:creationId xmlns:a16="http://schemas.microsoft.com/office/drawing/2014/main" id="{F04A6FF0-B741-B7C6-465D-A2D00E506275}"/>
              </a:ext>
            </a:extLst>
          </p:cNvPr>
          <p:cNvPicPr>
            <a:picLocks noChangeAspect="1"/>
          </p:cNvPicPr>
          <p:nvPr/>
        </p:nvPicPr>
        <p:blipFill>
          <a:blip r:embed="rId3"/>
          <a:stretch>
            <a:fillRect/>
          </a:stretch>
        </p:blipFill>
        <p:spPr>
          <a:xfrm>
            <a:off x="4437854" y="-21666"/>
            <a:ext cx="3353268" cy="4953691"/>
          </a:xfrm>
          <a:prstGeom prst="rect">
            <a:avLst/>
          </a:prstGeom>
        </p:spPr>
      </p:pic>
      <p:pic>
        <p:nvPicPr>
          <p:cNvPr id="28" name="Εικόνα 27">
            <a:extLst>
              <a:ext uri="{FF2B5EF4-FFF2-40B4-BE49-F238E27FC236}">
                <a16:creationId xmlns:a16="http://schemas.microsoft.com/office/drawing/2014/main" id="{226F04A8-5AE8-C7BE-DCE9-B06C3E57D65E}"/>
              </a:ext>
            </a:extLst>
          </p:cNvPr>
          <p:cNvPicPr>
            <a:picLocks noChangeAspect="1"/>
          </p:cNvPicPr>
          <p:nvPr/>
        </p:nvPicPr>
        <p:blipFill>
          <a:blip r:embed="rId4"/>
          <a:stretch>
            <a:fillRect/>
          </a:stretch>
        </p:blipFill>
        <p:spPr>
          <a:xfrm>
            <a:off x="7791122" y="0"/>
            <a:ext cx="4400878" cy="4935995"/>
          </a:xfrm>
          <a:prstGeom prst="rect">
            <a:avLst/>
          </a:prstGeom>
        </p:spPr>
      </p:pic>
    </p:spTree>
    <p:extLst>
      <p:ext uri="{BB962C8B-B14F-4D97-AF65-F5344CB8AC3E}">
        <p14:creationId xmlns:p14="http://schemas.microsoft.com/office/powerpoint/2010/main" val="2858019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354B8-C937-F024-B2F1-612C175DFF4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BDBCB2F-072E-734C-6665-B8F638054E7F}"/>
              </a:ext>
            </a:extLst>
          </p:cNvPr>
          <p:cNvSpPr>
            <a:spLocks noGrp="1"/>
          </p:cNvSpPr>
          <p:nvPr>
            <p:ph type="title"/>
          </p:nvPr>
        </p:nvSpPr>
        <p:spPr/>
        <p:txBody>
          <a:bodyPr/>
          <a:lstStyle/>
          <a:p>
            <a:r>
              <a:rPr lang="el-GR" dirty="0"/>
              <a:t>Μαρία Ιορδανίδου </a:t>
            </a:r>
            <a:endParaRPr lang="en-GB" dirty="0"/>
          </a:p>
        </p:txBody>
      </p:sp>
      <p:sp>
        <p:nvSpPr>
          <p:cNvPr id="4" name="Θέση κειμένου 3">
            <a:extLst>
              <a:ext uri="{FF2B5EF4-FFF2-40B4-BE49-F238E27FC236}">
                <a16:creationId xmlns:a16="http://schemas.microsoft.com/office/drawing/2014/main" id="{A409D8E6-D76F-D8C8-D034-201E239CD197}"/>
              </a:ext>
            </a:extLst>
          </p:cNvPr>
          <p:cNvSpPr>
            <a:spLocks noGrp="1"/>
          </p:cNvSpPr>
          <p:nvPr>
            <p:ph type="body" sz="half" idx="2"/>
          </p:nvPr>
        </p:nvSpPr>
        <p:spPr/>
        <p:txBody>
          <a:bodyPr>
            <a:normAutofit/>
          </a:bodyPr>
          <a:lstStyle/>
          <a:p>
            <a:r>
              <a:rPr lang="el-GR" sz="2800" dirty="0"/>
              <a:t>Στην εποχή του τσιμέντου και της πολυκατοικίας </a:t>
            </a:r>
            <a:endParaRPr lang="en-GB" sz="2800" dirty="0"/>
          </a:p>
        </p:txBody>
      </p:sp>
      <p:pic>
        <p:nvPicPr>
          <p:cNvPr id="16" name="Εικόνα 15">
            <a:extLst>
              <a:ext uri="{FF2B5EF4-FFF2-40B4-BE49-F238E27FC236}">
                <a16:creationId xmlns:a16="http://schemas.microsoft.com/office/drawing/2014/main" id="{CF6E63C4-F307-575E-0F98-433BF8A9480D}"/>
              </a:ext>
            </a:extLst>
          </p:cNvPr>
          <p:cNvPicPr>
            <a:picLocks noChangeAspect="1"/>
          </p:cNvPicPr>
          <p:nvPr/>
        </p:nvPicPr>
        <p:blipFill>
          <a:blip r:embed="rId2"/>
          <a:stretch>
            <a:fillRect/>
          </a:stretch>
        </p:blipFill>
        <p:spPr>
          <a:xfrm>
            <a:off x="0" y="11185"/>
            <a:ext cx="4100362" cy="4868823"/>
          </a:xfrm>
          <a:prstGeom prst="rect">
            <a:avLst/>
          </a:prstGeom>
        </p:spPr>
      </p:pic>
      <p:pic>
        <p:nvPicPr>
          <p:cNvPr id="18" name="Εικόνα 17">
            <a:extLst>
              <a:ext uri="{FF2B5EF4-FFF2-40B4-BE49-F238E27FC236}">
                <a16:creationId xmlns:a16="http://schemas.microsoft.com/office/drawing/2014/main" id="{CCBBB84E-17FD-7E07-4008-E19496F3CE47}"/>
              </a:ext>
            </a:extLst>
          </p:cNvPr>
          <p:cNvPicPr>
            <a:picLocks noChangeAspect="1"/>
          </p:cNvPicPr>
          <p:nvPr/>
        </p:nvPicPr>
        <p:blipFill>
          <a:blip r:embed="rId3"/>
          <a:stretch>
            <a:fillRect/>
          </a:stretch>
        </p:blipFill>
        <p:spPr>
          <a:xfrm>
            <a:off x="3955983" y="-117909"/>
            <a:ext cx="3495215" cy="4997917"/>
          </a:xfrm>
          <a:prstGeom prst="rect">
            <a:avLst/>
          </a:prstGeom>
        </p:spPr>
      </p:pic>
      <p:pic>
        <p:nvPicPr>
          <p:cNvPr id="30" name="Εικόνα 29">
            <a:extLst>
              <a:ext uri="{FF2B5EF4-FFF2-40B4-BE49-F238E27FC236}">
                <a16:creationId xmlns:a16="http://schemas.microsoft.com/office/drawing/2014/main" id="{E1DD8F40-B58E-1FA4-250F-51DC738CD527}"/>
              </a:ext>
            </a:extLst>
          </p:cNvPr>
          <p:cNvPicPr>
            <a:picLocks noChangeAspect="1"/>
          </p:cNvPicPr>
          <p:nvPr/>
        </p:nvPicPr>
        <p:blipFill>
          <a:blip r:embed="rId4"/>
          <a:stretch>
            <a:fillRect/>
          </a:stretch>
        </p:blipFill>
        <p:spPr>
          <a:xfrm>
            <a:off x="7448894" y="0"/>
            <a:ext cx="4743106" cy="4868823"/>
          </a:xfrm>
          <a:prstGeom prst="rect">
            <a:avLst/>
          </a:prstGeom>
        </p:spPr>
      </p:pic>
    </p:spTree>
    <p:extLst>
      <p:ext uri="{BB962C8B-B14F-4D97-AF65-F5344CB8AC3E}">
        <p14:creationId xmlns:p14="http://schemas.microsoft.com/office/powerpoint/2010/main" val="3809180240"/>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33</TotalTime>
  <Words>627</Words>
  <Application>Microsoft Office PowerPoint</Application>
  <PresentationFormat>Ευρεία οθόνη</PresentationFormat>
  <Paragraphs>37</Paragraphs>
  <Slides>10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Calibri</vt:lpstr>
      <vt:lpstr>Calibri Light</vt:lpstr>
      <vt:lpstr>inherit</vt:lpstr>
      <vt:lpstr>Ανασκόπηση</vt:lpstr>
      <vt:lpstr>Παρουσίαση του PowerPoint</vt:lpstr>
      <vt:lpstr>Μαρία Ιορδανίδου </vt:lpstr>
      <vt:lpstr>Μαρία Ιορδανίδου </vt:lpstr>
      <vt:lpstr>Μαρία Ιορδανίδου </vt:lpstr>
      <vt:lpstr>Μαρία Ιορδανίδου </vt:lpstr>
      <vt:lpstr>Μαρία Ιορδανίδου </vt:lpstr>
      <vt:lpstr>Μαρία Ιορδανίδου </vt:lpstr>
      <vt:lpstr>Μαρία Ιορδανίδου </vt:lpstr>
      <vt:lpstr>Μαρία Ιορδανίδου </vt:lpstr>
      <vt:lpstr>Μαρία Ιορδανίδου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Niki</dc:creator>
  <cp:lastModifiedBy>Niki</cp:lastModifiedBy>
  <cp:revision>1</cp:revision>
  <dcterms:created xsi:type="dcterms:W3CDTF">2025-01-18T20:11:04Z</dcterms:created>
  <dcterms:modified xsi:type="dcterms:W3CDTF">2025-01-18T20:45:02Z</dcterms:modified>
</cp:coreProperties>
</file>