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20"/>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1B8F1DB-4322-411D-BE1D-800208928B76}" type="datetime1">
              <a:rPr lang="en-US" smtClean="0"/>
              <a:t>9/15/2024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1FDFBCE-9522-474A-B58A-C4B46B53DA6F}" type="datetime1">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5EAE40C9-D0BC-431E-94CA-3A0AFB9CF2DC}"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84171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7366671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992719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990584956"/>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8554861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8439911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668ACE20-7520-4CBD-AF10-4181E484D505}"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42716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C7010D17-85D8-40AF-A827-D3D53BD21CF7}"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277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rtl="0"/>
            <a:fld id="{98C8693B-3DD6-45FE-8789-61898B52A928}"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20558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rtl="0"/>
            <a:fld id="{B2153D3D-6C97-4D7F-B772-F372108194EF}" type="datetime1">
              <a:rPr lang="en-US" smtClean="0"/>
              <a:t>9/15/2024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5613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rtl="0"/>
            <a:fld id="{AA98EE32-EA07-47DB-A8CB-BEEA4248E79E}" type="datetime1">
              <a:rPr lang="en-US" smtClean="0"/>
              <a:t>9/15/2024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874414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rtl="0"/>
            <a:fld id="{5601AA8C-C1C6-4293-BB33-7DEFE4232294}" type="datetime1">
              <a:rPr lang="en-US" smtClean="0"/>
              <a:t>9/15/2024</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7632640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114CA0E2-3171-4709-80F4-3E7D9CEDA1F5}" type="datetime1">
              <a:rPr lang="en-US" smtClean="0"/>
              <a:t>9/15/2024</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99142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BAFE2A55-4918-4B78-B4C1-223F7257E9CD}" type="datetime1">
              <a:rPr lang="en-US" smtClean="0"/>
              <a:t>9/15/2024</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60506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5D2B994F-6814-42FC-A99F-20C3AC32CA91}" type="datetime1">
              <a:rPr lang="en-US" smtClean="0"/>
              <a:t>9/15/2024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9241071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rtl="0"/>
            <a:fld id="{5FE6B8DD-2C22-484C-9134-B065A54C675C}" type="datetime1">
              <a:rPr lang="en-US" smtClean="0"/>
              <a:t>9/15/2024</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95606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5601AA8C-C1C6-4293-BB33-7DEFE4232294}" type="datetime1">
              <a:rPr lang="en-US" smtClean="0"/>
              <a:t>9/15/2024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9758108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ilologiko.edu.gr/%cf%84%ce%bf-%ce%b5%ce%af%ce%b4%ce%bf%cf%82-%cf%84%ce%bf%cf%85-%ce%b1%cf%86%ce%b7%ce%b3%ce%b7%cf%84%ce%a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l-GR" b="1" dirty="0"/>
              <a:t>Νέα Ελληνική Λογοτεχνία </a:t>
            </a:r>
            <a:endParaRPr lang="en-gb" sz="8000" b="1"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2419"/>
            <a:ext cx="6269347" cy="1021498"/>
          </a:xfrm>
        </p:spPr>
        <p:txBody>
          <a:bodyPr rtlCol="0">
            <a:normAutofit/>
          </a:bodyPr>
          <a:lstStyle/>
          <a:p>
            <a:pPr rtl="0"/>
            <a:r>
              <a:rPr lang="el-GR" sz="2400" dirty="0" err="1">
                <a:solidFill>
                  <a:schemeClr val="tx1">
                    <a:lumMod val="85000"/>
                    <a:lumOff val="15000"/>
                  </a:schemeClr>
                </a:solidFill>
              </a:rPr>
              <a:t>Β΄Γυμνασιου</a:t>
            </a:r>
            <a:r>
              <a:rPr lang="el-GR" sz="2400" dirty="0">
                <a:solidFill>
                  <a:schemeClr val="tx1">
                    <a:lumMod val="85000"/>
                    <a:lumOff val="15000"/>
                  </a:schemeClr>
                </a:solidFill>
              </a:rPr>
              <a:t> </a:t>
            </a:r>
          </a:p>
          <a:p>
            <a:pPr rtl="0"/>
            <a:r>
              <a:rPr lang="el-GR" dirty="0">
                <a:solidFill>
                  <a:schemeClr val="tx1">
                    <a:lumMod val="85000"/>
                    <a:lumOff val="15000"/>
                  </a:schemeClr>
                </a:solidFill>
              </a:rPr>
              <a:t>Εισαγωγικές Έννοιες</a:t>
            </a:r>
            <a:endParaRPr lang="en-gb" sz="2400" dirty="0">
              <a:solidFill>
                <a:schemeClr val="tx1">
                  <a:lumMod val="85000"/>
                  <a:lumOff val="15000"/>
                </a:schemeClr>
              </a:solidFill>
            </a:endParaRPr>
          </a:p>
        </p:txBody>
      </p:sp>
      <p:pic>
        <p:nvPicPr>
          <p:cNvPr id="6" name="Εικόνα 5">
            <a:extLst>
              <a:ext uri="{FF2B5EF4-FFF2-40B4-BE49-F238E27FC236}">
                <a16:creationId xmlns:a16="http://schemas.microsoft.com/office/drawing/2014/main" id="{0E5F1094-C428-FCC3-EED0-68082E5AF3CD}"/>
              </a:ext>
            </a:extLst>
          </p:cNvPr>
          <p:cNvPicPr>
            <a:picLocks noChangeAspect="1"/>
          </p:cNvPicPr>
          <p:nvPr/>
        </p:nvPicPr>
        <p:blipFill>
          <a:blip r:embed="rId2"/>
          <a:stretch>
            <a:fillRect/>
          </a:stretch>
        </p:blipFill>
        <p:spPr>
          <a:xfrm>
            <a:off x="-68004" y="-1"/>
            <a:ext cx="5032057"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el-GR" sz="2500" b="1" dirty="0"/>
              <a:t>ΛΟΓΟΤΕΧΝΙΑ Μια ματιά στη θεωρία…. </a:t>
            </a:r>
            <a:br>
              <a:rPr lang="el-GR" sz="2500" b="1" dirty="0"/>
            </a:br>
            <a:br>
              <a:rPr lang="el-GR" sz="2500" b="1" dirty="0"/>
            </a:br>
            <a:r>
              <a:rPr lang="el-GR" sz="2500" b="1" dirty="0"/>
              <a:t>ΜΕΡΟΣ Α: ΠΕΖΟΓΡΑΦΙΑ</a:t>
            </a:r>
            <a:endParaRPr lang="en-gb" sz="2500" i="1" dirty="0">
              <a:solidFill>
                <a:srgbClr val="FFFFFF"/>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rtlCol="0">
            <a:normAutofit/>
          </a:bodyPr>
          <a:lstStyle/>
          <a:p>
            <a:pPr rtl="0"/>
            <a:r>
              <a:rPr lang="el-GR" dirty="0" err="1">
                <a:solidFill>
                  <a:srgbClr val="FFFFFF"/>
                </a:solidFill>
              </a:rPr>
              <a:t>Β΄γυμνασιου</a:t>
            </a:r>
            <a:r>
              <a:rPr lang="el-GR" dirty="0">
                <a:solidFill>
                  <a:srgbClr val="FFFFFF"/>
                </a:solidFill>
              </a:rPr>
              <a:t> </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86306-BC0F-87A3-8FB8-E047B6EAF38E}"/>
              </a:ext>
            </a:extLst>
          </p:cNvPr>
          <p:cNvSpPr>
            <a:spLocks noGrp="1"/>
          </p:cNvSpPr>
          <p:nvPr>
            <p:ph type="title"/>
          </p:nvPr>
        </p:nvSpPr>
        <p:spPr>
          <a:xfrm>
            <a:off x="1097279" y="286604"/>
            <a:ext cx="10337533" cy="906930"/>
          </a:xfrm>
        </p:spPr>
        <p:txBody>
          <a:bodyPr>
            <a:normAutofit/>
          </a:bodyPr>
          <a:lstStyle/>
          <a:p>
            <a:r>
              <a:rPr lang="el-GR" sz="4000" b="1" dirty="0"/>
              <a:t>ΕΙΔΗ ΑΦΗΓΗΜΑΤΙΚΗΣ ΠΕΖΟΓΡΑΦΙΑΣ</a:t>
            </a:r>
            <a:endParaRPr lang="en-GB" sz="4000" dirty="0"/>
          </a:p>
        </p:txBody>
      </p:sp>
      <p:sp>
        <p:nvSpPr>
          <p:cNvPr id="3" name="Θέση περιεχομένου 2">
            <a:extLst>
              <a:ext uri="{FF2B5EF4-FFF2-40B4-BE49-F238E27FC236}">
                <a16:creationId xmlns:a16="http://schemas.microsoft.com/office/drawing/2014/main" id="{D6924003-4722-4FC8-412A-1F888A57641D}"/>
              </a:ext>
            </a:extLst>
          </p:cNvPr>
          <p:cNvSpPr>
            <a:spLocks noGrp="1"/>
          </p:cNvSpPr>
          <p:nvPr>
            <p:ph idx="1"/>
          </p:nvPr>
        </p:nvSpPr>
        <p:spPr/>
        <p:txBody>
          <a:bodyPr/>
          <a:lstStyle/>
          <a:p>
            <a:br>
              <a:rPr lang="el-GR" dirty="0"/>
            </a:br>
            <a:endParaRPr lang="el-GR" dirty="0"/>
          </a:p>
        </p:txBody>
      </p:sp>
      <p:sp>
        <p:nvSpPr>
          <p:cNvPr id="4" name="Θέση ημερομηνίας 3">
            <a:extLst>
              <a:ext uri="{FF2B5EF4-FFF2-40B4-BE49-F238E27FC236}">
                <a16:creationId xmlns:a16="http://schemas.microsoft.com/office/drawing/2014/main" id="{8CBC26E5-88F6-D910-D5EE-BB10756A2691}"/>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pic>
        <p:nvPicPr>
          <p:cNvPr id="6" name="Εικόνα 5">
            <a:extLst>
              <a:ext uri="{FF2B5EF4-FFF2-40B4-BE49-F238E27FC236}">
                <a16:creationId xmlns:a16="http://schemas.microsoft.com/office/drawing/2014/main" id="{06E1571D-9B49-5699-EE21-49F100B25B29}"/>
              </a:ext>
            </a:extLst>
          </p:cNvPr>
          <p:cNvPicPr>
            <a:picLocks noChangeAspect="1"/>
          </p:cNvPicPr>
          <p:nvPr/>
        </p:nvPicPr>
        <p:blipFill>
          <a:blip r:embed="rId2"/>
          <a:stretch>
            <a:fillRect/>
          </a:stretch>
        </p:blipFill>
        <p:spPr>
          <a:xfrm>
            <a:off x="264269" y="1081774"/>
            <a:ext cx="11663461" cy="5317704"/>
          </a:xfrm>
          <a:prstGeom prst="rect">
            <a:avLst/>
          </a:prstGeom>
        </p:spPr>
      </p:pic>
    </p:spTree>
    <p:extLst>
      <p:ext uri="{BB962C8B-B14F-4D97-AF65-F5344CB8AC3E}">
        <p14:creationId xmlns:p14="http://schemas.microsoft.com/office/powerpoint/2010/main" val="375133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257EAF-B09E-8A7B-CA08-EEDE7614E002}"/>
              </a:ext>
            </a:extLst>
          </p:cNvPr>
          <p:cNvSpPr>
            <a:spLocks noGrp="1"/>
          </p:cNvSpPr>
          <p:nvPr>
            <p:ph type="title"/>
          </p:nvPr>
        </p:nvSpPr>
        <p:spPr>
          <a:xfrm>
            <a:off x="1706880" y="656836"/>
            <a:ext cx="10058400" cy="877324"/>
          </a:xfrm>
        </p:spPr>
        <p:txBody>
          <a:bodyPr>
            <a:normAutofit/>
          </a:bodyPr>
          <a:lstStyle/>
          <a:p>
            <a:r>
              <a:rPr lang="el-GR" sz="4000" b="1" dirty="0"/>
              <a:t>ΑΦΗΓΗΜΑΤΙΚΟΙ ΤΡΟΠΟΙ </a:t>
            </a:r>
            <a:endParaRPr lang="en-GB" sz="4000" b="1" dirty="0"/>
          </a:p>
        </p:txBody>
      </p:sp>
      <p:sp>
        <p:nvSpPr>
          <p:cNvPr id="3" name="Θέση περιεχομένου 2">
            <a:extLst>
              <a:ext uri="{FF2B5EF4-FFF2-40B4-BE49-F238E27FC236}">
                <a16:creationId xmlns:a16="http://schemas.microsoft.com/office/drawing/2014/main" id="{DD95F7E5-6835-ADC9-6133-FFF7FF58874F}"/>
              </a:ext>
            </a:extLst>
          </p:cNvPr>
          <p:cNvSpPr>
            <a:spLocks noGrp="1"/>
          </p:cNvSpPr>
          <p:nvPr>
            <p:ph idx="1"/>
          </p:nvPr>
        </p:nvSpPr>
        <p:spPr>
          <a:xfrm>
            <a:off x="1097279" y="1666241"/>
            <a:ext cx="10410615" cy="4202852"/>
          </a:xfrm>
        </p:spPr>
        <p:txBody>
          <a:bodyPr>
            <a:normAutofit lnSpcReduction="10000"/>
          </a:bodyPr>
          <a:lstStyle/>
          <a:p>
            <a:r>
              <a:rPr lang="el-GR" b="1" dirty="0"/>
              <a:t>Η αφήγηση: </a:t>
            </a:r>
            <a:r>
              <a:rPr lang="el-GR" dirty="0"/>
              <a:t>Είναι η έκθεση γεγονότων η οποία διακρίνεται σε διήγηση(τριτοπρόσωπη αφήγηση με αφηγητή παντογνώστη), σε μίμηση (</a:t>
            </a:r>
            <a:r>
              <a:rPr lang="el-GR" dirty="0" err="1"/>
              <a:t>πρωτοπρόσωπη</a:t>
            </a:r>
            <a:r>
              <a:rPr lang="el-GR" dirty="0"/>
              <a:t> ) ή και τριτοπρόσωπη αφήγηση με αφηγητή που συμμετέχει </a:t>
            </a:r>
          </a:p>
          <a:p>
            <a:r>
              <a:rPr lang="el-GR" b="1" dirty="0"/>
              <a:t>Η περιγραφή: </a:t>
            </a:r>
            <a:r>
              <a:rPr lang="el-GR" dirty="0"/>
              <a:t>Είναι η αναπαράσταση προσώπων, τόπων, αντικειμένων, φαινομένων .Η περιγραφή συνήθως παρεμβάλλεται μέσα στην αφήγηση με στόχο την προβολή στοιχείων που αιτιολογούν τη δράση των ηρώων. </a:t>
            </a:r>
          </a:p>
          <a:p>
            <a:r>
              <a:rPr lang="el-GR" b="1" dirty="0"/>
              <a:t>Τα σχόλια :</a:t>
            </a:r>
            <a:r>
              <a:rPr lang="el-GR" dirty="0"/>
              <a:t>προσωπικές εκτιμήσεις, κρίσεις και σκέψεις που δεν εντάσσονται στη ροή της παράθεσης του αφηγηματικού υλικού </a:t>
            </a:r>
          </a:p>
          <a:p>
            <a:r>
              <a:rPr lang="el-GR" b="1" dirty="0"/>
              <a:t>Ελεύθερος πλάγιος λόγος: </a:t>
            </a:r>
            <a:r>
              <a:rPr lang="el-GR" dirty="0"/>
              <a:t>δίνονται σε τρίτο πρόσωπο και σε ιστορικό χρόνο μύχιες σκέψεις, απόψεις και συναισθήματα ενός από τα πρόσωπα της αφήγησης </a:t>
            </a:r>
          </a:p>
          <a:p>
            <a:r>
              <a:rPr lang="el-GR" b="1" dirty="0"/>
              <a:t>Εσωτερικός μονόλογος: </a:t>
            </a:r>
            <a:r>
              <a:rPr lang="el-GR" dirty="0"/>
              <a:t>αποδίδονται σκέψεις ,συναισθήματα, μύχιες επιθυμίες χωρίς τη διαμεσολάβηση του αφηγητή</a:t>
            </a:r>
          </a:p>
          <a:p>
            <a:r>
              <a:rPr lang="el-GR" b="1" dirty="0"/>
              <a:t>Διάλογος: </a:t>
            </a:r>
            <a:r>
              <a:rPr lang="el-GR" dirty="0"/>
              <a:t>προσδίδει ζωντάνια και εκφραστική δύναμη.</a:t>
            </a:r>
            <a:endParaRPr lang="en-GB" dirty="0"/>
          </a:p>
        </p:txBody>
      </p:sp>
      <p:sp>
        <p:nvSpPr>
          <p:cNvPr id="4" name="Θέση ημερομηνίας 3">
            <a:extLst>
              <a:ext uri="{FF2B5EF4-FFF2-40B4-BE49-F238E27FC236}">
                <a16:creationId xmlns:a16="http://schemas.microsoft.com/office/drawing/2014/main" id="{D31170E4-8A4F-07DA-F797-B089D1A49944}"/>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60924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ED9946-6D6A-8FD4-2262-C1E719610E1E}"/>
              </a:ext>
            </a:extLst>
          </p:cNvPr>
          <p:cNvSpPr>
            <a:spLocks noGrp="1"/>
          </p:cNvSpPr>
          <p:nvPr>
            <p:ph type="title"/>
          </p:nvPr>
        </p:nvSpPr>
        <p:spPr/>
        <p:txBody>
          <a:bodyPr/>
          <a:lstStyle/>
          <a:p>
            <a:r>
              <a:rPr lang="el-GR" b="1" dirty="0"/>
              <a:t>ΑΦΗΓΗΜΑΤΙΚΕΣ ΤΕΧΝΙΚΕΣ</a:t>
            </a:r>
            <a:endParaRPr lang="en-GB" dirty="0"/>
          </a:p>
        </p:txBody>
      </p:sp>
      <p:pic>
        <p:nvPicPr>
          <p:cNvPr id="6" name="Θέση περιεχομένου 5">
            <a:extLst>
              <a:ext uri="{FF2B5EF4-FFF2-40B4-BE49-F238E27FC236}">
                <a16:creationId xmlns:a16="http://schemas.microsoft.com/office/drawing/2014/main" id="{F8493492-8E64-E4BB-8A53-39AF540D5707}"/>
              </a:ext>
            </a:extLst>
          </p:cNvPr>
          <p:cNvPicPr>
            <a:picLocks noGrp="1" noChangeAspect="1"/>
          </p:cNvPicPr>
          <p:nvPr>
            <p:ph idx="1"/>
          </p:nvPr>
        </p:nvPicPr>
        <p:blipFill>
          <a:blip r:embed="rId2"/>
          <a:stretch>
            <a:fillRect/>
          </a:stretch>
        </p:blipFill>
        <p:spPr>
          <a:xfrm>
            <a:off x="1761879" y="1264555"/>
            <a:ext cx="9993241" cy="5146750"/>
          </a:xfrm>
        </p:spPr>
      </p:pic>
      <p:sp>
        <p:nvSpPr>
          <p:cNvPr id="4" name="Θέση ημερομηνίας 3">
            <a:extLst>
              <a:ext uri="{FF2B5EF4-FFF2-40B4-BE49-F238E27FC236}">
                <a16:creationId xmlns:a16="http://schemas.microsoft.com/office/drawing/2014/main" id="{9753273C-9434-831C-CFA0-80B168226DDE}"/>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119870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7170C0-DE86-A455-5994-7D83091ED65F}"/>
              </a:ext>
            </a:extLst>
          </p:cNvPr>
          <p:cNvSpPr>
            <a:spLocks noGrp="1"/>
          </p:cNvSpPr>
          <p:nvPr>
            <p:ph type="title"/>
          </p:nvPr>
        </p:nvSpPr>
        <p:spPr>
          <a:xfrm>
            <a:off x="1814622" y="641868"/>
            <a:ext cx="8911687" cy="1280890"/>
          </a:xfrm>
        </p:spPr>
        <p:txBody>
          <a:bodyPr>
            <a:normAutofit/>
          </a:bodyPr>
          <a:lstStyle/>
          <a:p>
            <a:r>
              <a:rPr lang="el-GR" sz="4400" b="1" dirty="0"/>
              <a:t>Ο ΑΦΗΓΗΤΗΣ</a:t>
            </a:r>
            <a:endParaRPr lang="en-GB" sz="4400" b="1" dirty="0"/>
          </a:p>
        </p:txBody>
      </p:sp>
      <p:sp>
        <p:nvSpPr>
          <p:cNvPr id="3" name="Θέση περιεχομένου 2">
            <a:extLst>
              <a:ext uri="{FF2B5EF4-FFF2-40B4-BE49-F238E27FC236}">
                <a16:creationId xmlns:a16="http://schemas.microsoft.com/office/drawing/2014/main" id="{465AFFD7-73AC-74FD-8CAE-5870FBDA7503}"/>
              </a:ext>
            </a:extLst>
          </p:cNvPr>
          <p:cNvSpPr>
            <a:spLocks noGrp="1"/>
          </p:cNvSpPr>
          <p:nvPr>
            <p:ph idx="1"/>
          </p:nvPr>
        </p:nvSpPr>
        <p:spPr>
          <a:xfrm>
            <a:off x="1036320" y="1391920"/>
            <a:ext cx="10468292" cy="4519302"/>
          </a:xfrm>
        </p:spPr>
        <p:txBody>
          <a:bodyPr>
            <a:normAutofit/>
          </a:bodyPr>
          <a:lstStyle/>
          <a:p>
            <a:endParaRPr lang="el-GR" dirty="0"/>
          </a:p>
          <a:p>
            <a:pPr marL="0" indent="0">
              <a:buNone/>
            </a:pPr>
            <a:r>
              <a:rPr lang="el-GR" sz="2800" b="1" dirty="0"/>
              <a:t>ΟΜΟΔΙΗΓΗΤΙΚΟΣ ΑΦΗΓΗΤΗΣ – </a:t>
            </a:r>
            <a:r>
              <a:rPr lang="el-GR" sz="2800" b="1" dirty="0" err="1"/>
              <a:t>πρωτοπρόσωπη</a:t>
            </a:r>
            <a:r>
              <a:rPr lang="el-GR" sz="2800" b="1" dirty="0"/>
              <a:t> Αφήγηση </a:t>
            </a:r>
          </a:p>
          <a:p>
            <a:pPr marL="0" indent="0">
              <a:buNone/>
            </a:pPr>
            <a:r>
              <a:rPr lang="el-GR" sz="2800" dirty="0"/>
              <a:t>ο αφηγητής είναι ένα από τα πρόσωπα της ιστορίας) </a:t>
            </a:r>
          </a:p>
          <a:p>
            <a:pPr marL="0" indent="0">
              <a:buNone/>
            </a:pPr>
            <a:r>
              <a:rPr lang="el-GR" sz="2800" dirty="0"/>
              <a:t>Δραματοποιημένος - μεταδίδει την προσωπική του εμπειρία </a:t>
            </a:r>
          </a:p>
          <a:p>
            <a:pPr marL="0" indent="0">
              <a:buNone/>
            </a:pPr>
            <a:endParaRPr lang="el-GR" sz="2800" dirty="0"/>
          </a:p>
          <a:p>
            <a:pPr marL="0" indent="0">
              <a:buNone/>
            </a:pPr>
            <a:r>
              <a:rPr lang="el-GR" sz="2800" b="1" dirty="0"/>
              <a:t>ΕΤΕΡΟΔΙΗΓΗΤΙΚΟΣ ΑΦΗΓΗΤΗΣ – τριτοπρόσωπη Αφήγηση </a:t>
            </a:r>
          </a:p>
          <a:p>
            <a:pPr marL="0" indent="0">
              <a:buNone/>
            </a:pPr>
            <a:r>
              <a:rPr lang="el-GR" sz="2800" dirty="0"/>
              <a:t>ο αφηγητής απουσιάζει από την ιστορία</a:t>
            </a:r>
          </a:p>
          <a:p>
            <a:pPr marL="0" indent="0">
              <a:buNone/>
            </a:pPr>
            <a:r>
              <a:rPr lang="el-GR" sz="2800" dirty="0"/>
              <a:t>Μη δραματοποιημένος / παντογνώστης </a:t>
            </a:r>
          </a:p>
          <a:p>
            <a:endParaRPr lang="el-GR" dirty="0"/>
          </a:p>
          <a:p>
            <a:endParaRPr lang="en-GB" dirty="0"/>
          </a:p>
        </p:txBody>
      </p:sp>
      <p:sp>
        <p:nvSpPr>
          <p:cNvPr id="4" name="Θέση ημερομηνίας 3">
            <a:extLst>
              <a:ext uri="{FF2B5EF4-FFF2-40B4-BE49-F238E27FC236}">
                <a16:creationId xmlns:a16="http://schemas.microsoft.com/office/drawing/2014/main" id="{868D1EA7-A90C-2BC3-9AE7-68D532A79CDD}"/>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196005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CEB6AB-6FCA-1E98-0A17-C822E014039E}"/>
              </a:ext>
            </a:extLst>
          </p:cNvPr>
          <p:cNvSpPr>
            <a:spLocks noGrp="1"/>
          </p:cNvSpPr>
          <p:nvPr>
            <p:ph type="title"/>
          </p:nvPr>
        </p:nvSpPr>
        <p:spPr>
          <a:xfrm>
            <a:off x="1656081" y="624110"/>
            <a:ext cx="9848532" cy="1280890"/>
          </a:xfrm>
        </p:spPr>
        <p:txBody>
          <a:bodyPr>
            <a:noAutofit/>
          </a:bodyPr>
          <a:lstStyle/>
          <a:p>
            <a:r>
              <a:rPr lang="el-GR" sz="3600" b="1" dirty="0"/>
              <a:t>ΑΦΗΓΗΜΑΤΙΚΟΣ ΧΡΟΝΟΣ </a:t>
            </a:r>
            <a:br>
              <a:rPr lang="el-GR" sz="3600" b="1" dirty="0"/>
            </a:br>
            <a:r>
              <a:rPr lang="el-GR" sz="3600" b="1" dirty="0"/>
              <a:t>ΑΦΗΓΗΜΑΤΙΚΗ ΟΡΓΑΝΩΣΗ ΤΟΥ ΧΡΟΝΟΥ</a:t>
            </a:r>
            <a:endParaRPr lang="en-GB" sz="3600" dirty="0"/>
          </a:p>
        </p:txBody>
      </p:sp>
      <p:sp>
        <p:nvSpPr>
          <p:cNvPr id="3" name="Θέση περιεχομένου 2">
            <a:extLst>
              <a:ext uri="{FF2B5EF4-FFF2-40B4-BE49-F238E27FC236}">
                <a16:creationId xmlns:a16="http://schemas.microsoft.com/office/drawing/2014/main" id="{AFC130EC-C25F-CE18-FF5E-C1AAF672AC43}"/>
              </a:ext>
            </a:extLst>
          </p:cNvPr>
          <p:cNvSpPr>
            <a:spLocks noGrp="1"/>
          </p:cNvSpPr>
          <p:nvPr>
            <p:ph idx="1"/>
          </p:nvPr>
        </p:nvSpPr>
        <p:spPr>
          <a:xfrm>
            <a:off x="995680" y="2133599"/>
            <a:ext cx="10779760" cy="3996837"/>
          </a:xfrm>
        </p:spPr>
        <p:txBody>
          <a:bodyPr>
            <a:normAutofit lnSpcReduction="10000"/>
          </a:bodyPr>
          <a:lstStyle/>
          <a:p>
            <a:r>
              <a:rPr lang="el-GR" dirty="0"/>
              <a:t>Ο Αφηγηματικός χρόνος είναι διαφορετικός από το χρόνο της ιστορίας, τον ιστορικό χρόνο</a:t>
            </a:r>
          </a:p>
          <a:p>
            <a:r>
              <a:rPr lang="el-GR" b="1" dirty="0"/>
              <a:t>Ο χρόνος της αφήγησης ως προς τη σειρά</a:t>
            </a:r>
          </a:p>
          <a:p>
            <a:pPr>
              <a:buFont typeface="Arial" panose="020B0604020202020204" pitchFamily="34" charset="0"/>
              <a:buChar char="•"/>
            </a:pPr>
            <a:r>
              <a:rPr lang="el-GR" dirty="0"/>
              <a:t>Η ευθύγραμμη αφήγηση: Ο πιο απλός τρόπος. Τα γεγονότα παρουσιάζονται ακολουθώντας τη σειρά με την οποία συνέβησαν. Αυτή η αφήγηση ονομάζεται και γραμμική.</a:t>
            </a:r>
          </a:p>
          <a:p>
            <a:pPr>
              <a:buFont typeface="Arial" panose="020B0604020202020204" pitchFamily="34" charset="0"/>
              <a:buChar char="•"/>
            </a:pPr>
            <a:r>
              <a:rPr lang="el-GR" dirty="0"/>
              <a:t>Αφήγηση με </a:t>
            </a:r>
            <a:r>
              <a:rPr lang="el-GR" dirty="0" err="1"/>
              <a:t>αναχρονίες</a:t>
            </a:r>
            <a:r>
              <a:rPr lang="el-GR" dirty="0"/>
              <a:t>: Αυτός είναι ο πιο συνηθισμένος τρόπος, καθώς το λογοτεχνικό κείμενο συνήθως εστιάζει στο βίωμα και στη συναισθηματική κατάσταση. Διακρίνουμε δύο βασικά επίπεδα:</a:t>
            </a:r>
          </a:p>
          <a:p>
            <a:pPr>
              <a:buFont typeface="Arial" panose="020B0604020202020204" pitchFamily="34" charset="0"/>
              <a:buChar char="•"/>
            </a:pPr>
            <a:r>
              <a:rPr lang="el-GR" dirty="0"/>
              <a:t>Την αναδρομή, στη διάρκεια της οποίας </a:t>
            </a:r>
            <a:r>
              <a:rPr lang="el-GR" dirty="0">
                <a:hlinkClick r:id="rId2"/>
              </a:rPr>
              <a:t>ο αφηγητής</a:t>
            </a:r>
            <a:r>
              <a:rPr lang="el-GR" dirty="0"/>
              <a:t> αφηγείται γεγονότα που συνέβησαν στο παρελθόν, διακόπτοντας την κανονική ροή.</a:t>
            </a:r>
          </a:p>
          <a:p>
            <a:pPr>
              <a:buFont typeface="Arial" panose="020B0604020202020204" pitchFamily="34" charset="0"/>
              <a:buChar char="•"/>
            </a:pPr>
            <a:r>
              <a:rPr lang="el-GR" dirty="0"/>
              <a:t>Την πρόληψη: Ο αφηγητής παραθέτει γεγονότα που θα συμβούν στο μέλλον. Δεν ακολουθείται η κανονική σειρά των γεγονότων και συνήθως αυτή η τεχνική επιλέγεται, όταν στόχος του λογοτέχνη είναι να </a:t>
            </a:r>
            <a:r>
              <a:rPr lang="el-GR" dirty="0" err="1"/>
              <a:t>προοικονομήσει</a:t>
            </a:r>
            <a:r>
              <a:rPr lang="el-GR" dirty="0"/>
              <a:t> την εξέλιξη της ιστορίας. </a:t>
            </a:r>
          </a:p>
          <a:p>
            <a:endParaRPr lang="el-GR" dirty="0"/>
          </a:p>
        </p:txBody>
      </p:sp>
      <p:sp>
        <p:nvSpPr>
          <p:cNvPr id="4" name="Θέση ημερομηνίας 3">
            <a:extLst>
              <a:ext uri="{FF2B5EF4-FFF2-40B4-BE49-F238E27FC236}">
                <a16:creationId xmlns:a16="http://schemas.microsoft.com/office/drawing/2014/main" id="{CD181A28-2063-EC69-D336-8C00E9C00E83}"/>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28293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35F6E-D8DA-5F32-5ECB-D84F472F148C}"/>
              </a:ext>
            </a:extLst>
          </p:cNvPr>
          <p:cNvSpPr>
            <a:spLocks noGrp="1"/>
          </p:cNvSpPr>
          <p:nvPr>
            <p:ph type="title"/>
          </p:nvPr>
        </p:nvSpPr>
        <p:spPr>
          <a:xfrm>
            <a:off x="1800445" y="695230"/>
            <a:ext cx="8911687" cy="747490"/>
          </a:xfrm>
        </p:spPr>
        <p:txBody>
          <a:bodyPr>
            <a:normAutofit/>
          </a:bodyPr>
          <a:lstStyle/>
          <a:p>
            <a:r>
              <a:rPr lang="el-GR" sz="3600" b="1" dirty="0"/>
              <a:t>Η διάρκεια των γεγονότων στο κείμενο</a:t>
            </a:r>
            <a:endParaRPr lang="en-GB" dirty="0"/>
          </a:p>
        </p:txBody>
      </p:sp>
      <p:sp>
        <p:nvSpPr>
          <p:cNvPr id="3" name="Θέση περιεχομένου 2">
            <a:extLst>
              <a:ext uri="{FF2B5EF4-FFF2-40B4-BE49-F238E27FC236}">
                <a16:creationId xmlns:a16="http://schemas.microsoft.com/office/drawing/2014/main" id="{06261ABB-6A85-5A88-052F-D5602E146B4E}"/>
              </a:ext>
            </a:extLst>
          </p:cNvPr>
          <p:cNvSpPr>
            <a:spLocks noGrp="1"/>
          </p:cNvSpPr>
          <p:nvPr>
            <p:ph idx="1"/>
          </p:nvPr>
        </p:nvSpPr>
        <p:spPr>
          <a:xfrm>
            <a:off x="1361440" y="1442720"/>
            <a:ext cx="10143172" cy="4805680"/>
          </a:xfrm>
        </p:spPr>
        <p:txBody>
          <a:bodyPr>
            <a:normAutofit fontScale="85000" lnSpcReduction="10000"/>
          </a:bodyPr>
          <a:lstStyle/>
          <a:p>
            <a:r>
              <a:rPr lang="el-GR" dirty="0"/>
              <a:t>Οι βασικοί τρόποι με τους οποίους παρουσιάζονται τα γεγονότα ως προς τη χρονική τους διάρκεια είναι οι ακόλουθοι. Ας σημειώσουμε ότι συνήθως στα κείμενα έχουμε έναν συνδυασμό αυτών.</a:t>
            </a:r>
          </a:p>
          <a:p>
            <a:pPr>
              <a:buFont typeface="Arial" panose="020B0604020202020204" pitchFamily="34" charset="0"/>
              <a:buChar char="•"/>
            </a:pPr>
            <a:r>
              <a:rPr lang="el-GR" b="1" dirty="0"/>
              <a:t>Η επιβράδυνση: </a:t>
            </a:r>
            <a:r>
              <a:rPr lang="el-GR" dirty="0"/>
              <a:t>Ο αφηγητής φροντίζει σε γεγονότα που πιθανόν διήρκεσαν λίγο να παρεμβάλλει περιγραφές και σχόλια που συνήθως αφορούν το προσωπικό βίωμα των πρωταγωνιστών. Με αυτόν τον τρόπο η ιστορία πλουτίζεται και αποκτά βάθος. </a:t>
            </a:r>
          </a:p>
          <a:p>
            <a:pPr>
              <a:buFont typeface="Arial" panose="020B0604020202020204" pitchFamily="34" charset="0"/>
              <a:buChar char="•"/>
            </a:pPr>
            <a:r>
              <a:rPr lang="el-GR" b="1" dirty="0"/>
              <a:t>Η επιτάχυνση: </a:t>
            </a:r>
            <a:r>
              <a:rPr lang="el-GR" dirty="0"/>
              <a:t>Σε αυτή την περίπτωση ο αφηγηματικός χρόνος είναι μικρότερος από το χρόνο της ιστορίας. Ο αφηγητής επιλέγει να προσπεράσει ή να παρουσιάσει περιληπτικά κάποια σημεία της ιστορίας.</a:t>
            </a:r>
          </a:p>
          <a:p>
            <a:pPr>
              <a:buFont typeface="Arial" panose="020B0604020202020204" pitchFamily="34" charset="0"/>
              <a:buChar char="•"/>
            </a:pPr>
            <a:r>
              <a:rPr lang="el-GR" b="1" dirty="0"/>
              <a:t>Η παύση: </a:t>
            </a:r>
            <a:r>
              <a:rPr lang="el-GR" dirty="0"/>
              <a:t>Θα συναντήσουμε αυτή την τεχνική κυρίως στα κλασικά μυθιστορήματα του 19ου αιώνα. Η αφήγηση συνεχίζεται με περιγραφές τοπίων, καταστάσεων που δεν έχουν σχέση με τη βασική αφήγηση. Είναι ενδιαφέρον να σημειώσουμε ότι η πρώτη μορφή αυτής της τεχνικής συναντάται για πρώτη φορά στον Ηρόδοτο με τις περίφημες παρεκβάσεις. Φυσικά, πρέπει να σημειώσουμε ότι πρόκειται για άλλου είδους κείμενο (μια πρώτη μορφή ιστορικού κειμένου) και το πιθανότερο είναι ότι γίνεται αρκετά αυθόρμητα και όχι ως αφηγηματική τεχνική. </a:t>
            </a:r>
          </a:p>
          <a:p>
            <a:pPr>
              <a:buFont typeface="Arial" panose="020B0604020202020204" pitchFamily="34" charset="0"/>
              <a:buChar char="•"/>
            </a:pPr>
            <a:r>
              <a:rPr lang="el-GR" b="1" dirty="0"/>
              <a:t>Η έλλειψη: </a:t>
            </a:r>
            <a:r>
              <a:rPr lang="el-GR" dirty="0"/>
              <a:t>Ο αφηγητής επιλέγει να παραλείψει τμήμα της ιστορίας το οποίο θεωρεί επουσιώδες. </a:t>
            </a:r>
          </a:p>
          <a:p>
            <a:pPr>
              <a:buFont typeface="Arial" panose="020B0604020202020204" pitchFamily="34" charset="0"/>
              <a:buChar char="•"/>
            </a:pPr>
            <a:r>
              <a:rPr lang="el-GR" b="1" dirty="0"/>
              <a:t>Η περίληψη: </a:t>
            </a:r>
            <a:r>
              <a:rPr lang="el-GR" dirty="0"/>
              <a:t>Εδώ, η επιλογή είναι να αποδοθούν περιληπτικά, σε αδρές γραμμές τμήματα της βασικής αφήγησης.</a:t>
            </a:r>
          </a:p>
          <a:p>
            <a:endParaRPr lang="en-GB" dirty="0"/>
          </a:p>
        </p:txBody>
      </p:sp>
      <p:sp>
        <p:nvSpPr>
          <p:cNvPr id="4" name="Θέση ημερομηνίας 3">
            <a:extLst>
              <a:ext uri="{FF2B5EF4-FFF2-40B4-BE49-F238E27FC236}">
                <a16:creationId xmlns:a16="http://schemas.microsoft.com/office/drawing/2014/main" id="{9FA78D55-0414-E1C0-D80E-EDAFD190A877}"/>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338561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34FCBA-4E2A-F4D0-8C27-C8F3FEE9D53C}"/>
              </a:ext>
            </a:extLst>
          </p:cNvPr>
          <p:cNvSpPr>
            <a:spLocks noGrp="1"/>
          </p:cNvSpPr>
          <p:nvPr>
            <p:ph type="title"/>
          </p:nvPr>
        </p:nvSpPr>
        <p:spPr/>
        <p:txBody>
          <a:bodyPr>
            <a:normAutofit fontScale="90000"/>
          </a:bodyPr>
          <a:lstStyle/>
          <a:p>
            <a:r>
              <a:rPr lang="el-GR" sz="4400" b="1" dirty="0"/>
              <a:t>Στοιχεία ταυτότητας του κειμένου</a:t>
            </a:r>
            <a:endParaRPr lang="en-GB" b="1" dirty="0"/>
          </a:p>
        </p:txBody>
      </p:sp>
      <p:sp>
        <p:nvSpPr>
          <p:cNvPr id="3" name="Θέση περιεχομένου 2">
            <a:extLst>
              <a:ext uri="{FF2B5EF4-FFF2-40B4-BE49-F238E27FC236}">
                <a16:creationId xmlns:a16="http://schemas.microsoft.com/office/drawing/2014/main" id="{B00D7225-5D25-70A7-6F84-58E48B63158B}"/>
              </a:ext>
            </a:extLst>
          </p:cNvPr>
          <p:cNvSpPr>
            <a:spLocks noGrp="1"/>
          </p:cNvSpPr>
          <p:nvPr>
            <p:ph idx="1"/>
          </p:nvPr>
        </p:nvSpPr>
        <p:spPr/>
        <p:txBody>
          <a:bodyPr>
            <a:normAutofit fontScale="92500" lnSpcReduction="20000"/>
          </a:bodyPr>
          <a:lstStyle/>
          <a:p>
            <a:r>
              <a:rPr lang="el-GR" sz="2800" b="1" dirty="0"/>
              <a:t>Θέμα </a:t>
            </a:r>
          </a:p>
          <a:p>
            <a:r>
              <a:rPr lang="el-GR" sz="2800" b="1" dirty="0"/>
              <a:t>Ιστορικό Πλαίσιο  /  Χρόνος </a:t>
            </a:r>
          </a:p>
          <a:p>
            <a:r>
              <a:rPr lang="el-GR" sz="2800" b="1" dirty="0"/>
              <a:t>Τόπος </a:t>
            </a:r>
          </a:p>
          <a:p>
            <a:r>
              <a:rPr lang="el-GR" sz="2800" b="1" dirty="0"/>
              <a:t>Πρόσωπα </a:t>
            </a:r>
          </a:p>
          <a:p>
            <a:r>
              <a:rPr lang="el-GR" sz="2800" b="1" dirty="0"/>
              <a:t>Αφήγηση (τεχνικές, τρόποι)</a:t>
            </a:r>
          </a:p>
          <a:p>
            <a:r>
              <a:rPr lang="el-GR" sz="2800" b="1" dirty="0"/>
              <a:t>Γλώσσα (ύφος, εκφραστικά μέσα)</a:t>
            </a:r>
          </a:p>
          <a:p>
            <a:r>
              <a:rPr lang="el-GR" sz="2800" b="1" dirty="0"/>
              <a:t>Δομή </a:t>
            </a:r>
          </a:p>
          <a:p>
            <a:r>
              <a:rPr lang="el-GR" sz="2800" b="1" dirty="0"/>
              <a:t>Νοήματα  </a:t>
            </a:r>
            <a:endParaRPr lang="en-GB" sz="2800" b="1" dirty="0"/>
          </a:p>
        </p:txBody>
      </p:sp>
      <p:sp>
        <p:nvSpPr>
          <p:cNvPr id="4" name="Θέση ημερομηνίας 3">
            <a:extLst>
              <a:ext uri="{FF2B5EF4-FFF2-40B4-BE49-F238E27FC236}">
                <a16:creationId xmlns:a16="http://schemas.microsoft.com/office/drawing/2014/main" id="{ED72F840-4EC3-E7E9-0BA4-141ED41E8F84}"/>
              </a:ext>
            </a:extLst>
          </p:cNvPr>
          <p:cNvSpPr>
            <a:spLocks noGrp="1"/>
          </p:cNvSpPr>
          <p:nvPr>
            <p:ph type="dt" sz="half" idx="10"/>
          </p:nvPr>
        </p:nvSpPr>
        <p:spPr/>
        <p:txBody>
          <a:bodyPr/>
          <a:lstStyle/>
          <a:p>
            <a:pPr rtl="0"/>
            <a:fld id="{98C8693B-3DD6-45FE-8789-61898B52A928}" type="datetime1">
              <a:rPr lang="en-US" smtClean="0"/>
              <a:t>9/15/2024</a:t>
            </a:fld>
            <a:endParaRPr lang="en-US" dirty="0"/>
          </a:p>
        </p:txBody>
      </p:sp>
    </p:spTree>
    <p:extLst>
      <p:ext uri="{BB962C8B-B14F-4D97-AF65-F5344CB8AC3E}">
        <p14:creationId xmlns:p14="http://schemas.microsoft.com/office/powerpoint/2010/main" val="3429042789"/>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TotalTime>
  <Words>607</Words>
  <Application>Microsoft Office PowerPoint</Application>
  <PresentationFormat>Ευρεία οθόνη</PresentationFormat>
  <Paragraphs>54</Paragraphs>
  <Slides>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Century Gothic</vt:lpstr>
      <vt:lpstr>Wingdings 3</vt:lpstr>
      <vt:lpstr>Θρόισμα</vt:lpstr>
      <vt:lpstr>Νέα Ελληνική Λογοτεχνία </vt:lpstr>
      <vt:lpstr>ΛΟΓΟΤΕΧΝΙΑ Μια ματιά στη θεωρία….   ΜΕΡΟΣ Α: ΠΕΖΟΓΡΑΦΙΑ</vt:lpstr>
      <vt:lpstr>ΕΙΔΗ ΑΦΗΓΗΜΑΤΙΚΗΣ ΠΕΖΟΓΡΑΦΙΑΣ</vt:lpstr>
      <vt:lpstr>ΑΦΗΓΗΜΑΤΙΚΟΙ ΤΡΟΠΟΙ </vt:lpstr>
      <vt:lpstr>ΑΦΗΓΗΜΑΤΙΚΕΣ ΤΕΧΝΙΚΕΣ</vt:lpstr>
      <vt:lpstr>Ο ΑΦΗΓΗΤΗΣ</vt:lpstr>
      <vt:lpstr>ΑΦΗΓΗΜΑΤΙΚΟΣ ΧΡΟΝΟΣ  ΑΦΗΓΗΜΑΤΙΚΗ ΟΡΓΑΝΩΣΗ ΤΟΥ ΧΡΟΝΟΥ</vt:lpstr>
      <vt:lpstr>Η διάρκεια των γεγονότων στο κείμενο</vt:lpstr>
      <vt:lpstr>Στοιχεία ταυτότητας του κειμένου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Niki</dc:creator>
  <cp:lastModifiedBy>Niki</cp:lastModifiedBy>
  <cp:revision>2</cp:revision>
  <dcterms:created xsi:type="dcterms:W3CDTF">2024-09-15T19:29:51Z</dcterms:created>
  <dcterms:modified xsi:type="dcterms:W3CDTF">2024-09-15T20:07:55Z</dcterms:modified>
</cp:coreProperties>
</file>