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3CC28-E4B2-4403-8D80-0E8D4F4E8E62}" v="900" dt="2022-05-17T09:35:21.181"/>
    <p1510:client id="{DCD7CE56-349F-4F9C-B084-39D50C4B9FFE}" v="33" dt="2022-05-17T09:57:57.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39" d="100"/>
          <a:sy n="39" d="100"/>
        </p:scale>
        <p:origin x="71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804672" y="3719618"/>
            <a:ext cx="4167376" cy="1155525"/>
          </a:xfrm>
        </p:spPr>
        <p:txBody>
          <a:bodyPr anchor="t">
            <a:normAutofit/>
          </a:bodyPr>
          <a:lstStyle/>
          <a:p>
            <a:pPr algn="l"/>
            <a:r>
              <a:rPr lang="en-US" sz="2000" dirty="0" err="1">
                <a:ea typeface="+mn-lt"/>
                <a:cs typeface="+mn-lt"/>
              </a:rPr>
              <a:t>Το</a:t>
            </a:r>
            <a:r>
              <a:rPr lang="en-US" sz="2000" dirty="0">
                <a:ea typeface="+mn-lt"/>
                <a:cs typeface="+mn-lt"/>
              </a:rPr>
              <a:t> επα</a:t>
            </a:r>
            <a:r>
              <a:rPr lang="en-US" sz="2000" dirty="0" err="1">
                <a:ea typeface="+mn-lt"/>
                <a:cs typeface="+mn-lt"/>
              </a:rPr>
              <a:t>γγελμ</a:t>
            </a:r>
            <a:r>
              <a:rPr lang="en-US" sz="2000" dirty="0">
                <a:ea typeface="+mn-lt"/>
                <a:cs typeface="+mn-lt"/>
              </a:rPr>
              <a:t>α π</a:t>
            </a:r>
            <a:r>
              <a:rPr lang="en-US" sz="2000" dirty="0" err="1">
                <a:ea typeface="+mn-lt"/>
                <a:cs typeface="+mn-lt"/>
              </a:rPr>
              <a:t>ου</a:t>
            </a:r>
            <a:r>
              <a:rPr lang="en-US" sz="2000" dirty="0">
                <a:ea typeface="+mn-lt"/>
                <a:cs typeface="+mn-lt"/>
              </a:rPr>
              <a:t> θα </a:t>
            </a:r>
            <a:r>
              <a:rPr lang="en-US" sz="2000" dirty="0" err="1">
                <a:ea typeface="+mn-lt"/>
                <a:cs typeface="+mn-lt"/>
              </a:rPr>
              <a:t>ηθελ</a:t>
            </a:r>
            <a:r>
              <a:rPr lang="en-US" sz="2000" dirty="0">
                <a:ea typeface="+mn-lt"/>
                <a:cs typeface="+mn-lt"/>
              </a:rPr>
              <a:t>α να α</a:t>
            </a:r>
            <a:r>
              <a:rPr lang="en-US" sz="2000" dirty="0" err="1">
                <a:ea typeface="+mn-lt"/>
                <a:cs typeface="+mn-lt"/>
              </a:rPr>
              <a:t>κολουθησω</a:t>
            </a:r>
            <a:r>
              <a:rPr lang="en-US" sz="2000" dirty="0">
                <a:ea typeface="+mn-lt"/>
                <a:cs typeface="+mn-lt"/>
              </a:rPr>
              <a:t> </a:t>
            </a:r>
            <a:r>
              <a:rPr lang="en-US" sz="2000" dirty="0" err="1">
                <a:ea typeface="+mn-lt"/>
                <a:cs typeface="+mn-lt"/>
              </a:rPr>
              <a:t>ειν</a:t>
            </a:r>
            <a:r>
              <a:rPr lang="en-US" sz="2000" dirty="0">
                <a:ea typeface="+mn-lt"/>
                <a:cs typeface="+mn-lt"/>
              </a:rPr>
              <a:t>αι </a:t>
            </a:r>
            <a:r>
              <a:rPr lang="en-US" sz="2000" dirty="0" err="1">
                <a:ea typeface="+mn-lt"/>
                <a:cs typeface="+mn-lt"/>
              </a:rPr>
              <a:t>μηχ</a:t>
            </a:r>
            <a:r>
              <a:rPr lang="en-US" sz="2000" dirty="0">
                <a:ea typeface="+mn-lt"/>
                <a:cs typeface="+mn-lt"/>
              </a:rPr>
              <a:t>α</a:t>
            </a:r>
            <a:r>
              <a:rPr lang="en-US" sz="2000" dirty="0" err="1">
                <a:ea typeface="+mn-lt"/>
                <a:cs typeface="+mn-lt"/>
              </a:rPr>
              <a:t>νικος</a:t>
            </a:r>
            <a:r>
              <a:rPr lang="en-US" sz="2000" dirty="0">
                <a:ea typeface="+mn-lt"/>
                <a:cs typeface="+mn-lt"/>
              </a:rPr>
              <a:t> </a:t>
            </a:r>
            <a:r>
              <a:rPr lang="en-US" sz="2000" dirty="0" err="1">
                <a:ea typeface="+mn-lt"/>
                <a:cs typeface="+mn-lt"/>
              </a:rPr>
              <a:t>στ</a:t>
            </a:r>
            <a:r>
              <a:rPr lang="en-US" sz="2000" dirty="0">
                <a:ea typeface="+mn-lt"/>
                <a:cs typeface="+mn-lt"/>
              </a:rPr>
              <a:t>α π</a:t>
            </a:r>
            <a:r>
              <a:rPr lang="en-US" sz="2000" dirty="0" err="1">
                <a:ea typeface="+mn-lt"/>
                <a:cs typeface="+mn-lt"/>
              </a:rPr>
              <a:t>λoι</a:t>
            </a:r>
            <a:r>
              <a:rPr lang="en-US" sz="2000" dirty="0">
                <a:ea typeface="+mn-lt"/>
                <a:cs typeface="+mn-lt"/>
              </a:rPr>
              <a:t>α </a:t>
            </a:r>
            <a:endParaRPr lang="en-US" dirty="0"/>
          </a:p>
        </p:txBody>
      </p:sp>
      <p:sp>
        <p:nvSpPr>
          <p:cNvPr id="5" name="Title 4">
            <a:extLst>
              <a:ext uri="{FF2B5EF4-FFF2-40B4-BE49-F238E27FC236}">
                <a16:creationId xmlns:a16="http://schemas.microsoft.com/office/drawing/2014/main" id="{AFF18F5F-F46C-BDE6-13E4-1BB187F1E250}"/>
              </a:ext>
            </a:extLst>
          </p:cNvPr>
          <p:cNvSpPr>
            <a:spLocks noGrp="1"/>
          </p:cNvSpPr>
          <p:nvPr>
            <p:ph type="ctrTitle"/>
          </p:nvPr>
        </p:nvSpPr>
        <p:spPr>
          <a:xfrm>
            <a:off x="1477537" y="378948"/>
            <a:ext cx="9144000" cy="2387600"/>
          </a:xfrm>
        </p:spPr>
        <p:txBody>
          <a:bodyPr/>
          <a:lstStyle/>
          <a:p>
            <a:r>
              <a:rPr lang="en-US" dirty="0" err="1">
                <a:latin typeface="Calibri"/>
                <a:ea typeface="Calibri"/>
                <a:cs typeface="Calibri"/>
              </a:rPr>
              <a:t>Το</a:t>
            </a:r>
            <a:r>
              <a:rPr lang="en-US" dirty="0">
                <a:latin typeface="Calibri"/>
                <a:ea typeface="Calibri"/>
                <a:cs typeface="Calibri"/>
              </a:rPr>
              <a:t> επα</a:t>
            </a:r>
            <a:r>
              <a:rPr lang="en-US" dirty="0" err="1">
                <a:latin typeface="Calibri"/>
                <a:ea typeface="Calibri"/>
                <a:cs typeface="Calibri"/>
              </a:rPr>
              <a:t>γγελμ</a:t>
            </a:r>
            <a:r>
              <a:rPr lang="en-US" dirty="0">
                <a:latin typeface="Calibri"/>
                <a:ea typeface="Calibri"/>
                <a:cs typeface="Calibri"/>
              </a:rPr>
              <a:t>α π</a:t>
            </a:r>
            <a:r>
              <a:rPr lang="en-US" dirty="0" err="1">
                <a:latin typeface="Calibri"/>
                <a:ea typeface="Calibri"/>
                <a:cs typeface="Calibri"/>
              </a:rPr>
              <a:t>ου</a:t>
            </a:r>
            <a:r>
              <a:rPr lang="en-US" dirty="0">
                <a:latin typeface="Calibri"/>
                <a:ea typeface="Calibri"/>
                <a:cs typeface="Calibri"/>
              </a:rPr>
              <a:t> θα </a:t>
            </a:r>
            <a:r>
              <a:rPr lang="en-US" dirty="0" err="1">
                <a:latin typeface="Calibri"/>
                <a:ea typeface="Calibri"/>
                <a:cs typeface="Calibri"/>
              </a:rPr>
              <a:t>ηθελ</a:t>
            </a:r>
            <a:r>
              <a:rPr lang="en-US" dirty="0">
                <a:latin typeface="Calibri"/>
                <a:ea typeface="Calibri"/>
                <a:cs typeface="Calibri"/>
              </a:rPr>
              <a:t>α να α</a:t>
            </a:r>
            <a:r>
              <a:rPr lang="en-US" dirty="0" err="1">
                <a:latin typeface="Calibri"/>
                <a:ea typeface="Calibri"/>
                <a:cs typeface="Calibri"/>
              </a:rPr>
              <a:t>κολουθησω</a:t>
            </a:r>
            <a:endParaRPr lang="en-US" dirty="0" err="1"/>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20" name="Group 19">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28" name="Freeform: Shape 27">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1" name="Group 20">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22" name="Group 21">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26" name="Freeform: Shape 25">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3" name="Group 22">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24" name="Freeform: Shape 23">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1847BEFB-8161-3ADD-8CFA-D0743379F331}"/>
              </a:ext>
            </a:extLst>
          </p:cNvPr>
          <p:cNvSpPr>
            <a:spLocks noGrp="1"/>
          </p:cNvSpPr>
          <p:nvPr>
            <p:ph type="title"/>
          </p:nvPr>
        </p:nvSpPr>
        <p:spPr>
          <a:xfrm>
            <a:off x="158016" y="1994874"/>
            <a:ext cx="3817470" cy="3557106"/>
          </a:xfrm>
        </p:spPr>
        <p:txBody>
          <a:bodyPr anchor="t">
            <a:normAutofit/>
          </a:bodyPr>
          <a:lstStyle/>
          <a:p>
            <a:r>
              <a:rPr lang="en-US" sz="4000" dirty="0">
                <a:ea typeface="Calibri Light"/>
                <a:cs typeface="Calibri Light"/>
              </a:rPr>
              <a:t>Κα</a:t>
            </a:r>
            <a:r>
              <a:rPr lang="en-US" sz="4000" dirty="0" err="1">
                <a:ea typeface="Calibri Light"/>
                <a:cs typeface="Calibri Light"/>
              </a:rPr>
              <a:t>θηκωντ</a:t>
            </a:r>
            <a:r>
              <a:rPr lang="en-US" sz="4000" dirty="0">
                <a:ea typeface="Calibri Light"/>
                <a:cs typeface="Calibri Light"/>
              </a:rPr>
              <a:t>α </a:t>
            </a:r>
            <a:r>
              <a:rPr lang="en-US" sz="4000" dirty="0" err="1">
                <a:ea typeface="Calibri Light"/>
                <a:cs typeface="Calibri Light"/>
              </a:rPr>
              <a:t>των</a:t>
            </a:r>
            <a:r>
              <a:rPr lang="en-US" sz="4000" dirty="0">
                <a:ea typeface="Calibri Light"/>
                <a:cs typeface="Calibri Light"/>
              </a:rPr>
              <a:t>  </a:t>
            </a:r>
            <a:r>
              <a:rPr lang="en-US" sz="4000" dirty="0" err="1">
                <a:ea typeface="Calibri Light"/>
                <a:cs typeface="Calibri Light"/>
              </a:rPr>
              <a:t>Μηχ</a:t>
            </a:r>
            <a:r>
              <a:rPr lang="en-US" sz="4000" dirty="0">
                <a:ea typeface="Calibri Light"/>
                <a:cs typeface="Calibri Light"/>
              </a:rPr>
              <a:t>α</a:t>
            </a:r>
            <a:r>
              <a:rPr lang="en-US" sz="4000" dirty="0" err="1">
                <a:ea typeface="Calibri Light"/>
                <a:cs typeface="Calibri Light"/>
              </a:rPr>
              <a:t>νικων</a:t>
            </a:r>
            <a:r>
              <a:rPr lang="en-US" sz="4000" dirty="0">
                <a:ea typeface="Calibri Light"/>
                <a:cs typeface="Calibri Light"/>
              </a:rPr>
              <a:t> </a:t>
            </a:r>
            <a:r>
              <a:rPr lang="en-US" sz="4000" dirty="0" err="1">
                <a:ea typeface="Calibri Light"/>
                <a:cs typeface="Calibri Light"/>
              </a:rPr>
              <a:t>στ</a:t>
            </a:r>
            <a:r>
              <a:rPr lang="en-US" sz="4000" dirty="0">
                <a:ea typeface="Calibri Light"/>
                <a:cs typeface="Calibri Light"/>
              </a:rPr>
              <a:t>α π</a:t>
            </a:r>
            <a:r>
              <a:rPr lang="en-US" sz="4000" dirty="0" err="1">
                <a:ea typeface="Calibri Light"/>
                <a:cs typeface="Calibri Light"/>
              </a:rPr>
              <a:t>λοι</a:t>
            </a:r>
            <a:r>
              <a:rPr lang="en-US" sz="4000" dirty="0">
                <a:ea typeface="Calibri Light"/>
                <a:cs typeface="Calibri Light"/>
              </a:rPr>
              <a:t>α</a:t>
            </a:r>
          </a:p>
        </p:txBody>
      </p:sp>
      <p:sp>
        <p:nvSpPr>
          <p:cNvPr id="3" name="Content Placeholder 2">
            <a:extLst>
              <a:ext uri="{FF2B5EF4-FFF2-40B4-BE49-F238E27FC236}">
                <a16:creationId xmlns:a16="http://schemas.microsoft.com/office/drawing/2014/main" id="{BD2141EA-FCD1-AC8A-0AFB-A14D63A131BC}"/>
              </a:ext>
            </a:extLst>
          </p:cNvPr>
          <p:cNvSpPr>
            <a:spLocks noGrp="1"/>
          </p:cNvSpPr>
          <p:nvPr>
            <p:ph idx="1"/>
          </p:nvPr>
        </p:nvSpPr>
        <p:spPr>
          <a:xfrm>
            <a:off x="5232401" y="1721579"/>
            <a:ext cx="6140449" cy="3952648"/>
          </a:xfrm>
        </p:spPr>
        <p:txBody>
          <a:bodyPr vert="horz" lIns="91440" tIns="45720" rIns="91440" bIns="45720" rtlCol="0" anchor="t">
            <a:normAutofit/>
          </a:bodyPr>
          <a:lstStyle/>
          <a:p>
            <a:pPr marL="0" indent="0">
              <a:buNone/>
            </a:pPr>
            <a:r>
              <a:rPr lang="en-US" sz="1700" dirty="0" err="1">
                <a:solidFill>
                  <a:schemeClr val="tx1">
                    <a:alpha val="80000"/>
                  </a:schemeClr>
                </a:solidFill>
                <a:ea typeface="Calibri"/>
                <a:cs typeface="Calibri"/>
              </a:rPr>
              <a:t>Αρχικ</a:t>
            </a:r>
            <a:r>
              <a:rPr lang="en-US" sz="1700" dirty="0">
                <a:solidFill>
                  <a:schemeClr val="tx1">
                    <a:alpha val="80000"/>
                  </a:schemeClr>
                </a:solidFill>
                <a:ea typeface="Calibri"/>
                <a:cs typeface="Calibri"/>
              </a:rPr>
              <a:t>α  </a:t>
            </a:r>
            <a:r>
              <a:rPr lang="en-US" sz="1700" dirty="0" err="1">
                <a:solidFill>
                  <a:schemeClr val="tx1">
                    <a:alpha val="80000"/>
                  </a:schemeClr>
                </a:solidFill>
                <a:ea typeface="Calibri"/>
                <a:cs typeface="Calibri"/>
              </a:rPr>
              <a:t>σε</a:t>
            </a:r>
            <a:r>
              <a:rPr lang="en-US" sz="1700" dirty="0">
                <a:solidFill>
                  <a:schemeClr val="tx1">
                    <a:alpha val="80000"/>
                  </a:schemeClr>
                </a:solidFill>
                <a:ea typeface="Calibri"/>
                <a:cs typeface="Calibri"/>
              </a:rPr>
              <a:t> α</a:t>
            </a:r>
            <a:r>
              <a:rPr lang="en-US" sz="1700" dirty="0" err="1">
                <a:solidFill>
                  <a:schemeClr val="tx1">
                    <a:alpha val="80000"/>
                  </a:schemeClr>
                </a:solidFill>
                <a:ea typeface="Calibri"/>
                <a:cs typeface="Calibri"/>
              </a:rPr>
              <a:t>υτη</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την</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δουλεί</a:t>
            </a:r>
            <a:r>
              <a:rPr lang="en-US" sz="1700" dirty="0">
                <a:solidFill>
                  <a:schemeClr val="tx1">
                    <a:alpha val="80000"/>
                  </a:schemeClr>
                </a:solidFill>
                <a:ea typeface="Calibri"/>
                <a:cs typeface="Calibri"/>
              </a:rPr>
              <a:t>α υπα</a:t>
            </a:r>
            <a:r>
              <a:rPr lang="en-US" sz="1700" dirty="0" err="1">
                <a:solidFill>
                  <a:schemeClr val="tx1">
                    <a:alpha val="80000"/>
                  </a:schemeClr>
                </a:solidFill>
                <a:ea typeface="Calibri"/>
                <a:cs typeface="Calibri"/>
              </a:rPr>
              <a:t>ρχουν</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τρεις</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θεσης</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γι</a:t>
            </a:r>
            <a:r>
              <a:rPr lang="en-US" sz="1700" dirty="0">
                <a:solidFill>
                  <a:schemeClr val="tx1">
                    <a:alpha val="80000"/>
                  </a:schemeClr>
                </a:solidFill>
                <a:ea typeface="Calibri"/>
                <a:cs typeface="Calibri"/>
              </a:rPr>
              <a:t>α κα</a:t>
            </a:r>
            <a:r>
              <a:rPr lang="en-US" sz="1700" dirty="0" err="1">
                <a:solidFill>
                  <a:schemeClr val="tx1">
                    <a:alpha val="80000"/>
                  </a:schemeClr>
                </a:solidFill>
                <a:ea typeface="Calibri"/>
                <a:cs typeface="Calibri"/>
              </a:rPr>
              <a:t>θε</a:t>
            </a:r>
            <a:r>
              <a:rPr lang="en-US" sz="1700" dirty="0">
                <a:solidFill>
                  <a:schemeClr val="tx1">
                    <a:alpha val="80000"/>
                  </a:schemeClr>
                </a:solidFill>
                <a:ea typeface="Calibri"/>
                <a:cs typeface="Calibri"/>
              </a:rPr>
              <a:t>  επιπ</a:t>
            </a:r>
            <a:r>
              <a:rPr lang="en-US" sz="1700" dirty="0" err="1">
                <a:solidFill>
                  <a:schemeClr val="tx1">
                    <a:alpha val="80000"/>
                  </a:schemeClr>
                </a:solidFill>
                <a:ea typeface="Calibri"/>
                <a:cs typeface="Calibri"/>
              </a:rPr>
              <a:t>εδο</a:t>
            </a:r>
            <a:r>
              <a:rPr lang="en-US" sz="1700" dirty="0">
                <a:solidFill>
                  <a:schemeClr val="tx1">
                    <a:alpha val="80000"/>
                  </a:schemeClr>
                </a:solidFill>
                <a:ea typeface="Calibri"/>
                <a:cs typeface="Calibri"/>
              </a:rPr>
              <a:t> </a:t>
            </a:r>
            <a:r>
              <a:rPr lang="en-US" sz="1700" dirty="0" err="1">
                <a:solidFill>
                  <a:schemeClr val="tx1">
                    <a:alpha val="80000"/>
                  </a:schemeClr>
                </a:solidFill>
                <a:ea typeface="Calibri"/>
                <a:cs typeface="Calibri"/>
              </a:rPr>
              <a:t>του</a:t>
            </a:r>
            <a:r>
              <a:rPr lang="en-US" sz="1700" dirty="0">
                <a:solidFill>
                  <a:schemeClr val="tx1">
                    <a:alpha val="80000"/>
                  </a:schemeClr>
                </a:solidFill>
                <a:ea typeface="Calibri"/>
                <a:cs typeface="Calibri"/>
              </a:rPr>
              <a:t> π</a:t>
            </a:r>
            <a:r>
              <a:rPr lang="en-US" sz="1700" dirty="0" err="1">
                <a:solidFill>
                  <a:schemeClr val="tx1">
                    <a:alpha val="80000"/>
                  </a:schemeClr>
                </a:solidFill>
                <a:ea typeface="Calibri"/>
                <a:cs typeface="Calibri"/>
              </a:rPr>
              <a:t>λοιου</a:t>
            </a:r>
            <a:r>
              <a:rPr lang="en-US" sz="1700" dirty="0">
                <a:solidFill>
                  <a:schemeClr val="tx1">
                    <a:alpha val="80000"/>
                  </a:schemeClr>
                </a:solidFill>
                <a:ea typeface="Calibri"/>
                <a:cs typeface="Calibri"/>
              </a:rPr>
              <a:t>. </a:t>
            </a:r>
          </a:p>
          <a:p>
            <a:pPr marL="0" indent="0">
              <a:buNone/>
            </a:pPr>
            <a:r>
              <a:rPr lang="en-US" sz="1700" dirty="0" err="1">
                <a:ea typeface="+mn-lt"/>
                <a:cs typeface="+mn-lt"/>
              </a:rPr>
              <a:t>Στο</a:t>
            </a:r>
            <a:r>
              <a:rPr lang="en-US" sz="1700" dirty="0">
                <a:ea typeface="+mn-lt"/>
                <a:cs typeface="+mn-lt"/>
              </a:rPr>
              <a:t> π</a:t>
            </a:r>
            <a:r>
              <a:rPr lang="en-US" sz="1700" dirty="0" err="1">
                <a:ea typeface="+mn-lt"/>
                <a:cs typeface="+mn-lt"/>
              </a:rPr>
              <a:t>ρωτο</a:t>
            </a:r>
            <a:r>
              <a:rPr lang="en-US" sz="1700" dirty="0">
                <a:ea typeface="+mn-lt"/>
                <a:cs typeface="+mn-lt"/>
              </a:rPr>
              <a:t> επιπ</a:t>
            </a:r>
            <a:r>
              <a:rPr lang="en-US" sz="1700" dirty="0" err="1">
                <a:ea typeface="+mn-lt"/>
                <a:cs typeface="+mn-lt"/>
              </a:rPr>
              <a:t>εδο</a:t>
            </a:r>
            <a:r>
              <a:rPr lang="en-US" sz="1700" dirty="0">
                <a:ea typeface="+mn-lt"/>
                <a:cs typeface="+mn-lt"/>
              </a:rPr>
              <a:t> υπ</a:t>
            </a:r>
            <a:r>
              <a:rPr lang="en-US" sz="1700" dirty="0" err="1">
                <a:ea typeface="+mn-lt"/>
                <a:cs typeface="+mn-lt"/>
              </a:rPr>
              <a:t>ευθυνος</a:t>
            </a:r>
            <a:r>
              <a:rPr lang="en-US" sz="1700" dirty="0">
                <a:ea typeface="+mn-lt"/>
                <a:cs typeface="+mn-lt"/>
              </a:rPr>
              <a:t> </a:t>
            </a:r>
            <a:r>
              <a:rPr lang="en-US" sz="1700" dirty="0" err="1">
                <a:ea typeface="+mn-lt"/>
                <a:cs typeface="+mn-lt"/>
              </a:rPr>
              <a:t>ειν</a:t>
            </a:r>
            <a:r>
              <a:rPr lang="en-US" sz="1700" dirty="0">
                <a:ea typeface="+mn-lt"/>
                <a:cs typeface="+mn-lt"/>
              </a:rPr>
              <a:t>αι ο π</a:t>
            </a:r>
            <a:r>
              <a:rPr lang="en-US" sz="1700" dirty="0" err="1">
                <a:ea typeface="+mn-lt"/>
                <a:cs typeface="+mn-lt"/>
              </a:rPr>
              <a:t>ρωτος</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νικος</a:t>
            </a:r>
            <a:r>
              <a:rPr lang="en-US" sz="1700" dirty="0">
                <a:ea typeface="+mn-lt"/>
                <a:cs typeface="+mn-lt"/>
              </a:rPr>
              <a:t> π</a:t>
            </a:r>
            <a:r>
              <a:rPr lang="en-US" sz="1700" dirty="0" err="1">
                <a:ea typeface="+mn-lt"/>
                <a:cs typeface="+mn-lt"/>
              </a:rPr>
              <a:t>ου</a:t>
            </a:r>
            <a:r>
              <a:rPr lang="en-US" sz="1700" dirty="0">
                <a:ea typeface="+mn-lt"/>
                <a:cs typeface="+mn-lt"/>
              </a:rPr>
              <a:t> </a:t>
            </a:r>
            <a:r>
              <a:rPr lang="en-US" sz="1700" dirty="0" err="1">
                <a:ea typeface="+mn-lt"/>
                <a:cs typeface="+mn-lt"/>
              </a:rPr>
              <a:t>εχει</a:t>
            </a:r>
            <a:r>
              <a:rPr lang="en-US" sz="1700" dirty="0">
                <a:ea typeface="+mn-lt"/>
                <a:cs typeface="+mn-lt"/>
              </a:rPr>
              <a:t> </a:t>
            </a:r>
            <a:r>
              <a:rPr lang="en-US" sz="1700" dirty="0" err="1">
                <a:ea typeface="+mn-lt"/>
                <a:cs typeface="+mn-lt"/>
              </a:rPr>
              <a:t>την</a:t>
            </a:r>
            <a:r>
              <a:rPr lang="en-US" sz="1700" dirty="0">
                <a:ea typeface="+mn-lt"/>
                <a:cs typeface="+mn-lt"/>
              </a:rPr>
              <a:t> </a:t>
            </a:r>
            <a:r>
              <a:rPr lang="en-US" sz="1700" dirty="0" err="1">
                <a:ea typeface="+mn-lt"/>
                <a:cs typeface="+mn-lt"/>
              </a:rPr>
              <a:t>κυρι</a:t>
            </a:r>
            <a:r>
              <a:rPr lang="en-US" sz="1700" dirty="0">
                <a:ea typeface="+mn-lt"/>
                <a:cs typeface="+mn-lt"/>
              </a:rPr>
              <a:t>α </a:t>
            </a:r>
            <a:r>
              <a:rPr lang="en-US" sz="1700" dirty="0" err="1">
                <a:ea typeface="+mn-lt"/>
                <a:cs typeface="+mn-lt"/>
              </a:rPr>
              <a:t>ευθυνη</a:t>
            </a:r>
            <a:r>
              <a:rPr lang="en-US" sz="1700" dirty="0">
                <a:ea typeface="+mn-lt"/>
                <a:cs typeface="+mn-lt"/>
              </a:rPr>
              <a:t> </a:t>
            </a:r>
            <a:r>
              <a:rPr lang="en-US" sz="1700" dirty="0" err="1">
                <a:ea typeface="+mn-lt"/>
                <a:cs typeface="+mn-lt"/>
              </a:rPr>
              <a:t>της</a:t>
            </a:r>
            <a:r>
              <a:rPr lang="en-US" sz="1700" dirty="0">
                <a:ea typeface="+mn-lt"/>
                <a:cs typeface="+mn-lt"/>
              </a:rPr>
              <a:t> κα</a:t>
            </a:r>
            <a:r>
              <a:rPr lang="en-US" sz="1700" dirty="0" err="1">
                <a:ea typeface="+mn-lt"/>
                <a:cs typeface="+mn-lt"/>
              </a:rPr>
              <a:t>λης</a:t>
            </a:r>
            <a:r>
              <a:rPr lang="en-US" sz="1700" dirty="0">
                <a:ea typeface="+mn-lt"/>
                <a:cs typeface="+mn-lt"/>
              </a:rPr>
              <a:t> </a:t>
            </a:r>
            <a:r>
              <a:rPr lang="en-US" sz="1700" dirty="0" err="1">
                <a:ea typeface="+mn-lt"/>
                <a:cs typeface="+mn-lt"/>
              </a:rPr>
              <a:t>λειτουργι</a:t>
            </a:r>
            <a:r>
              <a:rPr lang="en-US" sz="1700" dirty="0">
                <a:ea typeface="+mn-lt"/>
                <a:cs typeface="+mn-lt"/>
              </a:rPr>
              <a:t>ας </a:t>
            </a:r>
            <a:r>
              <a:rPr lang="en-US" sz="1700" dirty="0" err="1">
                <a:ea typeface="+mn-lt"/>
                <a:cs typeface="+mn-lt"/>
              </a:rPr>
              <a:t>των</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νων</a:t>
            </a:r>
            <a:r>
              <a:rPr lang="en-US" sz="1700" dirty="0">
                <a:ea typeface="+mn-lt"/>
                <a:cs typeface="+mn-lt"/>
              </a:rPr>
              <a:t> </a:t>
            </a:r>
            <a:r>
              <a:rPr lang="en-US" sz="1700" dirty="0" err="1">
                <a:ea typeface="+mn-lt"/>
                <a:cs typeface="+mn-lt"/>
              </a:rPr>
              <a:t>του</a:t>
            </a:r>
            <a:r>
              <a:rPr lang="en-US" sz="1700" dirty="0">
                <a:ea typeface="+mn-lt"/>
                <a:cs typeface="+mn-lt"/>
              </a:rPr>
              <a:t> π</a:t>
            </a:r>
            <a:r>
              <a:rPr lang="en-US" sz="1700" dirty="0" err="1">
                <a:ea typeface="+mn-lt"/>
                <a:cs typeface="+mn-lt"/>
              </a:rPr>
              <a:t>λοιου</a:t>
            </a:r>
            <a:r>
              <a:rPr lang="en-US" sz="1700" dirty="0">
                <a:ea typeface="+mn-lt"/>
                <a:cs typeface="+mn-lt"/>
              </a:rPr>
              <a:t> και </a:t>
            </a:r>
            <a:r>
              <a:rPr lang="en-US" sz="1700" dirty="0" err="1">
                <a:ea typeface="+mn-lt"/>
                <a:cs typeface="+mn-lt"/>
              </a:rPr>
              <a:t>εχει</a:t>
            </a:r>
            <a:r>
              <a:rPr lang="en-US" sz="1700" dirty="0">
                <a:ea typeface="+mn-lt"/>
                <a:cs typeface="+mn-lt"/>
              </a:rPr>
              <a:t> και </a:t>
            </a:r>
            <a:r>
              <a:rPr lang="en-US" sz="1700" dirty="0" err="1">
                <a:ea typeface="+mn-lt"/>
                <a:cs typeface="+mn-lt"/>
              </a:rPr>
              <a:t>τον</a:t>
            </a:r>
            <a:r>
              <a:rPr lang="en-US" sz="1700" dirty="0">
                <a:ea typeface="+mn-lt"/>
                <a:cs typeface="+mn-lt"/>
              </a:rPr>
              <a:t> </a:t>
            </a:r>
            <a:r>
              <a:rPr lang="en-US" sz="1700" dirty="0" err="1">
                <a:ea typeface="+mn-lt"/>
                <a:cs typeface="+mn-lt"/>
              </a:rPr>
              <a:t>υψηλοτερο</a:t>
            </a:r>
            <a:r>
              <a:rPr lang="en-US" sz="1700" dirty="0">
                <a:ea typeface="+mn-lt"/>
                <a:cs typeface="+mn-lt"/>
              </a:rPr>
              <a:t> </a:t>
            </a:r>
            <a:r>
              <a:rPr lang="en-US" sz="1700" dirty="0" err="1">
                <a:ea typeface="+mn-lt"/>
                <a:cs typeface="+mn-lt"/>
              </a:rPr>
              <a:t>μισθο</a:t>
            </a:r>
            <a:r>
              <a:rPr lang="en-US" sz="1700" dirty="0">
                <a:ea typeface="+mn-lt"/>
                <a:cs typeface="+mn-lt"/>
              </a:rPr>
              <a:t>. </a:t>
            </a:r>
            <a:endParaRPr lang="en-US">
              <a:ea typeface="+mn-lt"/>
              <a:cs typeface="+mn-lt"/>
            </a:endParaRPr>
          </a:p>
          <a:p>
            <a:pPr marL="0" indent="0">
              <a:buNone/>
            </a:pPr>
            <a:r>
              <a:rPr lang="en-US" sz="1700" dirty="0" err="1">
                <a:ea typeface="+mn-lt"/>
                <a:cs typeface="+mn-lt"/>
              </a:rPr>
              <a:t>Στο</a:t>
            </a:r>
            <a:r>
              <a:rPr lang="en-US" sz="1700" dirty="0">
                <a:ea typeface="+mn-lt"/>
                <a:cs typeface="+mn-lt"/>
              </a:rPr>
              <a:t> </a:t>
            </a:r>
            <a:r>
              <a:rPr lang="en-US" sz="1700" dirty="0" err="1">
                <a:ea typeface="+mn-lt"/>
                <a:cs typeface="+mn-lt"/>
              </a:rPr>
              <a:t>δευτερο</a:t>
            </a:r>
            <a:r>
              <a:rPr lang="en-US" sz="1700" dirty="0">
                <a:ea typeface="+mn-lt"/>
                <a:cs typeface="+mn-lt"/>
              </a:rPr>
              <a:t> επιπ</a:t>
            </a:r>
            <a:r>
              <a:rPr lang="en-US" sz="1700" dirty="0" err="1">
                <a:ea typeface="+mn-lt"/>
                <a:cs typeface="+mn-lt"/>
              </a:rPr>
              <a:t>εδο</a:t>
            </a:r>
            <a:r>
              <a:rPr lang="en-US" sz="1700" dirty="0">
                <a:ea typeface="+mn-lt"/>
                <a:cs typeface="+mn-lt"/>
              </a:rPr>
              <a:t> υπ</a:t>
            </a:r>
            <a:r>
              <a:rPr lang="en-US" sz="1700" dirty="0" err="1">
                <a:ea typeface="+mn-lt"/>
                <a:cs typeface="+mn-lt"/>
              </a:rPr>
              <a:t>ευθυνος</a:t>
            </a:r>
            <a:r>
              <a:rPr lang="en-US" sz="1700" dirty="0">
                <a:ea typeface="+mn-lt"/>
                <a:cs typeface="+mn-lt"/>
              </a:rPr>
              <a:t> </a:t>
            </a:r>
            <a:r>
              <a:rPr lang="en-US" sz="1700" dirty="0" err="1">
                <a:ea typeface="+mn-lt"/>
                <a:cs typeface="+mn-lt"/>
              </a:rPr>
              <a:t>ειν</a:t>
            </a:r>
            <a:r>
              <a:rPr lang="en-US" sz="1700" dirty="0">
                <a:ea typeface="+mn-lt"/>
                <a:cs typeface="+mn-lt"/>
              </a:rPr>
              <a:t>αι ο </a:t>
            </a:r>
            <a:r>
              <a:rPr lang="en-US" sz="1700" dirty="0" err="1">
                <a:ea typeface="+mn-lt"/>
                <a:cs typeface="+mn-lt"/>
              </a:rPr>
              <a:t>δευτερος</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νικος</a:t>
            </a:r>
            <a:r>
              <a:rPr lang="en-US" sz="1700" dirty="0">
                <a:ea typeface="+mn-lt"/>
                <a:cs typeface="+mn-lt"/>
              </a:rPr>
              <a:t> ο οπ</a:t>
            </a:r>
            <a:r>
              <a:rPr lang="en-US" sz="1700" dirty="0" err="1">
                <a:ea typeface="+mn-lt"/>
                <a:cs typeface="+mn-lt"/>
              </a:rPr>
              <a:t>οιος</a:t>
            </a:r>
            <a:r>
              <a:rPr lang="en-US" sz="1700" dirty="0">
                <a:ea typeface="+mn-lt"/>
                <a:cs typeface="+mn-lt"/>
              </a:rPr>
              <a:t> β</a:t>
            </a:r>
            <a:r>
              <a:rPr lang="en-US" sz="1700" dirty="0" err="1">
                <a:ea typeface="+mn-lt"/>
                <a:cs typeface="+mn-lt"/>
              </a:rPr>
              <a:t>οηθ</a:t>
            </a:r>
            <a:r>
              <a:rPr lang="en-US" sz="1700" dirty="0">
                <a:ea typeface="+mn-lt"/>
                <a:cs typeface="+mn-lt"/>
              </a:rPr>
              <a:t>α </a:t>
            </a:r>
            <a:r>
              <a:rPr lang="en-US" sz="1700" dirty="0" err="1">
                <a:ea typeface="+mn-lt"/>
                <a:cs typeface="+mn-lt"/>
              </a:rPr>
              <a:t>τον</a:t>
            </a:r>
            <a:r>
              <a:rPr lang="en-US" sz="1700" dirty="0">
                <a:ea typeface="+mn-lt"/>
                <a:cs typeface="+mn-lt"/>
              </a:rPr>
              <a:t> π</a:t>
            </a:r>
            <a:r>
              <a:rPr lang="en-US" sz="1700" dirty="0" err="1">
                <a:ea typeface="+mn-lt"/>
                <a:cs typeface="+mn-lt"/>
              </a:rPr>
              <a:t>ρωτο</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νικο</a:t>
            </a:r>
            <a:r>
              <a:rPr lang="en-US" sz="1700" dirty="0">
                <a:ea typeface="+mn-lt"/>
                <a:cs typeface="+mn-lt"/>
              </a:rPr>
              <a:t> </a:t>
            </a:r>
            <a:r>
              <a:rPr lang="en-US" sz="1700" dirty="0" err="1">
                <a:ea typeface="+mn-lt"/>
                <a:cs typeface="+mn-lt"/>
              </a:rPr>
              <a:t>στ</a:t>
            </a:r>
            <a:r>
              <a:rPr lang="en-US" sz="1700" dirty="0">
                <a:ea typeface="+mn-lt"/>
                <a:cs typeface="+mn-lt"/>
              </a:rPr>
              <a:t>α π</a:t>
            </a:r>
            <a:r>
              <a:rPr lang="en-US" sz="1700" dirty="0" err="1">
                <a:ea typeface="+mn-lt"/>
                <a:cs typeface="+mn-lt"/>
              </a:rPr>
              <a:t>οιο</a:t>
            </a:r>
            <a:r>
              <a:rPr lang="en-US" sz="1700" dirty="0">
                <a:ea typeface="+mn-lt"/>
                <a:cs typeface="+mn-lt"/>
              </a:rPr>
              <a:t> πα</a:t>
            </a:r>
            <a:r>
              <a:rPr lang="en-US" sz="1700" dirty="0" err="1">
                <a:ea typeface="+mn-lt"/>
                <a:cs typeface="+mn-lt"/>
              </a:rPr>
              <a:t>νω</a:t>
            </a:r>
            <a:r>
              <a:rPr lang="en-US" sz="1700" dirty="0">
                <a:ea typeface="+mn-lt"/>
                <a:cs typeface="+mn-lt"/>
              </a:rPr>
              <a:t> κα</a:t>
            </a:r>
            <a:r>
              <a:rPr lang="en-US" sz="1700" dirty="0" err="1">
                <a:ea typeface="+mn-lt"/>
                <a:cs typeface="+mn-lt"/>
              </a:rPr>
              <a:t>θηκοντ</a:t>
            </a:r>
            <a:r>
              <a:rPr lang="en-US" sz="1700" dirty="0">
                <a:ea typeface="+mn-lt"/>
                <a:cs typeface="+mn-lt"/>
              </a:rPr>
              <a:t>α </a:t>
            </a:r>
            <a:r>
              <a:rPr lang="en-US" sz="1700" dirty="0" err="1">
                <a:ea typeface="+mn-lt"/>
                <a:cs typeface="+mn-lt"/>
              </a:rPr>
              <a:t>του</a:t>
            </a:r>
            <a:r>
              <a:rPr lang="en-US" sz="1700" dirty="0">
                <a:ea typeface="+mn-lt"/>
                <a:cs typeface="+mn-lt"/>
              </a:rPr>
              <a:t> </a:t>
            </a:r>
            <a:endParaRPr lang="en-US"/>
          </a:p>
          <a:p>
            <a:pPr marL="0" indent="0">
              <a:buNone/>
            </a:pPr>
            <a:r>
              <a:rPr lang="en-US" sz="1700" dirty="0" err="1">
                <a:ea typeface="+mn-lt"/>
                <a:cs typeface="+mn-lt"/>
              </a:rPr>
              <a:t>Στο</a:t>
            </a:r>
            <a:r>
              <a:rPr lang="en-US" sz="1700" dirty="0">
                <a:ea typeface="+mn-lt"/>
                <a:cs typeface="+mn-lt"/>
              </a:rPr>
              <a:t> </a:t>
            </a:r>
            <a:r>
              <a:rPr lang="en-US" sz="1700" dirty="0" err="1">
                <a:ea typeface="+mn-lt"/>
                <a:cs typeface="+mn-lt"/>
              </a:rPr>
              <a:t>τριτο</a:t>
            </a:r>
            <a:r>
              <a:rPr lang="en-US" sz="1700" dirty="0">
                <a:ea typeface="+mn-lt"/>
                <a:cs typeface="+mn-lt"/>
              </a:rPr>
              <a:t> επιπ</a:t>
            </a:r>
            <a:r>
              <a:rPr lang="en-US" sz="1700" dirty="0" err="1">
                <a:ea typeface="+mn-lt"/>
                <a:cs typeface="+mn-lt"/>
              </a:rPr>
              <a:t>εδο</a:t>
            </a:r>
            <a:r>
              <a:rPr lang="en-US" sz="1700" dirty="0">
                <a:ea typeface="+mn-lt"/>
                <a:cs typeface="+mn-lt"/>
              </a:rPr>
              <a:t> υπ</a:t>
            </a:r>
            <a:r>
              <a:rPr lang="en-US" sz="1700" dirty="0" err="1">
                <a:ea typeface="+mn-lt"/>
                <a:cs typeface="+mn-lt"/>
              </a:rPr>
              <a:t>ευθυνος</a:t>
            </a:r>
            <a:r>
              <a:rPr lang="en-US" sz="1700" dirty="0">
                <a:ea typeface="+mn-lt"/>
                <a:cs typeface="+mn-lt"/>
              </a:rPr>
              <a:t> </a:t>
            </a:r>
            <a:r>
              <a:rPr lang="en-US" sz="1700" dirty="0" err="1">
                <a:ea typeface="+mn-lt"/>
                <a:cs typeface="+mn-lt"/>
              </a:rPr>
              <a:t>ειν</a:t>
            </a:r>
            <a:r>
              <a:rPr lang="en-US" sz="1700" dirty="0">
                <a:ea typeface="+mn-lt"/>
                <a:cs typeface="+mn-lt"/>
              </a:rPr>
              <a:t>αι ο </a:t>
            </a:r>
            <a:r>
              <a:rPr lang="en-US" sz="1700" dirty="0" err="1">
                <a:ea typeface="+mn-lt"/>
                <a:cs typeface="+mn-lt"/>
              </a:rPr>
              <a:t>τριτος</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νικος</a:t>
            </a:r>
            <a:r>
              <a:rPr lang="en-US" sz="1700" dirty="0">
                <a:ea typeface="+mn-lt"/>
                <a:cs typeface="+mn-lt"/>
              </a:rPr>
              <a:t> </a:t>
            </a:r>
            <a:r>
              <a:rPr lang="en-US" sz="1700" dirty="0" err="1">
                <a:ea typeface="+mn-lt"/>
                <a:cs typeface="+mn-lt"/>
              </a:rPr>
              <a:t>ως</a:t>
            </a:r>
            <a:r>
              <a:rPr lang="en-US" sz="1700" dirty="0">
                <a:ea typeface="+mn-lt"/>
                <a:cs typeface="+mn-lt"/>
              </a:rPr>
              <a:t> </a:t>
            </a:r>
            <a:r>
              <a:rPr lang="en-US" sz="1700" dirty="0" err="1">
                <a:ea typeface="+mn-lt"/>
                <a:cs typeface="+mn-lt"/>
              </a:rPr>
              <a:t>νεος</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νικος</a:t>
            </a:r>
            <a:r>
              <a:rPr lang="en-US" sz="1700" dirty="0">
                <a:ea typeface="+mn-lt"/>
                <a:cs typeface="+mn-lt"/>
              </a:rPr>
              <a:t> </a:t>
            </a:r>
            <a:r>
              <a:rPr lang="en-US" sz="1700" dirty="0" err="1">
                <a:ea typeface="+mn-lt"/>
                <a:cs typeface="+mn-lt"/>
              </a:rPr>
              <a:t>στο</a:t>
            </a:r>
            <a:r>
              <a:rPr lang="en-US" sz="1700" dirty="0">
                <a:ea typeface="+mn-lt"/>
                <a:cs typeface="+mn-lt"/>
              </a:rPr>
              <a:t> π</a:t>
            </a:r>
            <a:r>
              <a:rPr lang="en-US" sz="1700" dirty="0" err="1">
                <a:ea typeface="+mn-lt"/>
                <a:cs typeface="+mn-lt"/>
              </a:rPr>
              <a:t>λειο</a:t>
            </a:r>
            <a:r>
              <a:rPr lang="en-US" sz="1700" dirty="0">
                <a:ea typeface="+mn-lt"/>
                <a:cs typeface="+mn-lt"/>
              </a:rPr>
              <a:t> α</a:t>
            </a:r>
            <a:r>
              <a:rPr lang="en-US" sz="1700" dirty="0" err="1">
                <a:ea typeface="+mn-lt"/>
                <a:cs typeface="+mn-lt"/>
              </a:rPr>
              <a:t>σχολειτ</a:t>
            </a:r>
            <a:r>
              <a:rPr lang="en-US" sz="1700" dirty="0">
                <a:ea typeface="+mn-lt"/>
                <a:cs typeface="+mn-lt"/>
              </a:rPr>
              <a:t>αι π</a:t>
            </a:r>
            <a:r>
              <a:rPr lang="en-US" sz="1700" dirty="0" err="1">
                <a:ea typeface="+mn-lt"/>
                <a:cs typeface="+mn-lt"/>
              </a:rPr>
              <a:t>ρωτον</a:t>
            </a:r>
            <a:r>
              <a:rPr lang="en-US" sz="1700" dirty="0">
                <a:ea typeface="+mn-lt"/>
                <a:cs typeface="+mn-lt"/>
              </a:rPr>
              <a:t> </a:t>
            </a:r>
            <a:r>
              <a:rPr lang="en-US" sz="1700" dirty="0" err="1">
                <a:ea typeface="+mn-lt"/>
                <a:cs typeface="+mn-lt"/>
              </a:rPr>
              <a:t>με</a:t>
            </a:r>
            <a:r>
              <a:rPr lang="en-US" sz="1700" dirty="0">
                <a:ea typeface="+mn-lt"/>
                <a:cs typeface="+mn-lt"/>
              </a:rPr>
              <a:t> </a:t>
            </a:r>
            <a:r>
              <a:rPr lang="en-US" sz="1700" dirty="0" err="1">
                <a:ea typeface="+mn-lt"/>
                <a:cs typeface="+mn-lt"/>
              </a:rPr>
              <a:t>την</a:t>
            </a:r>
            <a:r>
              <a:rPr lang="en-US" sz="1700" dirty="0">
                <a:ea typeface="+mn-lt"/>
                <a:cs typeface="+mn-lt"/>
              </a:rPr>
              <a:t> πρα</a:t>
            </a:r>
            <a:r>
              <a:rPr lang="en-US" sz="1700" dirty="0" err="1">
                <a:ea typeface="+mn-lt"/>
                <a:cs typeface="+mn-lt"/>
              </a:rPr>
              <a:t>κτικη</a:t>
            </a:r>
            <a:r>
              <a:rPr lang="en-US" sz="1700" dirty="0">
                <a:ea typeface="+mn-lt"/>
                <a:cs typeface="+mn-lt"/>
              </a:rPr>
              <a:t> </a:t>
            </a:r>
            <a:r>
              <a:rPr lang="en-US" sz="1700" dirty="0" err="1">
                <a:ea typeface="+mn-lt"/>
                <a:cs typeface="+mn-lt"/>
              </a:rPr>
              <a:t>εφ</a:t>
            </a:r>
            <a:r>
              <a:rPr lang="en-US" sz="1700" dirty="0">
                <a:ea typeface="+mn-lt"/>
                <a:cs typeface="+mn-lt"/>
              </a:rPr>
              <a:t>α</a:t>
            </a:r>
            <a:r>
              <a:rPr lang="en-US" sz="1700" dirty="0" err="1">
                <a:ea typeface="+mn-lt"/>
                <a:cs typeface="+mn-lt"/>
              </a:rPr>
              <a:t>ρμογη</a:t>
            </a:r>
            <a:r>
              <a:rPr lang="en-US" sz="1700" dirty="0">
                <a:ea typeface="+mn-lt"/>
                <a:cs typeface="+mn-lt"/>
              </a:rPr>
              <a:t> </a:t>
            </a:r>
            <a:r>
              <a:rPr lang="en-US" sz="1700" dirty="0" err="1">
                <a:ea typeface="+mn-lt"/>
                <a:cs typeface="+mn-lt"/>
              </a:rPr>
              <a:t>τον</a:t>
            </a:r>
            <a:r>
              <a:rPr lang="en-US" sz="1700" dirty="0">
                <a:ea typeface="+mn-lt"/>
                <a:cs typeface="+mn-lt"/>
              </a:rPr>
              <a:t> </a:t>
            </a:r>
            <a:r>
              <a:rPr lang="en-US" sz="1700" dirty="0" err="1">
                <a:ea typeface="+mn-lt"/>
                <a:cs typeface="+mn-lt"/>
              </a:rPr>
              <a:t>θεοριτικων</a:t>
            </a:r>
            <a:r>
              <a:rPr lang="en-US" sz="1700" dirty="0">
                <a:ea typeface="+mn-lt"/>
                <a:cs typeface="+mn-lt"/>
              </a:rPr>
              <a:t> </a:t>
            </a:r>
            <a:r>
              <a:rPr lang="en-US" sz="1700" dirty="0" err="1">
                <a:ea typeface="+mn-lt"/>
                <a:cs typeface="+mn-lt"/>
              </a:rPr>
              <a:t>του</a:t>
            </a:r>
            <a:r>
              <a:rPr lang="en-US" sz="1700" dirty="0">
                <a:ea typeface="+mn-lt"/>
                <a:cs typeface="+mn-lt"/>
              </a:rPr>
              <a:t> </a:t>
            </a:r>
            <a:r>
              <a:rPr lang="en-US" sz="1700" dirty="0" err="1">
                <a:ea typeface="+mn-lt"/>
                <a:cs typeface="+mn-lt"/>
              </a:rPr>
              <a:t>γνωσεον</a:t>
            </a:r>
            <a:r>
              <a:rPr lang="en-US" sz="1700" dirty="0">
                <a:ea typeface="+mn-lt"/>
                <a:cs typeface="+mn-lt"/>
              </a:rPr>
              <a:t> </a:t>
            </a:r>
            <a:r>
              <a:rPr lang="en-US" sz="1700" dirty="0" err="1">
                <a:ea typeface="+mn-lt"/>
                <a:cs typeface="+mn-lt"/>
              </a:rPr>
              <a:t>στις</a:t>
            </a:r>
            <a:r>
              <a:rPr lang="en-US" sz="1700" dirty="0">
                <a:ea typeface="+mn-lt"/>
                <a:cs typeface="+mn-lt"/>
              </a:rPr>
              <a:t> </a:t>
            </a:r>
            <a:r>
              <a:rPr lang="en-US" sz="1700" dirty="0" err="1">
                <a:ea typeface="+mn-lt"/>
                <a:cs typeface="+mn-lt"/>
              </a:rPr>
              <a:t>μηχ</a:t>
            </a:r>
            <a:r>
              <a:rPr lang="en-US" sz="1700" dirty="0">
                <a:ea typeface="+mn-lt"/>
                <a:cs typeface="+mn-lt"/>
              </a:rPr>
              <a:t>α</a:t>
            </a:r>
            <a:r>
              <a:rPr lang="en-US" sz="1700" dirty="0" err="1">
                <a:ea typeface="+mn-lt"/>
                <a:cs typeface="+mn-lt"/>
              </a:rPr>
              <a:t>νες</a:t>
            </a:r>
            <a:r>
              <a:rPr lang="en-US" sz="1700" dirty="0">
                <a:ea typeface="+mn-lt"/>
                <a:cs typeface="+mn-lt"/>
              </a:rPr>
              <a:t> και </a:t>
            </a:r>
            <a:r>
              <a:rPr lang="en-US" sz="1700" dirty="0" err="1">
                <a:ea typeface="+mn-lt"/>
                <a:cs typeface="+mn-lt"/>
              </a:rPr>
              <a:t>δευτερον</a:t>
            </a:r>
            <a:r>
              <a:rPr lang="en-US" sz="1700" dirty="0">
                <a:ea typeface="+mn-lt"/>
                <a:cs typeface="+mn-lt"/>
              </a:rPr>
              <a:t> </a:t>
            </a:r>
            <a:endParaRPr lang="en-US" dirty="0"/>
          </a:p>
        </p:txBody>
      </p:sp>
    </p:spTree>
    <p:extLst>
      <p:ext uri="{BB962C8B-B14F-4D97-AF65-F5344CB8AC3E}">
        <p14:creationId xmlns:p14="http://schemas.microsoft.com/office/powerpoint/2010/main" val="31965522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D69D355-FBD7-686E-6381-9815432FA4D9}"/>
              </a:ext>
            </a:extLst>
          </p:cNvPr>
          <p:cNvSpPr>
            <a:spLocks noGrp="1"/>
          </p:cNvSpPr>
          <p:nvPr>
            <p:ph type="title"/>
          </p:nvPr>
        </p:nvSpPr>
        <p:spPr>
          <a:xfrm>
            <a:off x="-3340" y="2711"/>
            <a:ext cx="12044702" cy="1018904"/>
          </a:xfrm>
        </p:spPr>
        <p:txBody>
          <a:bodyPr>
            <a:normAutofit/>
          </a:bodyPr>
          <a:lstStyle/>
          <a:p>
            <a:r>
              <a:rPr lang="en-US" dirty="0" err="1">
                <a:solidFill>
                  <a:srgbClr val="FFFFFF"/>
                </a:solidFill>
                <a:ea typeface="Calibri Light"/>
                <a:cs typeface="Calibri Light"/>
              </a:rPr>
              <a:t>Οι</a:t>
            </a:r>
            <a:r>
              <a:rPr lang="en-US" dirty="0">
                <a:solidFill>
                  <a:srgbClr val="FFFFFF"/>
                </a:solidFill>
                <a:ea typeface="Calibri Light"/>
                <a:cs typeface="Calibri Light"/>
              </a:rPr>
              <a:t> </a:t>
            </a:r>
            <a:r>
              <a:rPr lang="en-US" dirty="0" err="1">
                <a:solidFill>
                  <a:srgbClr val="FFFFFF"/>
                </a:solidFill>
                <a:ea typeface="Calibri Light"/>
                <a:cs typeface="Calibri Light"/>
              </a:rPr>
              <a:t>δουλειες</a:t>
            </a:r>
            <a:r>
              <a:rPr lang="en-US" dirty="0">
                <a:solidFill>
                  <a:srgbClr val="FFFFFF"/>
                </a:solidFill>
                <a:ea typeface="Calibri Light"/>
                <a:cs typeface="Calibri Light"/>
              </a:rPr>
              <a:t> π</a:t>
            </a:r>
            <a:r>
              <a:rPr lang="en-US" dirty="0" err="1">
                <a:solidFill>
                  <a:srgbClr val="FFFFFF"/>
                </a:solidFill>
                <a:ea typeface="Calibri Light"/>
                <a:cs typeface="Calibri Light"/>
              </a:rPr>
              <a:t>ου</a:t>
            </a:r>
            <a:r>
              <a:rPr lang="en-US" dirty="0">
                <a:solidFill>
                  <a:srgbClr val="FFFFFF"/>
                </a:solidFill>
                <a:ea typeface="Calibri Light"/>
                <a:cs typeface="Calibri Light"/>
              </a:rPr>
              <a:t> κα</a:t>
            </a:r>
            <a:r>
              <a:rPr lang="en-US" dirty="0" err="1">
                <a:solidFill>
                  <a:srgbClr val="FFFFFF"/>
                </a:solidFill>
                <a:ea typeface="Calibri Light"/>
                <a:cs typeface="Calibri Light"/>
              </a:rPr>
              <a:t>νει</a:t>
            </a:r>
            <a:r>
              <a:rPr lang="en-US" dirty="0">
                <a:solidFill>
                  <a:srgbClr val="FFFFFF"/>
                </a:solidFill>
                <a:ea typeface="Calibri Light"/>
                <a:cs typeface="Calibri Light"/>
              </a:rPr>
              <a:t> </a:t>
            </a:r>
            <a:r>
              <a:rPr lang="en-US" dirty="0" err="1">
                <a:solidFill>
                  <a:srgbClr val="FFFFFF"/>
                </a:solidFill>
                <a:ea typeface="Calibri Light"/>
                <a:cs typeface="Calibri Light"/>
              </a:rPr>
              <a:t>εν</a:t>
            </a:r>
            <a:r>
              <a:rPr lang="en-US" dirty="0">
                <a:solidFill>
                  <a:srgbClr val="FFFFFF"/>
                </a:solidFill>
                <a:ea typeface="Calibri Light"/>
                <a:cs typeface="Calibri Light"/>
              </a:rPr>
              <a:t>ας </a:t>
            </a:r>
            <a:r>
              <a:rPr lang="en-US" dirty="0" err="1">
                <a:solidFill>
                  <a:srgbClr val="FFFFFF"/>
                </a:solidFill>
                <a:ea typeface="Calibri Light"/>
                <a:cs typeface="Calibri Light"/>
              </a:rPr>
              <a:t>μηχ</a:t>
            </a:r>
            <a:r>
              <a:rPr lang="en-US" dirty="0">
                <a:solidFill>
                  <a:srgbClr val="FFFFFF"/>
                </a:solidFill>
                <a:ea typeface="Calibri Light"/>
                <a:cs typeface="Calibri Light"/>
              </a:rPr>
              <a:t>α</a:t>
            </a:r>
            <a:r>
              <a:rPr lang="en-US" dirty="0" err="1">
                <a:solidFill>
                  <a:srgbClr val="FFFFFF"/>
                </a:solidFill>
                <a:ea typeface="Calibri Light"/>
                <a:cs typeface="Calibri Light"/>
              </a:rPr>
              <a:t>νικος</a:t>
            </a:r>
            <a:endParaRPr lang="en-US">
              <a:solidFill>
                <a:srgbClr val="FFFFFF"/>
              </a:solidFill>
              <a:ea typeface="Calibri Light"/>
              <a:cs typeface="Calibri Light"/>
            </a:endParaRPr>
          </a:p>
        </p:txBody>
      </p:sp>
      <p:sp>
        <p:nvSpPr>
          <p:cNvPr id="3" name="Content Placeholder 2">
            <a:extLst>
              <a:ext uri="{FF2B5EF4-FFF2-40B4-BE49-F238E27FC236}">
                <a16:creationId xmlns:a16="http://schemas.microsoft.com/office/drawing/2014/main" id="{5683ED76-0021-7428-0E37-E735B6F3E3A9}"/>
              </a:ext>
            </a:extLst>
          </p:cNvPr>
          <p:cNvSpPr>
            <a:spLocks noGrp="1"/>
          </p:cNvSpPr>
          <p:nvPr>
            <p:ph idx="1"/>
          </p:nvPr>
        </p:nvSpPr>
        <p:spPr>
          <a:xfrm>
            <a:off x="838201" y="2022601"/>
            <a:ext cx="10515598" cy="4154361"/>
          </a:xfrm>
        </p:spPr>
        <p:txBody>
          <a:bodyPr vert="horz" lIns="91440" tIns="45720" rIns="91440" bIns="45720" rtlCol="0" anchor="t">
            <a:normAutofit/>
          </a:bodyPr>
          <a:lstStyle/>
          <a:p>
            <a:r>
              <a:rPr lang="en-US" sz="2000" dirty="0">
                <a:ea typeface="+mn-lt"/>
                <a:cs typeface="+mn-lt"/>
              </a:rPr>
              <a:t>Ο Α' </a:t>
            </a:r>
            <a:r>
              <a:rPr lang="en-US" sz="2000" dirty="0" err="1">
                <a:ea typeface="+mn-lt"/>
                <a:cs typeface="+mn-lt"/>
              </a:rPr>
              <a:t>μηχ</a:t>
            </a:r>
            <a:r>
              <a:rPr lang="en-US" sz="2000" dirty="0">
                <a:ea typeface="+mn-lt"/>
                <a:cs typeface="+mn-lt"/>
              </a:rPr>
              <a:t>α</a:t>
            </a:r>
            <a:r>
              <a:rPr lang="en-US" sz="2000" dirty="0" err="1">
                <a:ea typeface="+mn-lt"/>
                <a:cs typeface="+mn-lt"/>
              </a:rPr>
              <a:t>νικός</a:t>
            </a:r>
            <a:r>
              <a:rPr lang="en-US" sz="2000" dirty="0">
                <a:ea typeface="+mn-lt"/>
                <a:cs typeface="+mn-lt"/>
              </a:rPr>
              <a:t> </a:t>
            </a:r>
            <a:r>
              <a:rPr lang="en-US" sz="2000" dirty="0" err="1">
                <a:ea typeface="+mn-lt"/>
                <a:cs typeface="+mn-lt"/>
              </a:rPr>
              <a:t>είν</a:t>
            </a:r>
            <a:r>
              <a:rPr lang="en-US" sz="2000" dirty="0">
                <a:ea typeface="+mn-lt"/>
                <a:cs typeface="+mn-lt"/>
              </a:rPr>
              <a:t>αι υπ</a:t>
            </a:r>
            <a:r>
              <a:rPr lang="en-US" sz="2000" dirty="0" err="1">
                <a:ea typeface="+mn-lt"/>
                <a:cs typeface="+mn-lt"/>
              </a:rPr>
              <a:t>εύθυνος</a:t>
            </a:r>
            <a:r>
              <a:rPr lang="en-US" sz="2000" dirty="0">
                <a:ea typeface="+mn-lt"/>
                <a:cs typeface="+mn-lt"/>
              </a:rPr>
              <a:t> </a:t>
            </a:r>
            <a:r>
              <a:rPr lang="en-US" sz="2000" dirty="0" err="1">
                <a:ea typeface="+mn-lt"/>
                <a:cs typeface="+mn-lt"/>
              </a:rPr>
              <a:t>γι</a:t>
            </a:r>
            <a:r>
              <a:rPr lang="en-US" sz="2000" dirty="0">
                <a:ea typeface="+mn-lt"/>
                <a:cs typeface="+mn-lt"/>
              </a:rPr>
              <a:t>α </a:t>
            </a:r>
            <a:r>
              <a:rPr lang="en-US" sz="2000" dirty="0" err="1">
                <a:ea typeface="+mn-lt"/>
                <a:cs typeface="+mn-lt"/>
              </a:rPr>
              <a:t>τη</a:t>
            </a:r>
            <a:r>
              <a:rPr lang="en-US" sz="2000" dirty="0">
                <a:ea typeface="+mn-lt"/>
                <a:cs typeface="+mn-lt"/>
              </a:rPr>
              <a:t> </a:t>
            </a:r>
            <a:r>
              <a:rPr lang="en-US" sz="2000" dirty="0" err="1">
                <a:ea typeface="+mn-lt"/>
                <a:cs typeface="+mn-lt"/>
              </a:rPr>
              <a:t>συντήρηση</a:t>
            </a:r>
            <a:r>
              <a:rPr lang="en-US" sz="2000" dirty="0">
                <a:ea typeface="+mn-lt"/>
                <a:cs typeface="+mn-lt"/>
              </a:rPr>
              <a:t> και κα</a:t>
            </a:r>
            <a:r>
              <a:rPr lang="en-US" sz="2000" dirty="0" err="1">
                <a:ea typeface="+mn-lt"/>
                <a:cs typeface="+mn-lt"/>
              </a:rPr>
              <a:t>λή</a:t>
            </a:r>
            <a:r>
              <a:rPr lang="en-US" sz="2000" dirty="0">
                <a:ea typeface="+mn-lt"/>
                <a:cs typeface="+mn-lt"/>
              </a:rPr>
              <a:t> </a:t>
            </a:r>
            <a:r>
              <a:rPr lang="en-US" sz="2000" dirty="0" err="1">
                <a:ea typeface="+mn-lt"/>
                <a:cs typeface="+mn-lt"/>
              </a:rPr>
              <a:t>λειτουργί</a:t>
            </a:r>
            <a:r>
              <a:rPr lang="en-US" sz="2000" dirty="0">
                <a:ea typeface="+mn-lt"/>
                <a:cs typeface="+mn-lt"/>
              </a:rPr>
              <a:t>α </a:t>
            </a:r>
            <a:r>
              <a:rPr lang="en-US" sz="2000" dirty="0" err="1">
                <a:ea typeface="+mn-lt"/>
                <a:cs typeface="+mn-lt"/>
              </a:rPr>
              <a:t>των</a:t>
            </a:r>
            <a:r>
              <a:rPr lang="en-US" sz="2000" dirty="0">
                <a:ea typeface="+mn-lt"/>
                <a:cs typeface="+mn-lt"/>
              </a:rPr>
              <a:t> </a:t>
            </a:r>
            <a:r>
              <a:rPr lang="en-US" sz="2000" dirty="0" err="1">
                <a:ea typeface="+mn-lt"/>
                <a:cs typeface="+mn-lt"/>
              </a:rPr>
              <a:t>κυρίων</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νών</a:t>
            </a:r>
            <a:r>
              <a:rPr lang="en-US" sz="2000" dirty="0">
                <a:ea typeface="+mn-lt"/>
                <a:cs typeface="+mn-lt"/>
              </a:rPr>
              <a:t> και </a:t>
            </a:r>
            <a:r>
              <a:rPr lang="en-US" sz="2000" dirty="0" err="1">
                <a:ea typeface="+mn-lt"/>
                <a:cs typeface="+mn-lt"/>
              </a:rPr>
              <a:t>των</a:t>
            </a:r>
            <a:r>
              <a:rPr lang="en-US" sz="2000" dirty="0">
                <a:ea typeface="+mn-lt"/>
                <a:cs typeface="+mn-lt"/>
              </a:rPr>
              <a:t> β</a:t>
            </a:r>
            <a:r>
              <a:rPr lang="en-US" sz="2000" dirty="0" err="1">
                <a:ea typeface="+mn-lt"/>
                <a:cs typeface="+mn-lt"/>
              </a:rPr>
              <a:t>οηθητικών</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νημάτων</a:t>
            </a:r>
            <a:r>
              <a:rPr lang="en-US" sz="2000" dirty="0">
                <a:ea typeface="+mn-lt"/>
                <a:cs typeface="+mn-lt"/>
              </a:rPr>
              <a:t> π</a:t>
            </a:r>
            <a:r>
              <a:rPr lang="en-US" sz="2000" dirty="0" err="1">
                <a:ea typeface="+mn-lt"/>
                <a:cs typeface="+mn-lt"/>
              </a:rPr>
              <a:t>λοίου</a:t>
            </a:r>
            <a:r>
              <a:rPr lang="en-US" sz="2000" dirty="0">
                <a:ea typeface="+mn-lt"/>
                <a:cs typeface="+mn-lt"/>
              </a:rPr>
              <a:t> , κα</a:t>
            </a:r>
            <a:r>
              <a:rPr lang="en-US" sz="2000" dirty="0" err="1">
                <a:ea typeface="+mn-lt"/>
                <a:cs typeface="+mn-lt"/>
              </a:rPr>
              <a:t>θώς</a:t>
            </a:r>
            <a:r>
              <a:rPr lang="en-US" sz="2000" dirty="0">
                <a:ea typeface="+mn-lt"/>
                <a:cs typeface="+mn-lt"/>
              </a:rPr>
              <a:t> και </a:t>
            </a:r>
            <a:r>
              <a:rPr lang="en-US" sz="2000" dirty="0" err="1">
                <a:ea typeface="+mn-lt"/>
                <a:cs typeface="+mn-lt"/>
              </a:rPr>
              <a:t>γι</a:t>
            </a:r>
            <a:r>
              <a:rPr lang="en-US" sz="2000" dirty="0">
                <a:ea typeface="+mn-lt"/>
                <a:cs typeface="+mn-lt"/>
              </a:rPr>
              <a:t>α </a:t>
            </a:r>
            <a:r>
              <a:rPr lang="en-US" sz="2000" dirty="0" err="1">
                <a:ea typeface="+mn-lt"/>
                <a:cs typeface="+mn-lt"/>
              </a:rPr>
              <a:t>τη</a:t>
            </a:r>
            <a:r>
              <a:rPr lang="en-US" sz="2000" dirty="0">
                <a:ea typeface="+mn-lt"/>
                <a:cs typeface="+mn-lt"/>
              </a:rPr>
              <a:t> </a:t>
            </a:r>
            <a:r>
              <a:rPr lang="en-US" sz="2000" dirty="0" err="1">
                <a:ea typeface="+mn-lt"/>
                <a:cs typeface="+mn-lt"/>
              </a:rPr>
              <a:t>συντήρηση</a:t>
            </a:r>
            <a:r>
              <a:rPr lang="en-US" sz="2000" dirty="0">
                <a:ea typeface="+mn-lt"/>
                <a:cs typeface="+mn-lt"/>
              </a:rPr>
              <a:t> </a:t>
            </a:r>
            <a:r>
              <a:rPr lang="en-US" sz="2000" dirty="0" err="1">
                <a:ea typeface="+mn-lt"/>
                <a:cs typeface="+mn-lt"/>
              </a:rPr>
              <a:t>του</a:t>
            </a:r>
            <a:r>
              <a:rPr lang="en-US" sz="2000" dirty="0">
                <a:ea typeface="+mn-lt"/>
                <a:cs typeface="+mn-lt"/>
              </a:rPr>
              <a:t> </a:t>
            </a:r>
            <a:r>
              <a:rPr lang="en-US" sz="2000" dirty="0" err="1">
                <a:ea typeface="+mn-lt"/>
                <a:cs typeface="+mn-lt"/>
              </a:rPr>
              <a:t>λέ</a:t>
            </a:r>
            <a:r>
              <a:rPr lang="en-US" sz="2000" dirty="0">
                <a:ea typeface="+mn-lt"/>
                <a:cs typeface="+mn-lt"/>
              </a:rPr>
              <a:t>β</a:t>
            </a:r>
            <a:r>
              <a:rPr lang="en-US" sz="2000" dirty="0" err="1">
                <a:ea typeface="+mn-lt"/>
                <a:cs typeface="+mn-lt"/>
              </a:rPr>
              <a:t>ητ</a:t>
            </a:r>
            <a:r>
              <a:rPr lang="en-US" sz="2000" dirty="0">
                <a:ea typeface="+mn-lt"/>
                <a:cs typeface="+mn-lt"/>
              </a:rPr>
              <a:t>α. Κα</a:t>
            </a:r>
            <a:r>
              <a:rPr lang="en-US" sz="2000" dirty="0" err="1">
                <a:ea typeface="+mn-lt"/>
                <a:cs typeface="+mn-lt"/>
              </a:rPr>
              <a:t>τά</a:t>
            </a:r>
            <a:r>
              <a:rPr lang="en-US" sz="2000" dirty="0">
                <a:ea typeface="+mn-lt"/>
                <a:cs typeface="+mn-lt"/>
              </a:rPr>
              <a:t> </a:t>
            </a:r>
            <a:r>
              <a:rPr lang="en-US" sz="2000" dirty="0" err="1">
                <a:ea typeface="+mn-lt"/>
                <a:cs typeface="+mn-lt"/>
              </a:rPr>
              <a:t>την</a:t>
            </a:r>
            <a:r>
              <a:rPr lang="en-US" sz="2000" dirty="0">
                <a:ea typeface="+mn-lt"/>
                <a:cs typeface="+mn-lt"/>
              </a:rPr>
              <a:t> παραλαβή </a:t>
            </a:r>
            <a:r>
              <a:rPr lang="en-US" sz="2000" dirty="0" err="1">
                <a:ea typeface="+mn-lt"/>
                <a:cs typeface="+mn-lt"/>
              </a:rPr>
              <a:t>της</a:t>
            </a:r>
            <a:r>
              <a:rPr lang="en-US" sz="2000" dirty="0">
                <a:ea typeface="+mn-lt"/>
                <a:cs typeface="+mn-lt"/>
              </a:rPr>
              <a:t> υπ</a:t>
            </a:r>
            <a:r>
              <a:rPr lang="en-US" sz="2000" dirty="0" err="1">
                <a:ea typeface="+mn-lt"/>
                <a:cs typeface="+mn-lt"/>
              </a:rPr>
              <a:t>ηρεσί</a:t>
            </a:r>
            <a:r>
              <a:rPr lang="en-US" sz="2000" dirty="0">
                <a:ea typeface="+mn-lt"/>
                <a:cs typeface="+mn-lt"/>
              </a:rPr>
              <a:t>ας </a:t>
            </a:r>
            <a:r>
              <a:rPr lang="en-US" sz="2000" dirty="0" err="1">
                <a:ea typeface="+mn-lt"/>
                <a:cs typeface="+mn-lt"/>
              </a:rPr>
              <a:t>μηχ</a:t>
            </a:r>
            <a:r>
              <a:rPr lang="en-US" sz="2000" dirty="0">
                <a:ea typeface="+mn-lt"/>
                <a:cs typeface="+mn-lt"/>
              </a:rPr>
              <a:t>α</a:t>
            </a:r>
            <a:r>
              <a:rPr lang="en-US" sz="2000" dirty="0" err="1">
                <a:ea typeface="+mn-lt"/>
                <a:cs typeface="+mn-lt"/>
              </a:rPr>
              <a:t>νής</a:t>
            </a:r>
            <a:r>
              <a:rPr lang="en-US" sz="2000" dirty="0">
                <a:ea typeface="+mn-lt"/>
                <a:cs typeface="+mn-lt"/>
              </a:rPr>
              <a:t> </a:t>
            </a:r>
            <a:r>
              <a:rPr lang="en-US" sz="2000" dirty="0" err="1">
                <a:ea typeface="+mn-lt"/>
                <a:cs typeface="+mn-lt"/>
              </a:rPr>
              <a:t>οφείλει</a:t>
            </a:r>
            <a:r>
              <a:rPr lang="en-US" sz="2000" dirty="0">
                <a:ea typeface="+mn-lt"/>
                <a:cs typeface="+mn-lt"/>
              </a:rPr>
              <a:t> να επ</a:t>
            </a:r>
            <a:r>
              <a:rPr lang="en-US" sz="2000" dirty="0" err="1">
                <a:ea typeface="+mn-lt"/>
                <a:cs typeface="+mn-lt"/>
              </a:rPr>
              <a:t>ιθεωρήσει</a:t>
            </a:r>
            <a:r>
              <a:rPr lang="en-US" sz="2000" dirty="0">
                <a:ea typeface="+mn-lt"/>
                <a:cs typeface="+mn-lt"/>
              </a:rPr>
              <a:t> </a:t>
            </a:r>
            <a:r>
              <a:rPr lang="en-US" sz="2000" dirty="0" err="1">
                <a:ea typeface="+mn-lt"/>
                <a:cs typeface="+mn-lt"/>
              </a:rPr>
              <a:t>της</a:t>
            </a:r>
            <a:r>
              <a:rPr lang="en-US" sz="2000" dirty="0">
                <a:ea typeface="+mn-lt"/>
                <a:cs typeface="+mn-lt"/>
              </a:rPr>
              <a:t> </a:t>
            </a:r>
            <a:r>
              <a:rPr lang="en-US" sz="2000" dirty="0" err="1">
                <a:ea typeface="+mn-lt"/>
                <a:cs typeface="+mn-lt"/>
              </a:rPr>
              <a:t>εγκ</a:t>
            </a:r>
            <a:r>
              <a:rPr lang="en-US" sz="2000" dirty="0">
                <a:ea typeface="+mn-lt"/>
                <a:cs typeface="+mn-lt"/>
              </a:rPr>
              <a:t>ατα</a:t>
            </a:r>
            <a:r>
              <a:rPr lang="en-US" sz="2000" dirty="0" err="1">
                <a:ea typeface="+mn-lt"/>
                <a:cs typeface="+mn-lt"/>
              </a:rPr>
              <a:t>στάσεις</a:t>
            </a:r>
            <a:r>
              <a:rPr lang="en-US" sz="2000" dirty="0">
                <a:ea typeface="+mn-lt"/>
                <a:cs typeface="+mn-lt"/>
              </a:rPr>
              <a:t> και τα </a:t>
            </a:r>
            <a:r>
              <a:rPr lang="en-US" sz="2000" dirty="0" err="1">
                <a:ea typeface="+mn-lt"/>
                <a:cs typeface="+mn-lt"/>
              </a:rPr>
              <a:t>μηχ</a:t>
            </a:r>
            <a:r>
              <a:rPr lang="en-US" sz="2000" dirty="0">
                <a:ea typeface="+mn-lt"/>
                <a:cs typeface="+mn-lt"/>
              </a:rPr>
              <a:t>α</a:t>
            </a:r>
            <a:r>
              <a:rPr lang="en-US" sz="2000" dirty="0" err="1">
                <a:ea typeface="+mn-lt"/>
                <a:cs typeface="+mn-lt"/>
              </a:rPr>
              <a:t>νήμ</a:t>
            </a:r>
            <a:r>
              <a:rPr lang="en-US" sz="2000" dirty="0">
                <a:ea typeface="+mn-lt"/>
                <a:cs typeface="+mn-lt"/>
              </a:rPr>
              <a:t>ατα, να κατα</a:t>
            </a:r>
            <a:r>
              <a:rPr lang="en-US" sz="2000" dirty="0" err="1">
                <a:ea typeface="+mn-lt"/>
                <a:cs typeface="+mn-lt"/>
              </a:rPr>
              <a:t>μετρήσει</a:t>
            </a:r>
            <a:r>
              <a:rPr lang="en-US" sz="2000" dirty="0">
                <a:ea typeface="+mn-lt"/>
                <a:cs typeface="+mn-lt"/>
              </a:rPr>
              <a:t> </a:t>
            </a:r>
            <a:r>
              <a:rPr lang="en-US" sz="2000" dirty="0" err="1">
                <a:ea typeface="+mn-lt"/>
                <a:cs typeface="+mn-lt"/>
              </a:rPr>
              <a:t>την</a:t>
            </a:r>
            <a:r>
              <a:rPr lang="en-US" sz="2000" dirty="0">
                <a:ea typeface="+mn-lt"/>
                <a:cs typeface="+mn-lt"/>
              </a:rPr>
              <a:t> π</a:t>
            </a:r>
            <a:r>
              <a:rPr lang="en-US" sz="2000" dirty="0" err="1">
                <a:ea typeface="+mn-lt"/>
                <a:cs typeface="+mn-lt"/>
              </a:rPr>
              <a:t>οσότητ</a:t>
            </a:r>
            <a:r>
              <a:rPr lang="en-US" sz="2000" dirty="0">
                <a:ea typeface="+mn-lt"/>
                <a:cs typeface="+mn-lt"/>
              </a:rPr>
              <a:t>α κα</a:t>
            </a:r>
            <a:r>
              <a:rPr lang="en-US" sz="2000" dirty="0" err="1">
                <a:ea typeface="+mn-lt"/>
                <a:cs typeface="+mn-lt"/>
              </a:rPr>
              <a:t>υσίμων</a:t>
            </a:r>
            <a:r>
              <a:rPr lang="en-US" sz="2000" dirty="0">
                <a:ea typeface="+mn-lt"/>
                <a:cs typeface="+mn-lt"/>
              </a:rPr>
              <a:t> και να </a:t>
            </a:r>
            <a:r>
              <a:rPr lang="en-US" sz="2000" dirty="0" err="1">
                <a:ea typeface="+mn-lt"/>
                <a:cs typeface="+mn-lt"/>
              </a:rPr>
              <a:t>συντάξει</a:t>
            </a:r>
            <a:r>
              <a:rPr lang="en-US" sz="2000" dirty="0">
                <a:ea typeface="+mn-lt"/>
                <a:cs typeface="+mn-lt"/>
              </a:rPr>
              <a:t> π</a:t>
            </a:r>
            <a:r>
              <a:rPr lang="en-US" sz="2000" dirty="0" err="1">
                <a:ea typeface="+mn-lt"/>
                <a:cs typeface="+mn-lt"/>
              </a:rPr>
              <a:t>ρωτόκολλο</a:t>
            </a:r>
            <a:r>
              <a:rPr lang="en-US" sz="2000" dirty="0">
                <a:ea typeface="+mn-lt"/>
                <a:cs typeface="+mn-lt"/>
              </a:rPr>
              <a:t>, </a:t>
            </a:r>
            <a:r>
              <a:rPr lang="en-US" sz="2000" dirty="0" err="1">
                <a:ea typeface="+mn-lt"/>
                <a:cs typeface="+mn-lt"/>
              </a:rPr>
              <a:t>το</a:t>
            </a:r>
            <a:r>
              <a:rPr lang="en-US" sz="2000" dirty="0">
                <a:ea typeface="+mn-lt"/>
                <a:cs typeface="+mn-lt"/>
              </a:rPr>
              <a:t> οπ</a:t>
            </a:r>
            <a:r>
              <a:rPr lang="en-US" sz="2000" dirty="0" err="1">
                <a:ea typeface="+mn-lt"/>
                <a:cs typeface="+mn-lt"/>
              </a:rPr>
              <a:t>οίο</a:t>
            </a:r>
            <a:r>
              <a:rPr lang="en-US" sz="2000" dirty="0">
                <a:ea typeface="+mn-lt"/>
                <a:cs typeface="+mn-lt"/>
              </a:rPr>
              <a:t> υπ</a:t>
            </a:r>
            <a:r>
              <a:rPr lang="en-US" sz="2000" dirty="0" err="1">
                <a:ea typeface="+mn-lt"/>
                <a:cs typeface="+mn-lt"/>
              </a:rPr>
              <a:t>ογράφετ</a:t>
            </a:r>
            <a:r>
              <a:rPr lang="en-US" sz="2000" dirty="0">
                <a:ea typeface="+mn-lt"/>
                <a:cs typeface="+mn-lt"/>
              </a:rPr>
              <a:t>αι και από </a:t>
            </a:r>
            <a:r>
              <a:rPr lang="en-US" sz="2000" dirty="0" err="1">
                <a:ea typeface="+mn-lt"/>
                <a:cs typeface="+mn-lt"/>
              </a:rPr>
              <a:t>τον</a:t>
            </a:r>
            <a:r>
              <a:rPr lang="en-US" sz="2000" dirty="0">
                <a:ea typeface="+mn-lt"/>
                <a:cs typeface="+mn-lt"/>
              </a:rPr>
              <a:t> α</a:t>
            </a:r>
            <a:r>
              <a:rPr lang="en-US" sz="2000" dirty="0" err="1">
                <a:ea typeface="+mn-lt"/>
                <a:cs typeface="+mn-lt"/>
              </a:rPr>
              <a:t>ξιωμ</a:t>
            </a:r>
            <a:r>
              <a:rPr lang="en-US" sz="2000" dirty="0">
                <a:ea typeface="+mn-lt"/>
                <a:cs typeface="+mn-lt"/>
              </a:rPr>
              <a:t>α</a:t>
            </a:r>
            <a:r>
              <a:rPr lang="en-US" sz="2000" dirty="0" err="1">
                <a:ea typeface="+mn-lt"/>
                <a:cs typeface="+mn-lt"/>
              </a:rPr>
              <a:t>τικό</a:t>
            </a:r>
            <a:r>
              <a:rPr lang="en-US" sz="2000" dirty="0">
                <a:ea typeface="+mn-lt"/>
                <a:cs typeface="+mn-lt"/>
              </a:rPr>
              <a:t>, π</a:t>
            </a:r>
            <a:r>
              <a:rPr lang="en-US" sz="2000" dirty="0" err="1">
                <a:ea typeface="+mn-lt"/>
                <a:cs typeface="+mn-lt"/>
              </a:rPr>
              <a:t>ου</a:t>
            </a:r>
            <a:r>
              <a:rPr lang="en-US" sz="2000" dirty="0">
                <a:ea typeface="+mn-lt"/>
                <a:cs typeface="+mn-lt"/>
              </a:rPr>
              <a:t> </a:t>
            </a:r>
            <a:r>
              <a:rPr lang="en-US" sz="2000" dirty="0" err="1">
                <a:ea typeface="+mn-lt"/>
                <a:cs typeface="+mn-lt"/>
              </a:rPr>
              <a:t>του</a:t>
            </a:r>
            <a:r>
              <a:rPr lang="en-US" sz="2000" dirty="0">
                <a:ea typeface="+mn-lt"/>
                <a:cs typeface="+mn-lt"/>
              </a:rPr>
              <a:t> παρα</a:t>
            </a:r>
            <a:r>
              <a:rPr lang="en-US" sz="2000" dirty="0" err="1">
                <a:ea typeface="+mn-lt"/>
                <a:cs typeface="+mn-lt"/>
              </a:rPr>
              <a:t>δίνει</a:t>
            </a:r>
            <a:r>
              <a:rPr lang="en-US" sz="2000" dirty="0">
                <a:ea typeface="+mn-lt"/>
                <a:cs typeface="+mn-lt"/>
              </a:rPr>
              <a:t> </a:t>
            </a:r>
            <a:r>
              <a:rPr lang="en-US" sz="2000" dirty="0" err="1">
                <a:ea typeface="+mn-lt"/>
                <a:cs typeface="+mn-lt"/>
              </a:rPr>
              <a:t>την</a:t>
            </a:r>
            <a:r>
              <a:rPr lang="en-US" sz="2000" dirty="0">
                <a:ea typeface="+mn-lt"/>
                <a:cs typeface="+mn-lt"/>
              </a:rPr>
              <a:t> υπ</a:t>
            </a:r>
            <a:r>
              <a:rPr lang="en-US" sz="2000" dirty="0" err="1">
                <a:ea typeface="+mn-lt"/>
                <a:cs typeface="+mn-lt"/>
              </a:rPr>
              <a:t>ηρεσί</a:t>
            </a:r>
            <a:r>
              <a:rPr lang="en-US" sz="2000" dirty="0">
                <a:ea typeface="+mn-lt"/>
                <a:cs typeface="+mn-lt"/>
              </a:rPr>
              <a:t>α.Κα</a:t>
            </a:r>
            <a:r>
              <a:rPr lang="en-US" sz="2000" dirty="0" err="1">
                <a:ea typeface="+mn-lt"/>
                <a:cs typeface="+mn-lt"/>
              </a:rPr>
              <a:t>τά</a:t>
            </a:r>
            <a:r>
              <a:rPr lang="en-US" sz="2000" dirty="0">
                <a:ea typeface="+mn-lt"/>
                <a:cs typeface="+mn-lt"/>
              </a:rPr>
              <a:t> </a:t>
            </a:r>
            <a:r>
              <a:rPr lang="en-US" sz="2000" dirty="0" err="1">
                <a:ea typeface="+mn-lt"/>
                <a:cs typeface="+mn-lt"/>
              </a:rPr>
              <a:t>τον</a:t>
            </a:r>
            <a:r>
              <a:rPr lang="en-US" sz="2000" dirty="0">
                <a:ea typeface="+mn-lt"/>
                <a:cs typeface="+mn-lt"/>
              </a:rPr>
              <a:t> </a:t>
            </a:r>
            <a:r>
              <a:rPr lang="en-US" sz="2000" dirty="0" err="1">
                <a:ea typeface="+mn-lt"/>
                <a:cs typeface="+mn-lt"/>
              </a:rPr>
              <a:t>είσ</a:t>
            </a:r>
            <a:r>
              <a:rPr lang="en-US" sz="2000" dirty="0">
                <a:ea typeface="+mn-lt"/>
                <a:cs typeface="+mn-lt"/>
              </a:rPr>
              <a:t>π</a:t>
            </a:r>
            <a:r>
              <a:rPr lang="en-US" sz="2000" dirty="0" err="1">
                <a:ea typeface="+mn-lt"/>
                <a:cs typeface="+mn-lt"/>
              </a:rPr>
              <a:t>λου</a:t>
            </a:r>
            <a:r>
              <a:rPr lang="en-US" sz="2000" dirty="0">
                <a:ea typeface="+mn-lt"/>
                <a:cs typeface="+mn-lt"/>
              </a:rPr>
              <a:t> και </a:t>
            </a:r>
            <a:r>
              <a:rPr lang="en-US" sz="2000" dirty="0" err="1">
                <a:ea typeface="+mn-lt"/>
                <a:cs typeface="+mn-lt"/>
              </a:rPr>
              <a:t>έκ</a:t>
            </a:r>
            <a:r>
              <a:rPr lang="en-US" sz="2000" dirty="0">
                <a:ea typeface="+mn-lt"/>
                <a:cs typeface="+mn-lt"/>
              </a:rPr>
              <a:t>π</a:t>
            </a:r>
            <a:r>
              <a:rPr lang="en-US" sz="2000" dirty="0" err="1">
                <a:ea typeface="+mn-lt"/>
                <a:cs typeface="+mn-lt"/>
              </a:rPr>
              <a:t>λου</a:t>
            </a:r>
            <a:r>
              <a:rPr lang="en-US" sz="2000" dirty="0">
                <a:ea typeface="+mn-lt"/>
                <a:cs typeface="+mn-lt"/>
              </a:rPr>
              <a:t> </a:t>
            </a:r>
            <a:r>
              <a:rPr lang="en-US" sz="2000" dirty="0" err="1">
                <a:ea typeface="+mn-lt"/>
                <a:cs typeface="+mn-lt"/>
              </a:rPr>
              <a:t>σε</a:t>
            </a:r>
            <a:r>
              <a:rPr lang="en-US" sz="2000" dirty="0">
                <a:ea typeface="+mn-lt"/>
                <a:cs typeface="+mn-lt"/>
              </a:rPr>
              <a:t> </a:t>
            </a:r>
            <a:r>
              <a:rPr lang="en-US" sz="2000" dirty="0" err="1">
                <a:ea typeface="+mn-lt"/>
                <a:cs typeface="+mn-lt"/>
              </a:rPr>
              <a:t>λιμάνι</a:t>
            </a:r>
            <a:r>
              <a:rPr lang="en-US" sz="2000" dirty="0">
                <a:ea typeface="+mn-lt"/>
                <a:cs typeface="+mn-lt"/>
              </a:rPr>
              <a:t>α , </a:t>
            </a:r>
            <a:r>
              <a:rPr lang="en-US" sz="2000" dirty="0" err="1">
                <a:ea typeface="+mn-lt"/>
                <a:cs typeface="+mn-lt"/>
              </a:rPr>
              <a:t>όρμους</a:t>
            </a:r>
            <a:r>
              <a:rPr lang="en-US" sz="2000" dirty="0">
                <a:ea typeface="+mn-lt"/>
                <a:cs typeface="+mn-lt"/>
              </a:rPr>
              <a:t>, </a:t>
            </a:r>
            <a:r>
              <a:rPr lang="en-US" sz="2000" dirty="0" err="1">
                <a:ea typeface="+mn-lt"/>
                <a:cs typeface="+mn-lt"/>
              </a:rPr>
              <a:t>διώρυγες</a:t>
            </a:r>
            <a:r>
              <a:rPr lang="en-US" sz="2000" dirty="0">
                <a:ea typeface="+mn-lt"/>
                <a:cs typeface="+mn-lt"/>
              </a:rPr>
              <a:t>, </a:t>
            </a:r>
            <a:r>
              <a:rPr lang="en-US" sz="2000" dirty="0" err="1">
                <a:ea typeface="+mn-lt"/>
                <a:cs typeface="+mn-lt"/>
              </a:rPr>
              <a:t>δι</a:t>
            </a:r>
            <a:r>
              <a:rPr lang="en-US" sz="2000" dirty="0">
                <a:ea typeface="+mn-lt"/>
                <a:cs typeface="+mn-lt"/>
              </a:rPr>
              <a:t>α</a:t>
            </a:r>
            <a:r>
              <a:rPr lang="en-US" sz="2000" dirty="0" err="1">
                <a:ea typeface="+mn-lt"/>
                <a:cs typeface="+mn-lt"/>
              </a:rPr>
              <a:t>ύλους</a:t>
            </a:r>
            <a:r>
              <a:rPr lang="en-US" sz="2000" dirty="0">
                <a:ea typeface="+mn-lt"/>
                <a:cs typeface="+mn-lt"/>
              </a:rPr>
              <a:t>, όπ</a:t>
            </a:r>
            <a:r>
              <a:rPr lang="en-US" sz="2000" dirty="0" err="1">
                <a:ea typeface="+mn-lt"/>
                <a:cs typeface="+mn-lt"/>
              </a:rPr>
              <a:t>ως</a:t>
            </a:r>
            <a:r>
              <a:rPr lang="en-US" sz="2000" dirty="0">
                <a:ea typeface="+mn-lt"/>
                <a:cs typeface="+mn-lt"/>
              </a:rPr>
              <a:t> επ</a:t>
            </a:r>
            <a:r>
              <a:rPr lang="en-US" sz="2000" dirty="0" err="1">
                <a:ea typeface="+mn-lt"/>
                <a:cs typeface="+mn-lt"/>
              </a:rPr>
              <a:t>ίσης</a:t>
            </a:r>
            <a:r>
              <a:rPr lang="en-US" sz="2000" dirty="0">
                <a:ea typeface="+mn-lt"/>
                <a:cs typeface="+mn-lt"/>
              </a:rPr>
              <a:t> και </a:t>
            </a:r>
            <a:r>
              <a:rPr lang="en-US" sz="2000" dirty="0" err="1">
                <a:ea typeface="+mn-lt"/>
                <a:cs typeface="+mn-lt"/>
              </a:rPr>
              <a:t>σε</a:t>
            </a:r>
            <a:r>
              <a:rPr lang="en-US" sz="2000" dirty="0">
                <a:ea typeface="+mn-lt"/>
                <a:cs typeface="+mn-lt"/>
              </a:rPr>
              <a:t> </a:t>
            </a:r>
            <a:r>
              <a:rPr lang="en-US" sz="2000" dirty="0" err="1">
                <a:ea typeface="+mn-lt"/>
                <a:cs typeface="+mn-lt"/>
              </a:rPr>
              <a:t>κρίσιμες</a:t>
            </a:r>
            <a:r>
              <a:rPr lang="en-US" sz="2000" dirty="0">
                <a:ea typeface="+mn-lt"/>
                <a:cs typeface="+mn-lt"/>
              </a:rPr>
              <a:t> π</a:t>
            </a:r>
            <a:r>
              <a:rPr lang="en-US" sz="2000" dirty="0" err="1">
                <a:ea typeface="+mn-lt"/>
                <a:cs typeface="+mn-lt"/>
              </a:rPr>
              <a:t>εριστάσεις</a:t>
            </a:r>
            <a:r>
              <a:rPr lang="en-US" sz="2000" dirty="0">
                <a:ea typeface="+mn-lt"/>
                <a:cs typeface="+mn-lt"/>
              </a:rPr>
              <a:t>, υπ</a:t>
            </a:r>
            <a:r>
              <a:rPr lang="en-US" sz="2000" dirty="0" err="1">
                <a:ea typeface="+mn-lt"/>
                <a:cs typeface="+mn-lt"/>
              </a:rPr>
              <a:t>οχρεούτ</a:t>
            </a:r>
            <a:r>
              <a:rPr lang="en-US" sz="2000" dirty="0">
                <a:ea typeface="+mn-lt"/>
                <a:cs typeface="+mn-lt"/>
              </a:rPr>
              <a:t>αι να β</a:t>
            </a:r>
            <a:r>
              <a:rPr lang="en-US" sz="2000" dirty="0" err="1">
                <a:ea typeface="+mn-lt"/>
                <a:cs typeface="+mn-lt"/>
              </a:rPr>
              <a:t>ρίσκετ</a:t>
            </a:r>
            <a:r>
              <a:rPr lang="en-US" sz="2000" dirty="0">
                <a:ea typeface="+mn-lt"/>
                <a:cs typeface="+mn-lt"/>
              </a:rPr>
              <a:t>αι </a:t>
            </a:r>
            <a:r>
              <a:rPr lang="en-US" sz="2000" dirty="0" err="1">
                <a:ea typeface="+mn-lt"/>
                <a:cs typeface="+mn-lt"/>
              </a:rPr>
              <a:t>στο</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νοστάσιο</a:t>
            </a:r>
            <a:r>
              <a:rPr lang="en-US" sz="2000" dirty="0">
                <a:ea typeface="+mn-lt"/>
                <a:cs typeface="+mn-lt"/>
              </a:rPr>
              <a:t>. Κατα</a:t>
            </a:r>
            <a:r>
              <a:rPr lang="en-US" sz="2000" dirty="0" err="1">
                <a:ea typeface="+mn-lt"/>
                <a:cs typeface="+mn-lt"/>
              </a:rPr>
              <a:t>νέμει</a:t>
            </a:r>
            <a:r>
              <a:rPr lang="en-US" sz="2000" dirty="0">
                <a:ea typeface="+mn-lt"/>
                <a:cs typeface="+mn-lt"/>
              </a:rPr>
              <a:t> </a:t>
            </a:r>
            <a:r>
              <a:rPr lang="en-US" sz="2000" dirty="0" err="1">
                <a:ea typeface="+mn-lt"/>
                <a:cs typeface="+mn-lt"/>
              </a:rPr>
              <a:t>το</a:t>
            </a:r>
            <a:r>
              <a:rPr lang="en-US" sz="2000" dirty="0">
                <a:ea typeface="+mn-lt"/>
                <a:cs typeface="+mn-lt"/>
              </a:rPr>
              <a:t> π</a:t>
            </a:r>
            <a:r>
              <a:rPr lang="en-US" sz="2000" dirty="0" err="1">
                <a:ea typeface="+mn-lt"/>
                <a:cs typeface="+mn-lt"/>
              </a:rPr>
              <a:t>ροσω</a:t>
            </a:r>
            <a:r>
              <a:rPr lang="en-US" sz="2000" dirty="0">
                <a:ea typeface="+mn-lt"/>
                <a:cs typeface="+mn-lt"/>
              </a:rPr>
              <a:t>π</a:t>
            </a:r>
            <a:r>
              <a:rPr lang="en-US" sz="2000" dirty="0" err="1">
                <a:ea typeface="+mn-lt"/>
                <a:cs typeface="+mn-lt"/>
              </a:rPr>
              <a:t>ικό</a:t>
            </a:r>
            <a:r>
              <a:rPr lang="en-US" sz="2000" dirty="0">
                <a:ea typeface="+mn-lt"/>
                <a:cs typeface="+mn-lt"/>
              </a:rPr>
              <a:t> </a:t>
            </a:r>
            <a:r>
              <a:rPr lang="en-US" sz="2000" dirty="0" err="1">
                <a:ea typeface="+mn-lt"/>
                <a:cs typeface="+mn-lt"/>
              </a:rPr>
              <a:t>της</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νής</a:t>
            </a:r>
            <a:r>
              <a:rPr lang="en-US" sz="2000" dirty="0">
                <a:ea typeface="+mn-lt"/>
                <a:cs typeface="+mn-lt"/>
              </a:rPr>
              <a:t> </a:t>
            </a:r>
            <a:r>
              <a:rPr lang="en-US" sz="2000" dirty="0" err="1">
                <a:ea typeface="+mn-lt"/>
                <a:cs typeface="+mn-lt"/>
              </a:rPr>
              <a:t>στις</a:t>
            </a:r>
            <a:r>
              <a:rPr lang="en-US" sz="2000" dirty="0">
                <a:ea typeface="+mn-lt"/>
                <a:cs typeface="+mn-lt"/>
              </a:rPr>
              <a:t> </a:t>
            </a:r>
            <a:r>
              <a:rPr lang="en-US" sz="2000" dirty="0" err="1">
                <a:ea typeface="+mn-lt"/>
                <a:cs typeface="+mn-lt"/>
              </a:rPr>
              <a:t>φυλ</a:t>
            </a:r>
            <a:r>
              <a:rPr lang="en-US" sz="2000" dirty="0">
                <a:ea typeface="+mn-lt"/>
                <a:cs typeface="+mn-lt"/>
              </a:rPr>
              <a:t>α</a:t>
            </a:r>
            <a:r>
              <a:rPr lang="en-US" sz="2000" dirty="0" err="1">
                <a:ea typeface="+mn-lt"/>
                <a:cs typeface="+mn-lt"/>
              </a:rPr>
              <a:t>κές</a:t>
            </a:r>
            <a:r>
              <a:rPr lang="en-US" sz="2000" dirty="0">
                <a:ea typeface="+mn-lt"/>
                <a:cs typeface="+mn-lt"/>
              </a:rPr>
              <a:t> και </a:t>
            </a:r>
            <a:r>
              <a:rPr lang="en-US" sz="2000" dirty="0" err="1">
                <a:ea typeface="+mn-lt"/>
                <a:cs typeface="+mn-lt"/>
              </a:rPr>
              <a:t>στις</a:t>
            </a:r>
            <a:r>
              <a:rPr lang="en-US" sz="2000" dirty="0">
                <a:ea typeface="+mn-lt"/>
                <a:cs typeface="+mn-lt"/>
              </a:rPr>
              <a:t> </a:t>
            </a:r>
            <a:r>
              <a:rPr lang="en-US" sz="2000" dirty="0" err="1">
                <a:ea typeface="+mn-lt"/>
                <a:cs typeface="+mn-lt"/>
              </a:rPr>
              <a:t>διάφορες</a:t>
            </a:r>
            <a:r>
              <a:rPr lang="en-US" sz="2000" dirty="0">
                <a:ea typeface="+mn-lt"/>
                <a:cs typeface="+mn-lt"/>
              </a:rPr>
              <a:t> </a:t>
            </a:r>
            <a:r>
              <a:rPr lang="en-US" sz="2000" dirty="0" err="1">
                <a:ea typeface="+mn-lt"/>
                <a:cs typeface="+mn-lt"/>
              </a:rPr>
              <a:t>εργ</a:t>
            </a:r>
            <a:r>
              <a:rPr lang="en-US" sz="2000" dirty="0">
                <a:ea typeface="+mn-lt"/>
                <a:cs typeface="+mn-lt"/>
              </a:rPr>
              <a:t>α</a:t>
            </a:r>
            <a:r>
              <a:rPr lang="en-US" sz="2000" dirty="0" err="1">
                <a:ea typeface="+mn-lt"/>
                <a:cs typeface="+mn-lt"/>
              </a:rPr>
              <a:t>σίες</a:t>
            </a:r>
            <a:r>
              <a:rPr lang="en-US" sz="2000" dirty="0">
                <a:ea typeface="+mn-lt"/>
                <a:cs typeface="+mn-lt"/>
              </a:rPr>
              <a:t> και παρα</a:t>
            </a:r>
            <a:r>
              <a:rPr lang="en-US" sz="2000" dirty="0" err="1">
                <a:ea typeface="+mn-lt"/>
                <a:cs typeface="+mn-lt"/>
              </a:rPr>
              <a:t>κολουθεί</a:t>
            </a:r>
            <a:r>
              <a:rPr lang="en-US" sz="2000" dirty="0">
                <a:ea typeface="+mn-lt"/>
                <a:cs typeface="+mn-lt"/>
              </a:rPr>
              <a:t> </a:t>
            </a:r>
            <a:r>
              <a:rPr lang="en-US" sz="2000" dirty="0" err="1">
                <a:ea typeface="+mn-lt"/>
                <a:cs typeface="+mn-lt"/>
              </a:rPr>
              <a:t>την</a:t>
            </a:r>
            <a:r>
              <a:rPr lang="en-US" sz="2000" dirty="0">
                <a:ea typeface="+mn-lt"/>
                <a:cs typeface="+mn-lt"/>
              </a:rPr>
              <a:t> κα</a:t>
            </a:r>
            <a:r>
              <a:rPr lang="en-US" sz="2000" dirty="0" err="1">
                <a:ea typeface="+mn-lt"/>
                <a:cs typeface="+mn-lt"/>
              </a:rPr>
              <a:t>λή</a:t>
            </a:r>
            <a:r>
              <a:rPr lang="en-US" sz="2000" dirty="0">
                <a:ea typeface="+mn-lt"/>
                <a:cs typeface="+mn-lt"/>
              </a:rPr>
              <a:t> </a:t>
            </a:r>
            <a:r>
              <a:rPr lang="en-US" sz="2000" dirty="0" err="1">
                <a:ea typeface="+mn-lt"/>
                <a:cs typeface="+mn-lt"/>
              </a:rPr>
              <a:t>εκτέλεση</a:t>
            </a:r>
            <a:r>
              <a:rPr lang="en-US" sz="2000" dirty="0">
                <a:ea typeface="+mn-lt"/>
                <a:cs typeface="+mn-lt"/>
              </a:rPr>
              <a:t> </a:t>
            </a:r>
            <a:r>
              <a:rPr lang="en-US" sz="2000" dirty="0" err="1">
                <a:ea typeface="+mn-lt"/>
                <a:cs typeface="+mn-lt"/>
              </a:rPr>
              <a:t>τους</a:t>
            </a:r>
            <a:r>
              <a:rPr lang="en-US" sz="2000" dirty="0">
                <a:ea typeface="+mn-lt"/>
                <a:cs typeface="+mn-lt"/>
              </a:rPr>
              <a:t>. </a:t>
            </a:r>
            <a:r>
              <a:rPr lang="en-US" sz="2000" dirty="0" err="1">
                <a:ea typeface="+mn-lt"/>
                <a:cs typeface="+mn-lt"/>
              </a:rPr>
              <a:t>Φροντίζει</a:t>
            </a:r>
            <a:r>
              <a:rPr lang="en-US" sz="2000" dirty="0">
                <a:ea typeface="+mn-lt"/>
                <a:cs typeface="+mn-lt"/>
              </a:rPr>
              <a:t> </a:t>
            </a:r>
            <a:r>
              <a:rPr lang="en-US" sz="2000" dirty="0" err="1">
                <a:ea typeface="+mn-lt"/>
                <a:cs typeface="+mn-lt"/>
              </a:rPr>
              <a:t>γι</a:t>
            </a:r>
            <a:r>
              <a:rPr lang="en-US" sz="2000" dirty="0">
                <a:ea typeface="+mn-lt"/>
                <a:cs typeface="+mn-lt"/>
              </a:rPr>
              <a:t>α </a:t>
            </a:r>
            <a:r>
              <a:rPr lang="en-US" sz="2000" dirty="0" err="1">
                <a:ea typeface="+mn-lt"/>
                <a:cs typeface="+mn-lt"/>
              </a:rPr>
              <a:t>τη</a:t>
            </a:r>
            <a:r>
              <a:rPr lang="en-US" sz="2000" dirty="0">
                <a:ea typeface="+mn-lt"/>
                <a:cs typeface="+mn-lt"/>
              </a:rPr>
              <a:t> </a:t>
            </a:r>
            <a:r>
              <a:rPr lang="en-US" sz="2000" dirty="0" err="1">
                <a:ea typeface="+mn-lt"/>
                <a:cs typeface="+mn-lt"/>
              </a:rPr>
              <a:t>λήψη</a:t>
            </a:r>
            <a:r>
              <a:rPr lang="en-US" sz="2000" dirty="0">
                <a:ea typeface="+mn-lt"/>
                <a:cs typeface="+mn-lt"/>
              </a:rPr>
              <a:t> </a:t>
            </a:r>
            <a:r>
              <a:rPr lang="en-US" sz="2000" dirty="0" err="1">
                <a:ea typeface="+mn-lt"/>
                <a:cs typeface="+mn-lt"/>
              </a:rPr>
              <a:t>των</a:t>
            </a:r>
            <a:r>
              <a:rPr lang="en-US" sz="2000" dirty="0">
                <a:ea typeface="+mn-lt"/>
                <a:cs typeface="+mn-lt"/>
              </a:rPr>
              <a:t> ανα</a:t>
            </a:r>
            <a:r>
              <a:rPr lang="en-US" sz="2000" dirty="0" err="1">
                <a:ea typeface="+mn-lt"/>
                <a:cs typeface="+mn-lt"/>
              </a:rPr>
              <a:t>γκ</a:t>
            </a:r>
            <a:r>
              <a:rPr lang="en-US" sz="2000" dirty="0">
                <a:ea typeface="+mn-lt"/>
                <a:cs typeface="+mn-lt"/>
              </a:rPr>
              <a:t>α</a:t>
            </a:r>
            <a:r>
              <a:rPr lang="en-US" sz="2000" dirty="0" err="1">
                <a:ea typeface="+mn-lt"/>
                <a:cs typeface="+mn-lt"/>
              </a:rPr>
              <a:t>ίων</a:t>
            </a:r>
            <a:r>
              <a:rPr lang="en-US" sz="2000" dirty="0">
                <a:ea typeface="+mn-lt"/>
                <a:cs typeface="+mn-lt"/>
              </a:rPr>
              <a:t> </a:t>
            </a:r>
            <a:r>
              <a:rPr lang="en-US" sz="2000" dirty="0" err="1">
                <a:ea typeface="+mn-lt"/>
                <a:cs typeface="+mn-lt"/>
              </a:rPr>
              <a:t>μέτρων</a:t>
            </a:r>
            <a:r>
              <a:rPr lang="en-US" sz="2000" dirty="0">
                <a:ea typeface="+mn-lt"/>
                <a:cs typeface="+mn-lt"/>
              </a:rPr>
              <a:t> π</a:t>
            </a:r>
            <a:r>
              <a:rPr lang="en-US" sz="2000" dirty="0" err="1">
                <a:ea typeface="+mn-lt"/>
                <a:cs typeface="+mn-lt"/>
              </a:rPr>
              <a:t>ρολήψεως</a:t>
            </a:r>
            <a:r>
              <a:rPr lang="en-US" sz="2000" dirty="0">
                <a:ea typeface="+mn-lt"/>
                <a:cs typeface="+mn-lt"/>
              </a:rPr>
              <a:t> </a:t>
            </a:r>
            <a:r>
              <a:rPr lang="en-US" sz="2000" dirty="0" err="1">
                <a:ea typeface="+mn-lt"/>
                <a:cs typeface="+mn-lt"/>
              </a:rPr>
              <a:t>δι</a:t>
            </a:r>
            <a:r>
              <a:rPr lang="en-US" sz="2000" dirty="0">
                <a:ea typeface="+mn-lt"/>
                <a:cs typeface="+mn-lt"/>
              </a:rPr>
              <a:t>α</a:t>
            </a:r>
            <a:r>
              <a:rPr lang="en-US" sz="2000" dirty="0" err="1">
                <a:ea typeface="+mn-lt"/>
                <a:cs typeface="+mn-lt"/>
              </a:rPr>
              <a:t>ρροής</a:t>
            </a:r>
            <a:r>
              <a:rPr lang="en-US" sz="2000" dirty="0">
                <a:ea typeface="+mn-lt"/>
                <a:cs typeface="+mn-lt"/>
              </a:rPr>
              <a:t> ή π</a:t>
            </a:r>
            <a:r>
              <a:rPr lang="en-US" sz="2000" dirty="0" err="1">
                <a:ea typeface="+mn-lt"/>
                <a:cs typeface="+mn-lt"/>
              </a:rPr>
              <a:t>υρκ</a:t>
            </a:r>
            <a:r>
              <a:rPr lang="en-US" sz="2000" dirty="0">
                <a:ea typeface="+mn-lt"/>
                <a:cs typeface="+mn-lt"/>
              </a:rPr>
              <a:t>α</a:t>
            </a:r>
            <a:r>
              <a:rPr lang="en-US" sz="2000" dirty="0" err="1">
                <a:ea typeface="+mn-lt"/>
                <a:cs typeface="+mn-lt"/>
              </a:rPr>
              <a:t>γιάς</a:t>
            </a:r>
            <a:r>
              <a:rPr lang="en-US" sz="2000" dirty="0">
                <a:ea typeface="+mn-lt"/>
                <a:cs typeface="+mn-lt"/>
              </a:rPr>
              <a:t> και </a:t>
            </a:r>
            <a:r>
              <a:rPr lang="en-US" sz="2000" dirty="0" err="1">
                <a:ea typeface="+mn-lt"/>
                <a:cs typeface="+mn-lt"/>
              </a:rPr>
              <a:t>γι</a:t>
            </a:r>
            <a:r>
              <a:rPr lang="en-US" sz="2000" dirty="0">
                <a:ea typeface="+mn-lt"/>
                <a:cs typeface="+mn-lt"/>
              </a:rPr>
              <a:t>α </a:t>
            </a:r>
            <a:r>
              <a:rPr lang="en-US" sz="2000" dirty="0" err="1">
                <a:ea typeface="+mn-lt"/>
                <a:cs typeface="+mn-lt"/>
              </a:rPr>
              <a:t>την</a:t>
            </a:r>
            <a:r>
              <a:rPr lang="en-US" sz="2000" dirty="0">
                <a:ea typeface="+mn-lt"/>
                <a:cs typeface="+mn-lt"/>
              </a:rPr>
              <a:t> </a:t>
            </a:r>
            <a:r>
              <a:rPr lang="en-US" sz="2000" dirty="0" err="1">
                <a:ea typeface="+mn-lt"/>
                <a:cs typeface="+mn-lt"/>
              </a:rPr>
              <a:t>εκτέλεση</a:t>
            </a:r>
            <a:r>
              <a:rPr lang="en-US" sz="2000" dirty="0">
                <a:ea typeface="+mn-lt"/>
                <a:cs typeface="+mn-lt"/>
              </a:rPr>
              <a:t> </a:t>
            </a:r>
            <a:r>
              <a:rPr lang="en-US" sz="2000" dirty="0" err="1">
                <a:ea typeface="+mn-lt"/>
                <a:cs typeface="+mn-lt"/>
              </a:rPr>
              <a:t>όλων</a:t>
            </a:r>
            <a:r>
              <a:rPr lang="en-US" sz="2000" dirty="0">
                <a:ea typeface="+mn-lt"/>
                <a:cs typeface="+mn-lt"/>
              </a:rPr>
              <a:t> </a:t>
            </a:r>
            <a:r>
              <a:rPr lang="en-US" sz="2000" dirty="0" err="1">
                <a:ea typeface="+mn-lt"/>
                <a:cs typeface="+mn-lt"/>
              </a:rPr>
              <a:t>των</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νικής</a:t>
            </a:r>
            <a:r>
              <a:rPr lang="en-US" sz="2000" dirty="0">
                <a:ea typeface="+mn-lt"/>
                <a:cs typeface="+mn-lt"/>
              </a:rPr>
              <a:t> </a:t>
            </a:r>
            <a:r>
              <a:rPr lang="en-US" sz="2000" dirty="0" err="1">
                <a:ea typeface="+mn-lt"/>
                <a:cs typeface="+mn-lt"/>
              </a:rPr>
              <a:t>φύσεως</a:t>
            </a:r>
            <a:r>
              <a:rPr lang="en-US" sz="2000" dirty="0">
                <a:ea typeface="+mn-lt"/>
                <a:cs typeface="+mn-lt"/>
              </a:rPr>
              <a:t> επ</a:t>
            </a:r>
            <a:r>
              <a:rPr lang="en-US" sz="2000" dirty="0" err="1">
                <a:ea typeface="+mn-lt"/>
                <a:cs typeface="+mn-lt"/>
              </a:rPr>
              <a:t>ισκευών</a:t>
            </a:r>
            <a:r>
              <a:rPr lang="en-US" sz="2000" dirty="0">
                <a:ea typeface="+mn-lt"/>
                <a:cs typeface="+mn-lt"/>
              </a:rPr>
              <a:t>, π</a:t>
            </a:r>
            <a:r>
              <a:rPr lang="en-US" sz="2000" dirty="0" err="1">
                <a:ea typeface="+mn-lt"/>
                <a:cs typeface="+mn-lt"/>
              </a:rPr>
              <a:t>ου</a:t>
            </a:r>
            <a:r>
              <a:rPr lang="en-US" sz="2000" dirty="0">
                <a:ea typeface="+mn-lt"/>
                <a:cs typeface="+mn-lt"/>
              </a:rPr>
              <a:t> </a:t>
            </a:r>
            <a:r>
              <a:rPr lang="en-US" sz="2000" dirty="0" err="1">
                <a:ea typeface="+mn-lt"/>
                <a:cs typeface="+mn-lt"/>
              </a:rPr>
              <a:t>είν</a:t>
            </a:r>
            <a:r>
              <a:rPr lang="en-US" sz="2000" dirty="0">
                <a:ea typeface="+mn-lt"/>
                <a:cs typeface="+mn-lt"/>
              </a:rPr>
              <a:t>αι </a:t>
            </a:r>
            <a:r>
              <a:rPr lang="en-US" sz="2000" dirty="0" err="1">
                <a:ea typeface="+mn-lt"/>
                <a:cs typeface="+mn-lt"/>
              </a:rPr>
              <a:t>δυν</a:t>
            </a:r>
            <a:r>
              <a:rPr lang="en-US" sz="2000" dirty="0">
                <a:ea typeface="+mn-lt"/>
                <a:cs typeface="+mn-lt"/>
              </a:rPr>
              <a:t>α</a:t>
            </a:r>
            <a:r>
              <a:rPr lang="en-US" sz="2000" dirty="0" err="1">
                <a:ea typeface="+mn-lt"/>
                <a:cs typeface="+mn-lt"/>
              </a:rPr>
              <a:t>τόν</a:t>
            </a:r>
            <a:r>
              <a:rPr lang="en-US" sz="2000" dirty="0">
                <a:ea typeface="+mn-lt"/>
                <a:cs typeface="+mn-lt"/>
              </a:rPr>
              <a:t> να </a:t>
            </a:r>
            <a:r>
              <a:rPr lang="en-US" sz="2000" dirty="0" err="1">
                <a:ea typeface="+mn-lt"/>
                <a:cs typeface="+mn-lt"/>
              </a:rPr>
              <a:t>εκτελεσθούν</a:t>
            </a:r>
            <a:r>
              <a:rPr lang="en-US" sz="2000" dirty="0">
                <a:ea typeface="+mn-lt"/>
                <a:cs typeface="+mn-lt"/>
              </a:rPr>
              <a:t> από </a:t>
            </a:r>
            <a:r>
              <a:rPr lang="en-US" sz="2000" dirty="0" err="1">
                <a:ea typeface="+mn-lt"/>
                <a:cs typeface="+mn-lt"/>
              </a:rPr>
              <a:t>το</a:t>
            </a:r>
            <a:r>
              <a:rPr lang="en-US" sz="2000" dirty="0">
                <a:ea typeface="+mn-lt"/>
                <a:cs typeface="+mn-lt"/>
              </a:rPr>
              <a:t> π</a:t>
            </a:r>
            <a:r>
              <a:rPr lang="en-US" sz="2000" dirty="0" err="1">
                <a:ea typeface="+mn-lt"/>
                <a:cs typeface="+mn-lt"/>
              </a:rPr>
              <a:t>ροσω</a:t>
            </a:r>
            <a:r>
              <a:rPr lang="en-US" sz="2000" dirty="0">
                <a:ea typeface="+mn-lt"/>
                <a:cs typeface="+mn-lt"/>
              </a:rPr>
              <a:t>π</a:t>
            </a:r>
            <a:r>
              <a:rPr lang="en-US" sz="2000" dirty="0" err="1">
                <a:ea typeface="+mn-lt"/>
                <a:cs typeface="+mn-lt"/>
              </a:rPr>
              <a:t>ικό</a:t>
            </a:r>
            <a:r>
              <a:rPr lang="en-US" sz="2000" dirty="0">
                <a:ea typeface="+mn-lt"/>
                <a:cs typeface="+mn-lt"/>
              </a:rPr>
              <a:t> </a:t>
            </a:r>
            <a:r>
              <a:rPr lang="en-US" sz="2000" dirty="0" err="1">
                <a:ea typeface="+mn-lt"/>
                <a:cs typeface="+mn-lt"/>
              </a:rPr>
              <a:t>της</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νής</a:t>
            </a:r>
            <a:r>
              <a:rPr lang="en-US" sz="2000" dirty="0">
                <a:ea typeface="+mn-lt"/>
                <a:cs typeface="+mn-lt"/>
              </a:rPr>
              <a:t>. </a:t>
            </a:r>
            <a:r>
              <a:rPr lang="en-US" sz="2000" dirty="0" err="1">
                <a:ea typeface="+mn-lt"/>
                <a:cs typeface="+mn-lt"/>
              </a:rPr>
              <a:t>Τηρεί</a:t>
            </a:r>
            <a:r>
              <a:rPr lang="en-US" sz="2000" dirty="0">
                <a:ea typeface="+mn-lt"/>
                <a:cs typeface="+mn-lt"/>
              </a:rPr>
              <a:t> </a:t>
            </a:r>
            <a:r>
              <a:rPr lang="en-US" sz="2000" dirty="0" err="1">
                <a:ea typeface="+mn-lt"/>
                <a:cs typeface="+mn-lt"/>
              </a:rPr>
              <a:t>το</a:t>
            </a:r>
            <a:r>
              <a:rPr lang="en-US" sz="2000" dirty="0">
                <a:ea typeface="+mn-lt"/>
                <a:cs typeface="+mn-lt"/>
              </a:rPr>
              <a:t> </a:t>
            </a:r>
            <a:r>
              <a:rPr lang="en-US" sz="2000" dirty="0" err="1">
                <a:ea typeface="+mn-lt"/>
                <a:cs typeface="+mn-lt"/>
              </a:rPr>
              <a:t>ημερολόγιο</a:t>
            </a:r>
            <a:r>
              <a:rPr lang="en-US" sz="2000" dirty="0">
                <a:ea typeface="+mn-lt"/>
                <a:cs typeface="+mn-lt"/>
              </a:rPr>
              <a:t> </a:t>
            </a:r>
            <a:r>
              <a:rPr lang="en-US" sz="2000" dirty="0" err="1">
                <a:ea typeface="+mn-lt"/>
                <a:cs typeface="+mn-lt"/>
              </a:rPr>
              <a:t>της</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νής</a:t>
            </a:r>
            <a:r>
              <a:rPr lang="en-US" sz="2000" dirty="0">
                <a:ea typeface="+mn-lt"/>
                <a:cs typeface="+mn-lt"/>
              </a:rPr>
              <a:t> , </a:t>
            </a:r>
            <a:r>
              <a:rPr lang="en-US" sz="2000" dirty="0" err="1">
                <a:ea typeface="+mn-lt"/>
                <a:cs typeface="+mn-lt"/>
              </a:rPr>
              <a:t>στο</a:t>
            </a:r>
            <a:r>
              <a:rPr lang="en-US" sz="2000" dirty="0">
                <a:ea typeface="+mn-lt"/>
                <a:cs typeface="+mn-lt"/>
              </a:rPr>
              <a:t> οπ</a:t>
            </a:r>
            <a:r>
              <a:rPr lang="en-US" sz="2000" dirty="0" err="1">
                <a:ea typeface="+mn-lt"/>
                <a:cs typeface="+mn-lt"/>
              </a:rPr>
              <a:t>οίο</a:t>
            </a:r>
            <a:r>
              <a:rPr lang="en-US" sz="2000" dirty="0">
                <a:ea typeface="+mn-lt"/>
                <a:cs typeface="+mn-lt"/>
              </a:rPr>
              <a:t> κατα</a:t>
            </a:r>
            <a:r>
              <a:rPr lang="en-US" sz="2000" dirty="0" err="1">
                <a:ea typeface="+mn-lt"/>
                <a:cs typeface="+mn-lt"/>
              </a:rPr>
              <a:t>γράφει</a:t>
            </a:r>
            <a:r>
              <a:rPr lang="en-US" sz="2000" dirty="0">
                <a:ea typeface="+mn-lt"/>
                <a:cs typeface="+mn-lt"/>
              </a:rPr>
              <a:t> τα </a:t>
            </a:r>
            <a:r>
              <a:rPr lang="en-US" sz="2000" dirty="0" err="1">
                <a:ea typeface="+mn-lt"/>
                <a:cs typeface="+mn-lt"/>
              </a:rPr>
              <a:t>γεγονότ</a:t>
            </a:r>
            <a:r>
              <a:rPr lang="en-US" sz="2000" dirty="0">
                <a:ea typeface="+mn-lt"/>
                <a:cs typeface="+mn-lt"/>
              </a:rPr>
              <a:t>α π</a:t>
            </a:r>
            <a:r>
              <a:rPr lang="en-US" sz="2000" dirty="0" err="1">
                <a:ea typeface="+mn-lt"/>
                <a:cs typeface="+mn-lt"/>
              </a:rPr>
              <a:t>ου</a:t>
            </a:r>
            <a:r>
              <a:rPr lang="en-US" sz="2000" dirty="0">
                <a:ea typeface="+mn-lt"/>
                <a:cs typeface="+mn-lt"/>
              </a:rPr>
              <a:t> α</a:t>
            </a:r>
            <a:r>
              <a:rPr lang="en-US" sz="2000" dirty="0" err="1">
                <a:ea typeface="+mn-lt"/>
                <a:cs typeface="+mn-lt"/>
              </a:rPr>
              <a:t>φορούν</a:t>
            </a:r>
            <a:r>
              <a:rPr lang="en-US" sz="2000" dirty="0">
                <a:ea typeface="+mn-lt"/>
                <a:cs typeface="+mn-lt"/>
              </a:rPr>
              <a:t> </a:t>
            </a:r>
            <a:r>
              <a:rPr lang="en-US" sz="2000" dirty="0" err="1">
                <a:ea typeface="+mn-lt"/>
                <a:cs typeface="+mn-lt"/>
              </a:rPr>
              <a:t>στην</a:t>
            </a:r>
            <a:r>
              <a:rPr lang="en-US" sz="2000" dirty="0">
                <a:ea typeface="+mn-lt"/>
                <a:cs typeface="+mn-lt"/>
              </a:rPr>
              <a:t> κα</a:t>
            </a:r>
            <a:r>
              <a:rPr lang="en-US" sz="2000" dirty="0" err="1">
                <a:ea typeface="+mn-lt"/>
                <a:cs typeface="+mn-lt"/>
              </a:rPr>
              <a:t>τάστ</a:t>
            </a:r>
            <a:r>
              <a:rPr lang="en-US" sz="2000" dirty="0">
                <a:ea typeface="+mn-lt"/>
                <a:cs typeface="+mn-lt"/>
              </a:rPr>
              <a:t>α</a:t>
            </a:r>
            <a:r>
              <a:rPr lang="en-US" sz="2000" dirty="0" err="1">
                <a:ea typeface="+mn-lt"/>
                <a:cs typeface="+mn-lt"/>
              </a:rPr>
              <a:t>ση</a:t>
            </a:r>
            <a:r>
              <a:rPr lang="en-US" sz="2000" dirty="0">
                <a:ea typeface="+mn-lt"/>
                <a:cs typeface="+mn-lt"/>
              </a:rPr>
              <a:t> και </a:t>
            </a:r>
            <a:r>
              <a:rPr lang="en-US" sz="2000" dirty="0" err="1">
                <a:ea typeface="+mn-lt"/>
                <a:cs typeface="+mn-lt"/>
              </a:rPr>
              <a:t>λειτουργί</a:t>
            </a:r>
            <a:r>
              <a:rPr lang="en-US" sz="2000" dirty="0">
                <a:ea typeface="+mn-lt"/>
                <a:cs typeface="+mn-lt"/>
              </a:rPr>
              <a:t>α </a:t>
            </a:r>
            <a:r>
              <a:rPr lang="en-US" sz="2000" dirty="0" err="1">
                <a:ea typeface="+mn-lt"/>
                <a:cs typeface="+mn-lt"/>
              </a:rPr>
              <a:t>των</a:t>
            </a:r>
            <a:r>
              <a:rPr lang="en-US" sz="2000" dirty="0">
                <a:ea typeface="+mn-lt"/>
                <a:cs typeface="+mn-lt"/>
              </a:rPr>
              <a:t> </a:t>
            </a:r>
            <a:r>
              <a:rPr lang="en-US" sz="2000" dirty="0" err="1">
                <a:ea typeface="+mn-lt"/>
                <a:cs typeface="+mn-lt"/>
              </a:rPr>
              <a:t>μηχ</a:t>
            </a:r>
            <a:r>
              <a:rPr lang="en-US" sz="2000" dirty="0">
                <a:ea typeface="+mn-lt"/>
                <a:cs typeface="+mn-lt"/>
              </a:rPr>
              <a:t>α</a:t>
            </a:r>
            <a:r>
              <a:rPr lang="en-US" sz="2000" dirty="0" err="1">
                <a:ea typeface="+mn-lt"/>
                <a:cs typeface="+mn-lt"/>
              </a:rPr>
              <a:t>νών</a:t>
            </a:r>
            <a:r>
              <a:rPr lang="en-US" sz="2000" dirty="0">
                <a:ea typeface="+mn-lt"/>
                <a:cs typeface="+mn-lt"/>
              </a:rPr>
              <a:t> και κατα</a:t>
            </a:r>
            <a:r>
              <a:rPr lang="en-US" sz="2000" dirty="0" err="1">
                <a:ea typeface="+mn-lt"/>
                <a:cs typeface="+mn-lt"/>
              </a:rPr>
              <a:t>νάλωση</a:t>
            </a:r>
            <a:r>
              <a:rPr lang="en-US" sz="2000" dirty="0">
                <a:ea typeface="+mn-lt"/>
                <a:cs typeface="+mn-lt"/>
              </a:rPr>
              <a:t> κα</a:t>
            </a:r>
            <a:r>
              <a:rPr lang="en-US" sz="2000" dirty="0" err="1">
                <a:ea typeface="+mn-lt"/>
                <a:cs typeface="+mn-lt"/>
              </a:rPr>
              <a:t>υσίμων</a:t>
            </a:r>
            <a:r>
              <a:rPr lang="en-US" sz="2000" dirty="0">
                <a:ea typeface="+mn-lt"/>
                <a:cs typeface="+mn-lt"/>
              </a:rPr>
              <a:t>, όπ</a:t>
            </a:r>
            <a:r>
              <a:rPr lang="en-US" sz="2000" dirty="0" err="1">
                <a:ea typeface="+mn-lt"/>
                <a:cs typeface="+mn-lt"/>
              </a:rPr>
              <a:t>ως</a:t>
            </a:r>
            <a:r>
              <a:rPr lang="en-US" sz="2000" dirty="0">
                <a:ea typeface="+mn-lt"/>
                <a:cs typeface="+mn-lt"/>
              </a:rPr>
              <a:t> επ</a:t>
            </a:r>
            <a:r>
              <a:rPr lang="en-US" sz="2000" dirty="0" err="1">
                <a:ea typeface="+mn-lt"/>
                <a:cs typeface="+mn-lt"/>
              </a:rPr>
              <a:t>ίσης</a:t>
            </a:r>
            <a:r>
              <a:rPr lang="en-US" sz="2000" dirty="0">
                <a:ea typeface="+mn-lt"/>
                <a:cs typeface="+mn-lt"/>
              </a:rPr>
              <a:t> </a:t>
            </a:r>
            <a:r>
              <a:rPr lang="en-US" sz="2000" dirty="0" err="1">
                <a:ea typeface="+mn-lt"/>
                <a:cs typeface="+mn-lt"/>
              </a:rPr>
              <a:t>τηρεί</a:t>
            </a:r>
            <a:r>
              <a:rPr lang="en-US" sz="2000" dirty="0">
                <a:ea typeface="+mn-lt"/>
                <a:cs typeface="+mn-lt"/>
              </a:rPr>
              <a:t> και </a:t>
            </a:r>
            <a:r>
              <a:rPr lang="en-US" sz="2000" dirty="0" err="1">
                <a:ea typeface="+mn-lt"/>
                <a:cs typeface="+mn-lt"/>
              </a:rPr>
              <a:t>το</a:t>
            </a:r>
            <a:r>
              <a:rPr lang="en-US" sz="2000" dirty="0">
                <a:ea typeface="+mn-lt"/>
                <a:cs typeface="+mn-lt"/>
              </a:rPr>
              <a:t> βιβ</a:t>
            </a:r>
            <a:r>
              <a:rPr lang="en-US" sz="2000" dirty="0" err="1">
                <a:ea typeface="+mn-lt"/>
                <a:cs typeface="+mn-lt"/>
              </a:rPr>
              <a:t>λίο</a:t>
            </a:r>
            <a:r>
              <a:rPr lang="en-US" sz="2000" dirty="0">
                <a:ea typeface="+mn-lt"/>
                <a:cs typeface="+mn-lt"/>
              </a:rPr>
              <a:t> π</a:t>
            </a:r>
            <a:r>
              <a:rPr lang="en-US" sz="2000" dirty="0" err="1">
                <a:ea typeface="+mn-lt"/>
                <a:cs typeface="+mn-lt"/>
              </a:rPr>
              <a:t>ετρελ</a:t>
            </a:r>
            <a:r>
              <a:rPr lang="en-US" sz="2000" dirty="0">
                <a:ea typeface="+mn-lt"/>
                <a:cs typeface="+mn-lt"/>
              </a:rPr>
              <a:t>α</a:t>
            </a:r>
            <a:r>
              <a:rPr lang="en-US" sz="2000" dirty="0" err="1">
                <a:ea typeface="+mn-lt"/>
                <a:cs typeface="+mn-lt"/>
              </a:rPr>
              <a:t>ίου</a:t>
            </a:r>
            <a:r>
              <a:rPr lang="en-US" sz="2000" dirty="0">
                <a:ea typeface="+mn-lt"/>
                <a:cs typeface="+mn-lt"/>
              </a:rPr>
              <a:t> </a:t>
            </a:r>
            <a:r>
              <a:rPr lang="en-US" sz="2000" dirty="0" err="1">
                <a:ea typeface="+mn-lt"/>
                <a:cs typeface="+mn-lt"/>
              </a:rPr>
              <a:t>της</a:t>
            </a:r>
            <a:r>
              <a:rPr lang="en-US" sz="2000" dirty="0">
                <a:ea typeface="+mn-lt"/>
                <a:cs typeface="+mn-lt"/>
              </a:rPr>
              <a:t> </a:t>
            </a:r>
            <a:r>
              <a:rPr lang="en-US" sz="2000" dirty="0" err="1">
                <a:ea typeface="+mn-lt"/>
                <a:cs typeface="+mn-lt"/>
              </a:rPr>
              <a:t>εκάστοτε</a:t>
            </a:r>
            <a:r>
              <a:rPr lang="en-US" sz="2000" dirty="0">
                <a:ea typeface="+mn-lt"/>
                <a:cs typeface="+mn-lt"/>
              </a:rPr>
              <a:t> </a:t>
            </a:r>
            <a:r>
              <a:rPr lang="en-US" sz="2000" dirty="0" err="1">
                <a:ea typeface="+mn-lt"/>
                <a:cs typeface="+mn-lt"/>
              </a:rPr>
              <a:t>σημ</a:t>
            </a:r>
            <a:r>
              <a:rPr lang="en-US" sz="2000" dirty="0">
                <a:ea typeface="+mn-lt"/>
                <a:cs typeface="+mn-lt"/>
              </a:rPr>
              <a:t>αίας </a:t>
            </a:r>
            <a:r>
              <a:rPr lang="en-US" sz="2000" dirty="0" err="1">
                <a:ea typeface="+mn-lt"/>
                <a:cs typeface="+mn-lt"/>
              </a:rPr>
              <a:t>του</a:t>
            </a:r>
            <a:r>
              <a:rPr lang="en-US" sz="2000" dirty="0">
                <a:ea typeface="+mn-lt"/>
                <a:cs typeface="+mn-lt"/>
              </a:rPr>
              <a:t> π</a:t>
            </a:r>
            <a:r>
              <a:rPr lang="en-US" sz="2000" dirty="0" err="1">
                <a:ea typeface="+mn-lt"/>
                <a:cs typeface="+mn-lt"/>
              </a:rPr>
              <a:t>λοίου</a:t>
            </a:r>
            <a:r>
              <a:rPr lang="en-US" sz="2000" dirty="0">
                <a:ea typeface="+mn-lt"/>
                <a:cs typeface="+mn-lt"/>
              </a:rPr>
              <a:t>.</a:t>
            </a:r>
            <a:endParaRPr lang="en-US" sz="2000" dirty="0">
              <a:solidFill>
                <a:srgbClr val="FFFFFF"/>
              </a:solidFill>
            </a:endParaRPr>
          </a:p>
        </p:txBody>
      </p:sp>
    </p:spTree>
    <p:extLst>
      <p:ext uri="{BB962C8B-B14F-4D97-AF65-F5344CB8AC3E}">
        <p14:creationId xmlns:p14="http://schemas.microsoft.com/office/powerpoint/2010/main" val="96679844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0C0523D-0E1E-53ED-CF03-0A1DCE47C77E}"/>
              </a:ext>
            </a:extLst>
          </p:cNvPr>
          <p:cNvSpPr>
            <a:spLocks noGrp="1"/>
          </p:cNvSpPr>
          <p:nvPr>
            <p:ph type="title"/>
          </p:nvPr>
        </p:nvSpPr>
        <p:spPr>
          <a:xfrm>
            <a:off x="804672" y="640080"/>
            <a:ext cx="3282696" cy="5257800"/>
          </a:xfrm>
        </p:spPr>
        <p:txBody>
          <a:bodyPr>
            <a:normAutofit/>
          </a:bodyPr>
          <a:lstStyle/>
          <a:p>
            <a:r>
              <a:rPr lang="en-US" dirty="0" err="1">
                <a:solidFill>
                  <a:schemeClr val="bg1"/>
                </a:solidFill>
                <a:ea typeface="Calibri Light"/>
                <a:cs typeface="Calibri Light"/>
              </a:rPr>
              <a:t>Γενικες</a:t>
            </a:r>
            <a:r>
              <a:rPr lang="en-US" dirty="0">
                <a:solidFill>
                  <a:schemeClr val="bg1"/>
                </a:solidFill>
                <a:ea typeface="Calibri Light"/>
                <a:cs typeface="Calibri Light"/>
              </a:rPr>
              <a:t> π</a:t>
            </a:r>
            <a:r>
              <a:rPr lang="en-US" dirty="0" err="1">
                <a:solidFill>
                  <a:schemeClr val="bg1"/>
                </a:solidFill>
                <a:ea typeface="Calibri Light"/>
                <a:cs typeface="Calibri Light"/>
              </a:rPr>
              <a:t>ληροφοριες</a:t>
            </a:r>
            <a:r>
              <a:rPr lang="en-US" dirty="0">
                <a:solidFill>
                  <a:schemeClr val="bg1"/>
                </a:solidFill>
                <a:ea typeface="Calibri Light"/>
                <a:cs typeface="Calibri Light"/>
              </a:rPr>
              <a:t> </a:t>
            </a:r>
            <a:r>
              <a:rPr lang="en-US" dirty="0" err="1">
                <a:solidFill>
                  <a:schemeClr val="bg1"/>
                </a:solidFill>
                <a:ea typeface="Calibri Light"/>
                <a:cs typeface="Calibri Light"/>
              </a:rPr>
              <a:t>γι</a:t>
            </a:r>
            <a:r>
              <a:rPr lang="en-US" dirty="0">
                <a:solidFill>
                  <a:schemeClr val="bg1"/>
                </a:solidFill>
                <a:ea typeface="Calibri Light"/>
                <a:cs typeface="Calibri Light"/>
              </a:rPr>
              <a:t>α τα π</a:t>
            </a:r>
            <a:r>
              <a:rPr lang="en-US" dirty="0" err="1">
                <a:solidFill>
                  <a:schemeClr val="bg1"/>
                </a:solidFill>
                <a:ea typeface="Calibri Light"/>
                <a:cs typeface="Calibri Light"/>
              </a:rPr>
              <a:t>λοι</a:t>
            </a:r>
            <a:r>
              <a:rPr lang="en-US" dirty="0">
                <a:solidFill>
                  <a:schemeClr val="bg1"/>
                </a:solidFill>
                <a:ea typeface="Calibri Light"/>
                <a:cs typeface="Calibri Light"/>
              </a:rPr>
              <a:t>α</a:t>
            </a:r>
            <a:endParaRPr lang="en-US">
              <a:solidFill>
                <a:schemeClr val="bg1"/>
              </a:solidFill>
            </a:endParaRPr>
          </a:p>
        </p:txBody>
      </p:sp>
      <p:sp>
        <p:nvSpPr>
          <p:cNvPr id="3" name="Content Placeholder 2">
            <a:extLst>
              <a:ext uri="{FF2B5EF4-FFF2-40B4-BE49-F238E27FC236}">
                <a16:creationId xmlns:a16="http://schemas.microsoft.com/office/drawing/2014/main" id="{053BCD12-3A52-65FF-A986-303E78818DDE}"/>
              </a:ext>
            </a:extLst>
          </p:cNvPr>
          <p:cNvSpPr>
            <a:spLocks noGrp="1"/>
          </p:cNvSpPr>
          <p:nvPr>
            <p:ph idx="1"/>
          </p:nvPr>
        </p:nvSpPr>
        <p:spPr>
          <a:xfrm>
            <a:off x="4652141" y="-1113"/>
            <a:ext cx="7539360" cy="6856140"/>
          </a:xfrm>
        </p:spPr>
        <p:txBody>
          <a:bodyPr vert="horz" lIns="91440" tIns="45720" rIns="91440" bIns="45720" rtlCol="0" anchor="ctr">
            <a:normAutofit/>
          </a:bodyPr>
          <a:lstStyle/>
          <a:p>
            <a:r>
              <a:rPr lang="en-US" sz="1000">
                <a:ea typeface="+mn-lt"/>
                <a:cs typeface="+mn-lt"/>
              </a:rPr>
              <a:t>Το κύριο σώμα του πλοίου </a:t>
            </a:r>
            <a:r>
              <a:rPr lang="en-US" sz="1000" b="1">
                <a:ea typeface="+mn-lt"/>
                <a:cs typeface="+mn-lt"/>
              </a:rPr>
              <a:t>σκάφος</a:t>
            </a:r>
            <a:r>
              <a:rPr lang="en-US" sz="1000">
                <a:ea typeface="+mn-lt"/>
                <a:cs typeface="+mn-lt"/>
              </a:rPr>
              <a:t> (hull) διακρίνεται σε τρία μέρη: Το μπροστινό καλούμενο πλώρη (fore), το μεσαίο και μεγαλύτερο καλούμενο </a:t>
            </a:r>
            <a:r>
              <a:rPr lang="en-US" sz="1000" b="1">
                <a:ea typeface="+mn-lt"/>
                <a:cs typeface="+mn-lt"/>
              </a:rPr>
              <a:t>μέσο</a:t>
            </a:r>
            <a:r>
              <a:rPr lang="en-US" sz="1000">
                <a:ea typeface="+mn-lt"/>
                <a:cs typeface="+mn-lt"/>
              </a:rPr>
              <a:t> (amid) και το πίσω μέρος καλούμενο πρύμνη (aft).</a:t>
            </a:r>
            <a:endParaRPr lang="en-US" sz="1000">
              <a:ea typeface="Calibri" panose="020F0502020204030204"/>
              <a:cs typeface="Calibri" panose="020F0502020204030204"/>
            </a:endParaRPr>
          </a:p>
          <a:p>
            <a:r>
              <a:rPr lang="en-US" sz="1000">
                <a:ea typeface="+mn-lt"/>
                <a:cs typeface="+mn-lt"/>
              </a:rPr>
              <a:t>Η γραμμή περιφερειακά του πλοίου όπου ακριβώς και η επιφάνεια της θάλασσας, όταν αυτό πλέει ασφαλώς, καλείται ίσαλος γραμμή ή </a:t>
            </a:r>
            <a:r>
              <a:rPr lang="en-US" sz="1000" b="1">
                <a:ea typeface="+mn-lt"/>
                <a:cs typeface="+mn-lt"/>
              </a:rPr>
              <a:t>ίσαλος</a:t>
            </a:r>
            <a:r>
              <a:rPr lang="en-US" sz="1000">
                <a:ea typeface="+mn-lt"/>
                <a:cs typeface="+mn-lt"/>
              </a:rPr>
              <a:t> (water line). Όλα τα ορατά μέρη του πλοίου δηλ. από την ίσαλο και πάνω λέγονται έξαλα (freeboard) σε αντίθεση με τα υπό την ίσαλο μέρη του πλοίου καλούμενα ύφαλα (bottom). Η πλευρική επιφάνεια των εξάλων προς τη πλώρη που καμπυλώνει (εσωκοίλωμα), καλείται </a:t>
            </a:r>
            <a:r>
              <a:rPr lang="en-US" sz="1000" b="1">
                <a:ea typeface="+mn-lt"/>
                <a:cs typeface="+mn-lt"/>
              </a:rPr>
              <a:t>παρειά</a:t>
            </a:r>
            <a:r>
              <a:rPr lang="en-US" sz="1000">
                <a:ea typeface="+mn-lt"/>
                <a:cs typeface="+mn-lt"/>
              </a:rPr>
              <a:t> ή μάσκα (bow) ενώ η αντίστοιχη στη πρύμη λέγεται </a:t>
            </a:r>
            <a:r>
              <a:rPr lang="en-US" sz="1000" b="1">
                <a:ea typeface="+mn-lt"/>
                <a:cs typeface="+mn-lt"/>
              </a:rPr>
              <a:t>ισχίο</a:t>
            </a:r>
            <a:r>
              <a:rPr lang="en-US" sz="1000">
                <a:ea typeface="+mn-lt"/>
                <a:cs typeface="+mn-lt"/>
              </a:rPr>
              <a:t> ή γοφός (quarter).</a:t>
            </a:r>
            <a:endParaRPr lang="en-US" sz="1000"/>
          </a:p>
          <a:p>
            <a:r>
              <a:rPr lang="en-US" sz="1000">
                <a:ea typeface="+mn-lt"/>
                <a:cs typeface="+mn-lt"/>
              </a:rPr>
              <a:t>"Διαμήκης γραμμή" (central line) λέγεται η νοητή εκείνη που χωρίζει το πλοίο σε δύο ίσα μέρη από πλώρη μέχρι πρύμη, το </a:t>
            </a:r>
            <a:r>
              <a:rPr lang="en-US" sz="1000" b="1">
                <a:ea typeface="+mn-lt"/>
                <a:cs typeface="+mn-lt"/>
              </a:rPr>
              <a:t>δεξιό</a:t>
            </a:r>
            <a:r>
              <a:rPr lang="en-US" sz="1000">
                <a:ea typeface="+mn-lt"/>
                <a:cs typeface="+mn-lt"/>
              </a:rPr>
              <a:t> (starboard) και το </a:t>
            </a:r>
            <a:r>
              <a:rPr lang="en-US" sz="1000" b="1">
                <a:ea typeface="+mn-lt"/>
                <a:cs typeface="+mn-lt"/>
              </a:rPr>
              <a:t>αριστερό</a:t>
            </a:r>
            <a:r>
              <a:rPr lang="en-US" sz="1000">
                <a:ea typeface="+mn-lt"/>
                <a:cs typeface="+mn-lt"/>
              </a:rPr>
              <a:t> (port) και έτσι νοείται και ο όρος "διαμήκης άξονας". Ναυπηγικά τά δύο αυτά μέρη - πλευρές ενώνονται στο κάτω μέρος την τρόπιδα ή καρένα (keel) η οποία στη μεν πλώρη καταλήγει στη "στείρα" ή "κοράκι" εις δε τη πρύμη στο "ποδόστημα" (stern). Ευκολονόητο ότι η "διαμήκης" ενώνει τα άνω ακραία σημεία της στείρας και του ποδοστήματος. Επ΄ αυτής της διαμήκους οριζόμενη επιφάνεια καλείται κατάστρωμα ή κουβέρτα (deck) διακρινόμενο σε κατώτατο (lower deck), μέσο (middle deck), κύριο (main deck), και ανώτατο (upper deck) (όχι απαραίτητα όλα σε ένα πλοίο). Όλες οι κατασκευές από το ανώτατο ή κύριο κατάστρωμα καλούνται "</a:t>
            </a:r>
            <a:br>
              <a:rPr lang="en-US" sz="1000"/>
            </a:br>
            <a:r>
              <a:rPr lang="en-US" sz="1000">
                <a:ea typeface="+mn-lt"/>
                <a:cs typeface="+mn-lt"/>
              </a:rPr>
              <a:t>" ή υπερκατασκευάσματα (superstructures). Η υπερκατασκευή στη πλώρη ονομάζεται πρόστεγο ή καμπούνι (forecastle). Η υπερκατασκευή στο μέσον ονομάζεται μεσόστεγο ή γέφυρα (bridge) και εκείνη της πρύμης επίστεγο ή πούπι (poop). (Σημ.: Σήμερα τα μεγάλα Δ/Ξ φέρουν μια υπερκατασκευή στη πρύμη, τα αεροπλανοφόρα στο μέσον όπου επιπρόσθετα και ο πύργος ελέγχου).</a:t>
            </a:r>
            <a:endParaRPr lang="en-US" sz="1000"/>
          </a:p>
          <a:p>
            <a:r>
              <a:rPr lang="en-US" sz="1000">
                <a:ea typeface="+mn-lt"/>
                <a:cs typeface="+mn-lt"/>
              </a:rPr>
              <a:t>Το εσωτερικό του πλοίου, ανάλογα με το τύπο του, χωρίζεται σε </a:t>
            </a:r>
            <a:r>
              <a:rPr lang="en-US" sz="1000" b="1">
                <a:ea typeface="+mn-lt"/>
                <a:cs typeface="+mn-lt"/>
              </a:rPr>
              <a:t>κύτη</a:t>
            </a:r>
            <a:r>
              <a:rPr lang="en-US" sz="1000">
                <a:ea typeface="+mn-lt"/>
                <a:cs typeface="+mn-lt"/>
              </a:rPr>
              <a:t> ή αμπάρια (holds) ή σε </a:t>
            </a:r>
            <a:r>
              <a:rPr lang="en-US" sz="1000" b="1">
                <a:ea typeface="+mn-lt"/>
                <a:cs typeface="+mn-lt"/>
              </a:rPr>
              <a:t>δεξαμενές</a:t>
            </a:r>
            <a:r>
              <a:rPr lang="en-US" sz="1000">
                <a:ea typeface="+mn-lt"/>
                <a:cs typeface="+mn-lt"/>
              </a:rPr>
              <a:t> (tanks) για φορτίο, σε δεξαμενές για εφόδια (π.χ. καύσιμα, νερό, έρμα κλπ), στο μηχανοστάσιο (engine room), στο λεβητοστάσιο (stokehold), στο αντλιοστάσιο (pumps room) μόνο για δεξαμενόπλοια και στα διαμερίσματα του πληρώματος (crew quarters). Επίσης για λόγους ασφαλείας υπάρχουν οι δεξαμενές "ζυγοστάθμισης" πλώρης (fore-peak tank) και πρύμης (after-peak tank). Το κατώτατο μέρος του πλοίου εσωτερικά ονομάζεται πυθμήν (πυθμένας) ή γάστρα (bottom) και για λόγους επίσης ασφαλείας τα περισσότερα πλοία είναι "διπύθμενα" (double bottoms) δηλ. με δύο πυθμένες. Στην υπερκατασκευή της "γέφυρας" φέρονται σχεδόν το σύνολο των Ναυτιλιακών οργάνων, το διαμέρισμα του Πλοιάρχου και των Αξιωματικών του πλοίου, οι τραπεζαρίες και η κουζίνα του πλοίου.</a:t>
            </a:r>
            <a:endParaRPr lang="en-US" sz="1000"/>
          </a:p>
          <a:p>
            <a:r>
              <a:rPr lang="en-US" sz="1000">
                <a:ea typeface="+mn-lt"/>
                <a:cs typeface="+mn-lt"/>
              </a:rPr>
              <a:t>Τέλος τα πλοία φέρουν διάφορους "μηχανισμούς" όπως πηδαλιουχίας (steering gear), φορτοεκφορτώσεων (cargo winches), αγκυροβολίας (capstan), σωστικούς, ιστιοφορικούς, πτερύγια κ.ά.</a:t>
            </a:r>
            <a:endParaRPr lang="en-US" sz="1000"/>
          </a:p>
          <a:p>
            <a:endParaRPr lang="en-US" sz="1000">
              <a:ea typeface="Calibri"/>
              <a:cs typeface="Calibri"/>
            </a:endParaRPr>
          </a:p>
        </p:txBody>
      </p:sp>
    </p:spTree>
    <p:extLst>
      <p:ext uri="{BB962C8B-B14F-4D97-AF65-F5344CB8AC3E}">
        <p14:creationId xmlns:p14="http://schemas.microsoft.com/office/powerpoint/2010/main" val="126660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4" descr="Background pattern&#10;&#10;Description automatically generated">
            <a:extLst>
              <a:ext uri="{FF2B5EF4-FFF2-40B4-BE49-F238E27FC236}">
                <a16:creationId xmlns:a16="http://schemas.microsoft.com/office/drawing/2014/main" id="{DA51AE98-CDD7-3007-FCB4-C6F27462A7D6}"/>
              </a:ext>
            </a:extLst>
          </p:cNvPr>
          <p:cNvPicPr>
            <a:picLocks noGrp="1" noChangeAspect="1"/>
          </p:cNvPicPr>
          <p:nvPr>
            <p:ph idx="1"/>
          </p:nvPr>
        </p:nvPicPr>
        <p:blipFill rotWithShape="1">
          <a:blip r:embed="rId2"/>
          <a:srcRect t="4679"/>
          <a:stretch/>
        </p:blipFill>
        <p:spPr>
          <a:xfrm>
            <a:off x="20" y="1282"/>
            <a:ext cx="12191980" cy="6856718"/>
          </a:xfrm>
          <a:prstGeom prst="rect">
            <a:avLst/>
          </a:prstGeom>
        </p:spPr>
      </p:pic>
    </p:spTree>
    <p:extLst>
      <p:ext uri="{BB962C8B-B14F-4D97-AF65-F5344CB8AC3E}">
        <p14:creationId xmlns:p14="http://schemas.microsoft.com/office/powerpoint/2010/main" val="15640576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856</Words>
  <Application>Microsoft Office PowerPoint</Application>
  <PresentationFormat>Ευρεία οθόνη</PresentationFormat>
  <Paragraphs>15</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office theme</vt:lpstr>
      <vt:lpstr>Το επαγγελμα που θα ηθελα να ακολουθησω</vt:lpstr>
      <vt:lpstr>Καθηκωντα των  Μηχανικων στα πλοια</vt:lpstr>
      <vt:lpstr>Οι δουλειες που κανει ενας μηχανικος</vt:lpstr>
      <vt:lpstr>Γενικες πληροφοριες για τα πλοια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Dimitris Akt</dc:creator>
  <cp:lastModifiedBy>JIM AKT</cp:lastModifiedBy>
  <cp:revision>289</cp:revision>
  <dcterms:created xsi:type="dcterms:W3CDTF">2022-05-17T08:28:17Z</dcterms:created>
  <dcterms:modified xsi:type="dcterms:W3CDTF">2022-05-21T18:14:29Z</dcterms:modified>
</cp:coreProperties>
</file>