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96" r:id="rId7"/>
    <p:sldId id="297" r:id="rId8"/>
    <p:sldId id="298" r:id="rId9"/>
    <p:sldId id="299" r:id="rId10"/>
    <p:sldId id="304" r:id="rId11"/>
    <p:sldId id="300" r:id="rId12"/>
    <p:sldId id="263" r:id="rId13"/>
    <p:sldId id="301" r:id="rId14"/>
    <p:sldId id="302" r:id="rId15"/>
    <p:sldId id="264" r:id="rId16"/>
    <p:sldId id="305" r:id="rId17"/>
    <p:sldId id="266" r:id="rId18"/>
    <p:sldId id="306" r:id="rId19"/>
  </p:sldIdLst>
  <p:sldSz cx="9144000" cy="5143500" type="screen16x9"/>
  <p:notesSz cx="6858000" cy="9144000"/>
  <p:embeddedFontLst>
    <p:embeddedFont>
      <p:font typeface="Amatic SC" charset="-79"/>
      <p:regular r:id="rId21"/>
      <p:bold r:id="rId22"/>
    </p:embeddedFont>
    <p:embeddedFont>
      <p:font typeface="Merriweather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DAEDABC-BADD-4293-A472-D3AD88E73092}">
  <a:tblStyle styleId="{8DAEDABC-BADD-4293-A472-D3AD88E730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6F0B6-B751-4789-9B5D-46EEAF9DFC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40" y="-55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46" name="Google Shape;1246;p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7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8" name="Google Shape;1248;p7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9" name="Google Shape;1249;p7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0" name="Google Shape;1250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Users\Panos%20Kokkinos\Desktop\Site%20Peleus\&#916;&#953;&#948;&#945;&#963;&#954;&#945;&#955;&#953;&#945;\sxediasi_provolwn_opseis_sxediou_v1.5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Βασικές Όψεις Σχεδίου</a:t>
            </a:r>
            <a:endParaRPr dirty="0"/>
          </a:p>
        </p:txBody>
      </p:sp>
      <p:sp>
        <p:nvSpPr>
          <p:cNvPr id="3" name="Google Shape;1896;p14"/>
          <p:cNvSpPr txBox="1">
            <a:spLocks/>
          </p:cNvSpPr>
          <p:nvPr/>
        </p:nvSpPr>
        <p:spPr>
          <a:xfrm>
            <a:off x="2214546" y="3714758"/>
            <a:ext cx="4572032" cy="35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tabLst/>
              <a:defRPr/>
            </a:pPr>
            <a:endParaRPr lang="el-GR" dirty="0" smtClean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tabLst/>
              <a:defRPr/>
            </a:pPr>
            <a:endParaRPr lang="el-GR" dirty="0" smtClean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tabLst/>
              <a:defRPr/>
            </a:pPr>
            <a:r>
              <a:rPr lang="el-GR" dirty="0" smtClean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ΚΟΚΚΙΝΟΣ ΠΑΝΑΓΙΩΤΗΣ</a:t>
            </a:r>
            <a:r>
              <a:rPr kumimoji="0" lang="en-US" sz="68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kumimoji="0" lang="en-US" sz="68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4" name="Google Shape;2165;p39"/>
          <p:cNvSpPr txBox="1">
            <a:spLocks/>
          </p:cNvSpPr>
          <p:nvPr/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atic SCo"/>
              <a:sym typeface="Arial"/>
            </a:endParaRPr>
          </a:p>
        </p:txBody>
      </p:sp>
      <p:pic>
        <p:nvPicPr>
          <p:cNvPr id="5" name="4 - Εικόνα" descr="Οψεις Σχεδίου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21" y="1004668"/>
            <a:ext cx="7039503" cy="313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3" name="sxediasi_provolwn_opseis_sxediou_v1.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670" y="571486"/>
            <a:ext cx="5357850" cy="401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0"/>
          <p:cNvSpPr txBox="1">
            <a:spLocks noGrp="1"/>
          </p:cNvSpPr>
          <p:nvPr>
            <p:ph type="title"/>
          </p:nvPr>
        </p:nvSpPr>
        <p:spPr>
          <a:xfrm>
            <a:off x="1142976" y="357172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Ας δούμε ένα πιο δύσκολο σχήμα</a:t>
            </a:r>
            <a:endParaRPr dirty="0"/>
          </a:p>
        </p:txBody>
      </p:sp>
      <p:sp>
        <p:nvSpPr>
          <p:cNvPr id="1946" name="Google Shape;1946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14"/>
            <a:ext cx="646160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(1/2)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6"/>
            <a:ext cx="5594354" cy="348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(2/2)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8"/>
            <a:ext cx="536061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1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i="1" dirty="0" smtClean="0"/>
              <a:t>Κάποιες Παρατηρήσεις για τη σχεδίαση</a:t>
            </a:r>
            <a:endParaRPr i="1" dirty="0"/>
          </a:p>
        </p:txBody>
      </p:sp>
      <p:sp>
        <p:nvSpPr>
          <p:cNvPr id="1952" name="Google Shape;1952;p21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b="1" dirty="0" smtClean="0"/>
              <a:t>1. Κύλινδρος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dirty="0" smtClean="0"/>
              <a:t>Αν έχω επιλέξει κυλινδρικό αντικείμενο μπορώ να σχεδιάσω μόνο 2 όψεις αντί για 3</a:t>
            </a:r>
            <a:endParaRPr dirty="0"/>
          </a:p>
        </p:txBody>
      </p:sp>
      <p:sp>
        <p:nvSpPr>
          <p:cNvPr id="1953" name="Google Shape;1953;p21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b="1" dirty="0" smtClean="0"/>
              <a:t>2. Προσοχή!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dirty="0" smtClean="0"/>
              <a:t>Χ</a:t>
            </a:r>
            <a:r>
              <a:rPr lang="el-GR" dirty="0" smtClean="0"/>
              <a:t>ρειάζεται όμως να αποδώσω τυχόν λεπτομέρειες της κατασκευής μου όπως παράθυρ</a:t>
            </a:r>
            <a:r>
              <a:rPr lang="el-GR" dirty="0" smtClean="0"/>
              <a:t>α, πόρτες κλπ</a:t>
            </a:r>
            <a:endParaRPr dirty="0"/>
          </a:p>
        </p:txBody>
      </p:sp>
      <p:sp>
        <p:nvSpPr>
          <p:cNvPr id="1954" name="Google Shape;1954;p21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b="1" dirty="0" smtClean="0"/>
              <a:t>3. </a:t>
            </a:r>
            <a:endParaRPr lang="el-GR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dirty="0" smtClean="0"/>
              <a:t>Υπάρχουν και κάποιες άλλες όπου </a:t>
            </a:r>
            <a:r>
              <a:rPr lang="el-GR" dirty="0" err="1" smtClean="0"/>
              <a:t>παραλέιπεται</a:t>
            </a:r>
            <a:r>
              <a:rPr lang="el-GR" dirty="0" smtClean="0"/>
              <a:t> η κάτοψη γιατί οι άλλες δύο είναι πιο </a:t>
            </a:r>
            <a:r>
              <a:rPr lang="el-GR" dirty="0" err="1" smtClean="0"/>
              <a:t>σημαντικες</a:t>
            </a:r>
            <a:r>
              <a:rPr lang="el-GR" dirty="0" smtClean="0"/>
              <a:t>, μας δίνουν πιο πολλές </a:t>
            </a:r>
            <a:r>
              <a:rPr lang="el-GR" dirty="0" err="1" smtClean="0"/>
              <a:t>πλητοφορίες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5" name="Google Shape;1955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10"/>
            <a:ext cx="6375851" cy="414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>
            <a:spLocks noGrp="1"/>
          </p:cNvSpPr>
          <p:nvPr>
            <p:ph type="title" idx="4294967295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0" dirty="0" smtClean="0">
                <a:solidFill>
                  <a:schemeClr val="lt1"/>
                </a:solidFill>
              </a:rPr>
              <a:t>Σας Ευχαριστώ για την Προσοχή σας</a:t>
            </a:r>
            <a:r>
              <a:rPr lang="el-GR" sz="2400" b="0" dirty="0" smtClean="0">
                <a:sym typeface="Merriweather"/>
              </a:rPr>
              <a:t>!!</a:t>
            </a:r>
            <a:endParaRPr sz="2400" dirty="0"/>
          </a:p>
        </p:txBody>
      </p:sp>
      <p:sp>
        <p:nvSpPr>
          <p:cNvPr id="1969" name="Google Shape;1969;p2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0" name="Google Shape;19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618244"/>
            <a:ext cx="2765700" cy="2765700"/>
          </a:xfrm>
          <a:prstGeom prst="ellipse">
            <a:avLst/>
          </a:prstGeom>
          <a:noFill/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61" name="Google Shape;1961;p22"/>
          <p:cNvSpPr txBox="1">
            <a:spLocks noGrp="1"/>
          </p:cNvSpPr>
          <p:nvPr>
            <p:ph type="title"/>
          </p:nvPr>
        </p:nvSpPr>
        <p:spPr>
          <a:xfrm>
            <a:off x="1051400" y="3407725"/>
            <a:ext cx="70413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 dirty="0"/>
          </a:p>
        </p:txBody>
      </p:sp>
      <p:sp>
        <p:nvSpPr>
          <p:cNvPr id="1962" name="Google Shape;1962;p22"/>
          <p:cNvSpPr txBox="1">
            <a:spLocks noGrp="1"/>
          </p:cNvSpPr>
          <p:nvPr>
            <p:ph type="body" idx="1"/>
          </p:nvPr>
        </p:nvSpPr>
        <p:spPr>
          <a:xfrm>
            <a:off x="1051400" y="3809223"/>
            <a:ext cx="70413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 complex idea can be conveyed with just a single still image, namely making it possible to absorb large amounts of data quickly.</a:t>
            </a:r>
            <a:endParaRPr sz="1600" dirty="0"/>
          </a:p>
        </p:txBody>
      </p:sp>
      <p:sp>
        <p:nvSpPr>
          <p:cNvPr id="1963" name="Google Shape;1963;p2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 smtClean="0"/>
              <a:t>Πρίν</a:t>
            </a:r>
            <a:r>
              <a:rPr lang="el-GR" dirty="0" smtClean="0"/>
              <a:t> από κάθε κατασκευή προηγείται:</a:t>
            </a:r>
            <a:endParaRPr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1452750" y="1221713"/>
            <a:ext cx="2862900" cy="106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200" b="1" dirty="0" smtClean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Μελέτη</a:t>
            </a:r>
            <a:endParaRPr sz="1200" dirty="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Τί σχήμα θέλω να δώσω;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Τί μέγεθος πρέπει να έχει;</a:t>
            </a: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8" name="Google Shape;1898;p14"/>
          <p:cNvSpPr txBox="1"/>
          <p:nvPr/>
        </p:nvSpPr>
        <p:spPr>
          <a:xfrm>
            <a:off x="4703125" y="1221713"/>
            <a:ext cx="29880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200" b="1" dirty="0" smtClean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Κατασκευή</a:t>
            </a:r>
            <a:endParaRPr sz="1200" dirty="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Τί υλικά θα χρησιμοποιήσω;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Τί εργαλεία θα χρειαστώ;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Με ποι</a:t>
            </a: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α σειρά θα εκτελέσω τις εργασίες μου;</a:t>
            </a: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" name="Google Shape;1897;p14"/>
          <p:cNvSpPr txBox="1"/>
          <p:nvPr/>
        </p:nvSpPr>
        <p:spPr>
          <a:xfrm>
            <a:off x="1500166" y="2285998"/>
            <a:ext cx="2862900" cy="142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200" b="1" dirty="0" smtClean="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Σχεδίαση</a:t>
            </a:r>
            <a:endParaRPr sz="1200" dirty="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Ποιοι είναι οι κανόνες σχεδίασης;</a:t>
            </a:r>
            <a:endParaRPr lang="el-GR" sz="1200" dirty="0" smtClean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Τι μας απεικονίζει το σχέδιο;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itchFamily="34" charset="0"/>
              <a:buChar char="•"/>
            </a:pP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Πόσες πλευρές π</a:t>
            </a:r>
            <a:r>
              <a:rPr lang="el-GR" sz="12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ρέπει να σχεδιάσω;</a:t>
            </a: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"/>
          <p:cNvSpPr txBox="1">
            <a:spLocks noGrp="1"/>
          </p:cNvSpPr>
          <p:nvPr>
            <p:ph type="ctrTitle" idx="4294967295"/>
          </p:nvPr>
        </p:nvSpPr>
        <p:spPr>
          <a:xfrm>
            <a:off x="1715250" y="1457944"/>
            <a:ext cx="5713500" cy="8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0" dirty="0" smtClean="0"/>
              <a:t>Ας Ξεκινήσουμε!</a:t>
            </a:r>
            <a:endParaRPr sz="4400" b="0" dirty="0"/>
          </a:p>
        </p:txBody>
      </p:sp>
      <p:sp>
        <p:nvSpPr>
          <p:cNvPr id="1907" name="Google Shape;1907;p15"/>
          <p:cNvSpPr txBox="1">
            <a:spLocks noGrp="1"/>
          </p:cNvSpPr>
          <p:nvPr>
            <p:ph type="body" idx="4294967295"/>
          </p:nvPr>
        </p:nvSpPr>
        <p:spPr>
          <a:xfrm>
            <a:off x="1714480" y="2143122"/>
            <a:ext cx="57135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 smtClean="0"/>
              <a:t>Ο άνθρωπος χρησιμοποιεί τον γραπτό και τον προφορικό λόγο για να </a:t>
            </a:r>
            <a:r>
              <a:rPr lang="el-GR" sz="1800" dirty="0" err="1" smtClean="0"/>
              <a:t>συννενοηθεί</a:t>
            </a:r>
            <a:r>
              <a:rPr lang="el-GR" sz="1800" dirty="0" smtClean="0"/>
              <a:t> με τους άλλους ανθρώπους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 smtClean="0"/>
              <a:t>Οι </a:t>
            </a:r>
            <a:r>
              <a:rPr lang="el-GR" sz="1800" b="1" i="1" u="sng" dirty="0" smtClean="0"/>
              <a:t>Μηχανικοί</a:t>
            </a:r>
            <a:r>
              <a:rPr lang="el-GR" sz="1800" dirty="0" smtClean="0"/>
              <a:t>, έχουν τον δικό τους τρόπο επικοινωνίας, ο οποίος είναι το </a:t>
            </a:r>
            <a:r>
              <a:rPr lang="el-GR" sz="1800" b="1" i="1" u="sng" dirty="0" smtClean="0"/>
              <a:t>σχέδιο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 smtClean="0"/>
              <a:t>Άλλος είναι εκείνος που μελετά το σχέδιο, και άλλος εκείνος που κατασκευάζει το </a:t>
            </a:r>
            <a:r>
              <a:rPr lang="el-GR" sz="1800" dirty="0" err="1" smtClean="0"/>
              <a:t>αντκείμενο</a:t>
            </a:r>
            <a:endParaRPr lang="el-GR" sz="18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dirty="0" smtClean="0"/>
              <a:t>Πρέπει λοιπόν να μιλούν την «ίδια γλώσσα» για να μπορέσουν να </a:t>
            </a:r>
            <a:r>
              <a:rPr lang="el-GR" sz="1800" dirty="0" err="1" smtClean="0"/>
              <a:t>συνενοηθούν</a:t>
            </a:r>
            <a:r>
              <a:rPr lang="el-GR" sz="1800" dirty="0" smtClean="0"/>
              <a:t>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l-GR" sz="1800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1908" name="Google Shape;19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900" y="628650"/>
            <a:ext cx="943800" cy="94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9" name="Google Shape;1909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>
            <a:spLocks noGrp="1"/>
          </p:cNvSpPr>
          <p:nvPr>
            <p:ph type="ctrTitle"/>
          </p:nvPr>
        </p:nvSpPr>
        <p:spPr>
          <a:xfrm>
            <a:off x="1571604" y="1142990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Σχέδιο</a:t>
            </a:r>
            <a:endParaRPr dirty="0"/>
          </a:p>
        </p:txBody>
      </p:sp>
      <p:sp>
        <p:nvSpPr>
          <p:cNvPr id="1915" name="Google Shape;1915;p16"/>
          <p:cNvSpPr txBox="1">
            <a:spLocks noGrp="1"/>
          </p:cNvSpPr>
          <p:nvPr>
            <p:ph type="subTitle" idx="1"/>
          </p:nvPr>
        </p:nvSpPr>
        <p:spPr>
          <a:xfrm>
            <a:off x="1500166" y="2143122"/>
            <a:ext cx="6028200" cy="1360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Προσπαθούμε να παρουσιάσουμε μια γραφική παράσταση που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ν</a:t>
            </a:r>
            <a:r>
              <a:rPr lang="el-GR" dirty="0" smtClean="0"/>
              <a:t>α μας δείχνει με σαφήνεια και με λεπτομέρειες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τη μορφή που θέλουμε να δώσουμε σε κάτι που θέλουμε να κατασκευάσουμε</a:t>
            </a:r>
            <a:endParaRPr dirty="0"/>
          </a:p>
        </p:txBody>
      </p:sp>
      <p:sp>
        <p:nvSpPr>
          <p:cNvPr id="1916" name="Google Shape;1916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73730" name="Picture 2" descr="Vidaxl Θερμοκήπιο Με Πλαίσιο Βάσης Ανθρακί 9,31 Μ² Αλουμινίου image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24"/>
            <a:ext cx="2214578" cy="221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2" name="Picture 4" descr="Ραδιόφωνο Adler Bluetooth Retro image 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785800"/>
            <a:ext cx="2000264" cy="2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4" name="Picture 6" descr="Φωτογραφική Μηχανή Sony DSC-RX100 VII Black – Papandrikopoulos – Πάτρ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786064"/>
            <a:ext cx="2200290" cy="183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>
            <a:spLocks noGrp="1"/>
          </p:cNvSpPr>
          <p:nvPr>
            <p:ph type="ctrTitle" idx="4294967295"/>
          </p:nvPr>
        </p:nvSpPr>
        <p:spPr>
          <a:xfrm>
            <a:off x="1357290" y="2143122"/>
            <a:ext cx="6395700" cy="9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0" dirty="0" smtClean="0">
                <a:solidFill>
                  <a:srgbClr val="FFFFFF"/>
                </a:solidFill>
              </a:rPr>
              <a:t>Παρατηρώ ότι:</a:t>
            </a:r>
            <a:endParaRPr sz="4000" b="0" dirty="0">
              <a:solidFill>
                <a:srgbClr val="FFFFFF"/>
              </a:solidFill>
            </a:endParaRPr>
          </a:p>
        </p:txBody>
      </p:sp>
      <p:sp>
        <p:nvSpPr>
          <p:cNvPr id="1935" name="Google Shape;1935;p19"/>
          <p:cNvSpPr txBox="1">
            <a:spLocks noGrp="1"/>
          </p:cNvSpPr>
          <p:nvPr>
            <p:ph type="subTitle" idx="4294967295"/>
          </p:nvPr>
        </p:nvSpPr>
        <p:spPr>
          <a:xfrm>
            <a:off x="1374150" y="3240109"/>
            <a:ext cx="639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200" dirty="0" smtClean="0"/>
              <a:t>Και τα τρία αντικείμενα μοιάζουν με ορθογώνιο παραλληλόγραμμο!</a:t>
            </a:r>
            <a:endParaRPr sz="2200" dirty="0"/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8"/>
            <a:ext cx="4755358" cy="2281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296"/>
            <a:ext cx="2625630" cy="201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oogle Shape;2653;p50"/>
          <p:cNvGrpSpPr/>
          <p:nvPr/>
        </p:nvGrpSpPr>
        <p:grpSpPr>
          <a:xfrm>
            <a:off x="1571604" y="928676"/>
            <a:ext cx="1317961" cy="1357322"/>
            <a:chOff x="6506504" y="937343"/>
            <a:chExt cx="744273" cy="793950"/>
          </a:xfrm>
        </p:grpSpPr>
        <p:sp>
          <p:nvSpPr>
            <p:cNvPr id="6" name="Google Shape;2654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55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56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" name="Google Shape;2657;p50"/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10" name="Google Shape;265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265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66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66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66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66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266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266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266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266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Για να τα σχεδιάσω λοιπόν, </a:t>
            </a:r>
            <a:r>
              <a:rPr lang="el-GR" dirty="0" smtClean="0"/>
              <a:t>β</a:t>
            </a:r>
            <a:r>
              <a:rPr lang="el-GR" dirty="0" smtClean="0"/>
              <a:t>λέπω ότι:</a:t>
            </a:r>
            <a:endParaRPr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✖"/>
            </a:pPr>
            <a:r>
              <a:rPr lang="el-GR" dirty="0" smtClean="0"/>
              <a:t>Ανά ζεύγη έχουν τις ίδιες διαστάσεις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l-GR" dirty="0" smtClean="0"/>
              <a:t>Οπότε μπορώ να σχεδιάσω 3 όψεις αντί για 6!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l-GR" smtClean="0"/>
              <a:t>Ο κανόνας </a:t>
            </a:r>
            <a:r>
              <a:rPr lang="el-GR" dirty="0" smtClean="0"/>
              <a:t>λέει ότι αυτές οι τρεις (3) όψεις θα είναι η </a:t>
            </a:r>
            <a:r>
              <a:rPr lang="el-GR" b="1" i="1" u="sng" dirty="0" smtClean="0"/>
              <a:t>Πρόσοψη</a:t>
            </a:r>
            <a:r>
              <a:rPr lang="el-GR" dirty="0" smtClean="0"/>
              <a:t>, η </a:t>
            </a:r>
            <a:r>
              <a:rPr lang="el-GR" b="1" i="1" u="sng" dirty="0" smtClean="0"/>
              <a:t>Αριστερή Πλάγια όψη </a:t>
            </a:r>
            <a:r>
              <a:rPr lang="el-GR" dirty="0" smtClean="0"/>
              <a:t>και η </a:t>
            </a:r>
            <a:r>
              <a:rPr lang="el-GR" b="1" i="1" u="sng" dirty="0" smtClean="0"/>
              <a:t>Κάτοψη</a:t>
            </a:r>
            <a:endParaRPr b="1" i="1" u="sng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l-GR" b="1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b="1" dirty="0" smtClean="0"/>
              <a:t>Και Μάλιστα μπαίνουν σε συγκεκριμένη θέση στο χαρτί σχεδίασης!!</a:t>
            </a:r>
            <a:endParaRPr b="1" dirty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90"/>
            <a:ext cx="668176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359</Words>
  <Application>Microsoft Office PowerPoint</Application>
  <PresentationFormat>Προβολή στην οθόνη (16:9)</PresentationFormat>
  <Paragraphs>64</Paragraphs>
  <Slides>18</Slides>
  <Notes>11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Amatic SC</vt:lpstr>
      <vt:lpstr>Merriweather</vt:lpstr>
      <vt:lpstr>Calibri</vt:lpstr>
      <vt:lpstr>Amatic SCo</vt:lpstr>
      <vt:lpstr>Nathaniel template</vt:lpstr>
      <vt:lpstr>Βασικές Όψεις Σχεδίου</vt:lpstr>
      <vt:lpstr>Πρίν από κάθε κατασκευή προηγείται:</vt:lpstr>
      <vt:lpstr>Ας Ξεκινήσουμε!</vt:lpstr>
      <vt:lpstr>1. Σχέδιο</vt:lpstr>
      <vt:lpstr>Διαφάνεια 5</vt:lpstr>
      <vt:lpstr>Παρατηρώ ότι:</vt:lpstr>
      <vt:lpstr>Διαφάνεια 7</vt:lpstr>
      <vt:lpstr>Για να τα σχεδιάσω λοιπόν, βλέπω ότι:</vt:lpstr>
      <vt:lpstr>Διαφάνεια 9</vt:lpstr>
      <vt:lpstr>Διαφάνεια 10</vt:lpstr>
      <vt:lpstr>Διαφάνεια 11</vt:lpstr>
      <vt:lpstr>Ας δούμε ένα πιο δύσκολο σχήμα</vt:lpstr>
      <vt:lpstr>Παραδείγματα (1/2)</vt:lpstr>
      <vt:lpstr>Παραδείγματα (2/2)</vt:lpstr>
      <vt:lpstr>Κάποιες Παρατηρήσεις για τη σχεδίαση</vt:lpstr>
      <vt:lpstr>Διαφάνεια 16</vt:lpstr>
      <vt:lpstr>Σας Ευχαριστώ για την Προσοχή σας!!</vt:lpstr>
      <vt:lpstr>A picture is worth a thousand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Βασικές Όψεις Σχεδίου</dc:title>
  <cp:lastModifiedBy>Panos Kokkinos</cp:lastModifiedBy>
  <cp:revision>31</cp:revision>
  <dcterms:modified xsi:type="dcterms:W3CDTF">2024-01-22T20:09:19Z</dcterms:modified>
</cp:coreProperties>
</file>