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2" r:id="rId6"/>
    <p:sldId id="263" r:id="rId7"/>
    <p:sldId id="274" r:id="rId8"/>
    <p:sldId id="264" r:id="rId9"/>
    <p:sldId id="265" r:id="rId10"/>
    <p:sldId id="269" r:id="rId11"/>
    <p:sldId id="273" r:id="rId12"/>
    <p:sldId id="266" r:id="rId13"/>
    <p:sldId id="267" r:id="rId14"/>
    <p:sldId id="270" r:id="rId15"/>
    <p:sldId id="268" r:id="rId16"/>
    <p:sldId id="258" r:id="rId17"/>
    <p:sldId id="272" r:id="rId18"/>
    <p:sldId id="271" r:id="rId19"/>
    <p:sldId id="275"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101" y="11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11BC5-7563-D565-0E71-60C8464ACB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393CE517-D934-71BA-4D67-8F2147D015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C27DEDA1-6C62-F5BC-BA67-1F180ABA81E5}"/>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5" name="Footer Placeholder 4">
            <a:extLst>
              <a:ext uri="{FF2B5EF4-FFF2-40B4-BE49-F238E27FC236}">
                <a16:creationId xmlns:a16="http://schemas.microsoft.com/office/drawing/2014/main" id="{C6FC560F-0640-AF29-5D50-5847D9B6197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2A2476-8185-90DE-38C4-AF9258CDB87D}"/>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300513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906EF-46CF-4CA8-FAC4-249670F099B9}"/>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0B30D1E6-3214-EAE1-16C0-90D9AB712F7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B6919D08-9491-6017-FECD-9D7ECA2D5354}"/>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5" name="Footer Placeholder 4">
            <a:extLst>
              <a:ext uri="{FF2B5EF4-FFF2-40B4-BE49-F238E27FC236}">
                <a16:creationId xmlns:a16="http://schemas.microsoft.com/office/drawing/2014/main" id="{1F225DC2-AD4C-443D-6567-BE555CB0260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EC031C89-49D3-6EBF-E57A-146DE06D0DD9}"/>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599291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D98CF4-2EFD-BD33-F9EC-FDD614A0AE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F6C04D3-BAB2-5811-25FE-FB4FC91471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2B22AEF1-DD91-5341-A4EA-72040AE09EDE}"/>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5" name="Footer Placeholder 4">
            <a:extLst>
              <a:ext uri="{FF2B5EF4-FFF2-40B4-BE49-F238E27FC236}">
                <a16:creationId xmlns:a16="http://schemas.microsoft.com/office/drawing/2014/main" id="{AAE50487-024B-3CA0-48EA-EA8D105A97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300D102-A67F-95C6-8F5B-4994B2F05BB8}"/>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177170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4CC47-AF47-0A75-9A0B-22FA4D9373FF}"/>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5A04BF48-C9C4-8F0C-2C30-8AB18F7B8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ED9D505-35A7-5A32-8BC1-35A5CAD7ABA0}"/>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5" name="Footer Placeholder 4">
            <a:extLst>
              <a:ext uri="{FF2B5EF4-FFF2-40B4-BE49-F238E27FC236}">
                <a16:creationId xmlns:a16="http://schemas.microsoft.com/office/drawing/2014/main" id="{174050CB-7362-6461-4CC7-A2334B75A6B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DD3225D-D99E-88B5-B3F1-06EE065D611B}"/>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252049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2C64F-7E91-1C8E-93E7-9898E8413CB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5B51530E-E9A7-6DF7-7054-4B3BEF6A7C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DCA6ED-6F95-5DBF-0298-CA01B320ABD5}"/>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5" name="Footer Placeholder 4">
            <a:extLst>
              <a:ext uri="{FF2B5EF4-FFF2-40B4-BE49-F238E27FC236}">
                <a16:creationId xmlns:a16="http://schemas.microsoft.com/office/drawing/2014/main" id="{A752756E-A7E6-70DB-AB46-B5D29787D86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780B0AC-347D-7C48-58E2-268E7C076DCA}"/>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3430487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2B64-9413-837B-595B-4AF7D23B3EB7}"/>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6003D694-A1BB-350C-FD55-76BF7AAB5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5F971936-27D3-813D-91AE-0AAD456F92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46D9E27F-9A19-436D-6E95-211FB1C90CBA}"/>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6" name="Footer Placeholder 5">
            <a:extLst>
              <a:ext uri="{FF2B5EF4-FFF2-40B4-BE49-F238E27FC236}">
                <a16:creationId xmlns:a16="http://schemas.microsoft.com/office/drawing/2014/main" id="{7B9FEE7B-631B-6C05-1BE5-C924997E5E2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F63C370A-3282-A5F3-2DB9-BC9DADCF589B}"/>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1165250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C544F-F02E-E136-96C0-C98F3DFE1186}"/>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E1B96CA3-85B0-DF90-EB65-00DF78A9E5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14006B-14F0-013F-3176-03EB9F8A2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B591318B-37BF-4873-9FC3-B517757EAF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570674-D2E3-1B7C-0C1B-577219EFA2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3436E78E-9F23-DC18-5860-35D1961CBF94}"/>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8" name="Footer Placeholder 7">
            <a:extLst>
              <a:ext uri="{FF2B5EF4-FFF2-40B4-BE49-F238E27FC236}">
                <a16:creationId xmlns:a16="http://schemas.microsoft.com/office/drawing/2014/main" id="{22F17C5C-43D9-A26A-BA1E-44C63A638B9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BA25BA3D-0252-B956-93AB-BB1FDCC39048}"/>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2689898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67D3-D29C-AEB1-DB2F-45AB8C49DF60}"/>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689EE6FF-D900-45C9-D7B5-A373F3CFA909}"/>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4" name="Footer Placeholder 3">
            <a:extLst>
              <a:ext uri="{FF2B5EF4-FFF2-40B4-BE49-F238E27FC236}">
                <a16:creationId xmlns:a16="http://schemas.microsoft.com/office/drawing/2014/main" id="{D5038A6F-6F60-900E-3A8E-618F38410215}"/>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E4011166-A99A-AAFD-A345-4A78C09E2765}"/>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384646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B089E-6CF6-7D98-7AB3-9CBB63E1E0AB}"/>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3" name="Footer Placeholder 2">
            <a:extLst>
              <a:ext uri="{FF2B5EF4-FFF2-40B4-BE49-F238E27FC236}">
                <a16:creationId xmlns:a16="http://schemas.microsoft.com/office/drawing/2014/main" id="{926A41F3-6F3D-D4D3-F120-A5F22868BE0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F8D3B728-1E00-7B3A-0502-2E09B66D789C}"/>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1712783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A20B-AF0C-1ADB-B635-A319138D4C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D3773D75-9D09-2FAC-FC82-9DD456D61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BC448AC5-8098-E751-7815-8B5E047D0A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FEB88-DEBC-A291-C397-22B1835BDBE7}"/>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6" name="Footer Placeholder 5">
            <a:extLst>
              <a:ext uri="{FF2B5EF4-FFF2-40B4-BE49-F238E27FC236}">
                <a16:creationId xmlns:a16="http://schemas.microsoft.com/office/drawing/2014/main" id="{A76E1448-C1B3-EAD6-CA63-B423010CAEAE}"/>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94E6E35-6C99-B8FA-3C31-9AC69AE6A1F2}"/>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3962702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55301-4F48-CB4C-2A5E-AD0F47F069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44519621-1C29-FF0C-4578-C1CCC0CA9C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35B07BB-90A1-FEAD-72DB-CB02351621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1C73EB-3929-AA84-285B-E74F2561F685}"/>
              </a:ext>
            </a:extLst>
          </p:cNvPr>
          <p:cNvSpPr>
            <a:spLocks noGrp="1"/>
          </p:cNvSpPr>
          <p:nvPr>
            <p:ph type="dt" sz="half" idx="10"/>
          </p:nvPr>
        </p:nvSpPr>
        <p:spPr/>
        <p:txBody>
          <a:bodyPr/>
          <a:lstStyle/>
          <a:p>
            <a:fld id="{58D99CE0-D654-4120-8593-188CD9CAF678}" type="datetimeFigureOut">
              <a:rPr lang="el-GR" smtClean="0"/>
              <a:t>7/11/2023</a:t>
            </a:fld>
            <a:endParaRPr lang="el-GR"/>
          </a:p>
        </p:txBody>
      </p:sp>
      <p:sp>
        <p:nvSpPr>
          <p:cNvPr id="6" name="Footer Placeholder 5">
            <a:extLst>
              <a:ext uri="{FF2B5EF4-FFF2-40B4-BE49-F238E27FC236}">
                <a16:creationId xmlns:a16="http://schemas.microsoft.com/office/drawing/2014/main" id="{1728B2E4-FD35-D30E-2A8B-8836F855F10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BB4495D0-DADC-74D8-9453-548682AC9728}"/>
              </a:ext>
            </a:extLst>
          </p:cNvPr>
          <p:cNvSpPr>
            <a:spLocks noGrp="1"/>
          </p:cNvSpPr>
          <p:nvPr>
            <p:ph type="sldNum" sz="quarter" idx="12"/>
          </p:nvPr>
        </p:nvSpPr>
        <p:spPr/>
        <p:txBody>
          <a:bodyPr/>
          <a:lstStyle/>
          <a:p>
            <a:fld id="{7E7B0465-9BD7-4629-851A-411E20D66460}" type="slidenum">
              <a:rPr lang="el-GR" smtClean="0"/>
              <a:t>‹#›</a:t>
            </a:fld>
            <a:endParaRPr lang="el-GR"/>
          </a:p>
        </p:txBody>
      </p:sp>
    </p:spTree>
    <p:extLst>
      <p:ext uri="{BB962C8B-B14F-4D97-AF65-F5344CB8AC3E}">
        <p14:creationId xmlns:p14="http://schemas.microsoft.com/office/powerpoint/2010/main" val="1553358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45D012-9874-A8FA-623D-5C0143963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4625C43E-78A7-522B-6BF5-49CA40BF948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E84089ED-B765-2919-8CC0-018A3772B2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D99CE0-D654-4120-8593-188CD9CAF678}" type="datetimeFigureOut">
              <a:rPr lang="el-GR" smtClean="0"/>
              <a:t>7/11/2023</a:t>
            </a:fld>
            <a:endParaRPr lang="el-GR"/>
          </a:p>
        </p:txBody>
      </p:sp>
      <p:sp>
        <p:nvSpPr>
          <p:cNvPr id="5" name="Footer Placeholder 4">
            <a:extLst>
              <a:ext uri="{FF2B5EF4-FFF2-40B4-BE49-F238E27FC236}">
                <a16:creationId xmlns:a16="http://schemas.microsoft.com/office/drawing/2014/main" id="{64B3300F-1C2E-373A-4FFA-5E0FC70D45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B81DC807-8911-BC52-C291-FFFD826126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7B0465-9BD7-4629-851A-411E20D66460}" type="slidenum">
              <a:rPr lang="el-GR" smtClean="0"/>
              <a:t>‹#›</a:t>
            </a:fld>
            <a:endParaRPr lang="el-GR"/>
          </a:p>
        </p:txBody>
      </p:sp>
    </p:spTree>
    <p:extLst>
      <p:ext uri="{BB962C8B-B14F-4D97-AF65-F5344CB8AC3E}">
        <p14:creationId xmlns:p14="http://schemas.microsoft.com/office/powerpoint/2010/main" val="2724060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6.xml"/><Relationship Id="rId1" Type="http://schemas.openxmlformats.org/officeDocument/2006/relationships/themeOverride" Target="../theme/themeOverrid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9"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 Id="rId5" Type="http://schemas.openxmlformats.org/officeDocument/2006/relationships/image" Target="../media/image31.jpeg"/><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allaboutenergy.gr/Piges23.html" TargetMode="External"/><Relationship Id="rId2" Type="http://schemas.openxmlformats.org/officeDocument/2006/relationships/hyperlink" Target="https://el.wikipedia.org/wiki/&#913;&#957;&#945;&#957;&#949;&#974;&#963;&#953;&#956;&#949;&#962;_&#960;&#951;&#947;&#941;&#962;_&#949;&#957;&#941;&#961;&#947;&#949;&#953;&#945;&#962;"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075F0C-360F-D55C-DF5B-92A6A3B02CEA}"/>
              </a:ext>
            </a:extLst>
          </p:cNvPr>
          <p:cNvPicPr>
            <a:picLocks noChangeAspect="1"/>
          </p:cNvPicPr>
          <p:nvPr/>
        </p:nvPicPr>
        <p:blipFill rotWithShape="1">
          <a:blip r:embed="rId2"/>
          <a:srcRect t="16664" r="9089" b="11413"/>
          <a:stretch/>
        </p:blipFill>
        <p:spPr>
          <a:xfrm>
            <a:off x="3523488" y="10"/>
            <a:ext cx="8668512" cy="6857990"/>
          </a:xfrm>
          <a:prstGeom prst="rect">
            <a:avLst/>
          </a:prstGeom>
        </p:spPr>
      </p:pic>
      <p:sp>
        <p:nvSpPr>
          <p:cNvPr id="23" name="Rectangle 2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F62A2D-5B10-8D17-F863-B73928BBDFC9}"/>
              </a:ext>
            </a:extLst>
          </p:cNvPr>
          <p:cNvSpPr>
            <a:spLocks noGrp="1"/>
          </p:cNvSpPr>
          <p:nvPr>
            <p:ph type="ctrTitle"/>
          </p:nvPr>
        </p:nvSpPr>
        <p:spPr>
          <a:xfrm>
            <a:off x="477981" y="1122363"/>
            <a:ext cx="4023360" cy="3204134"/>
          </a:xfrm>
        </p:spPr>
        <p:txBody>
          <a:bodyPr vert="horz" lIns="91440" tIns="45720" rIns="91440" bIns="45720" rtlCol="0" anchor="b">
            <a:normAutofit/>
          </a:bodyPr>
          <a:lstStyle/>
          <a:p>
            <a:pPr algn="l"/>
            <a:r>
              <a:rPr lang="el-GR" sz="4800"/>
              <a:t>Ανανεώσιμες Πηγές Ενέργειας (ΑΠΕ)</a:t>
            </a:r>
            <a:endParaRPr lang="en-US" sz="4800"/>
          </a:p>
        </p:txBody>
      </p:sp>
      <p:sp>
        <p:nvSpPr>
          <p:cNvPr id="3" name="Subtitle 2">
            <a:extLst>
              <a:ext uri="{FF2B5EF4-FFF2-40B4-BE49-F238E27FC236}">
                <a16:creationId xmlns:a16="http://schemas.microsoft.com/office/drawing/2014/main" id="{016448D5-19BC-86A5-E865-7CDA56F7F493}"/>
              </a:ext>
            </a:extLst>
          </p:cNvPr>
          <p:cNvSpPr>
            <a:spLocks noGrp="1"/>
          </p:cNvSpPr>
          <p:nvPr>
            <p:ph type="subTitle" idx="1"/>
          </p:nvPr>
        </p:nvSpPr>
        <p:spPr>
          <a:xfrm>
            <a:off x="477980" y="4872922"/>
            <a:ext cx="4023359" cy="1567956"/>
          </a:xfrm>
        </p:spPr>
        <p:txBody>
          <a:bodyPr vert="horz" lIns="91440" tIns="45720" rIns="91440" bIns="45720" rtlCol="0">
            <a:noAutofit/>
          </a:bodyPr>
          <a:lstStyle/>
          <a:p>
            <a:pPr algn="l"/>
            <a:r>
              <a:rPr lang="en-US" sz="1800" dirty="0" err="1"/>
              <a:t>Νικόλ</a:t>
            </a:r>
            <a:r>
              <a:rPr lang="en-US" sz="1800" dirty="0"/>
              <a:t>ας Παπανδρέου</a:t>
            </a:r>
          </a:p>
          <a:p>
            <a:pPr algn="l"/>
            <a:r>
              <a:rPr lang="en-US" sz="1800" dirty="0"/>
              <a:t>Α’ </a:t>
            </a:r>
            <a:r>
              <a:rPr lang="en-US" sz="1800" dirty="0" err="1"/>
              <a:t>Τάξη</a:t>
            </a:r>
            <a:r>
              <a:rPr lang="en-US" sz="1800" dirty="0"/>
              <a:t>, 4</a:t>
            </a:r>
            <a:r>
              <a:rPr lang="en-US" sz="1800" baseline="30000" dirty="0"/>
              <a:t>ο</a:t>
            </a:r>
            <a:r>
              <a:rPr lang="en-US" sz="1800" dirty="0"/>
              <a:t> </a:t>
            </a:r>
            <a:r>
              <a:rPr lang="en-US" sz="1800" dirty="0" err="1"/>
              <a:t>Γυμνάσιο</a:t>
            </a:r>
            <a:r>
              <a:rPr lang="en-US" sz="1800" dirty="0"/>
              <a:t> </a:t>
            </a:r>
            <a:r>
              <a:rPr lang="en-US" sz="1800" dirty="0" err="1"/>
              <a:t>Αλίμου</a:t>
            </a:r>
            <a:endParaRPr lang="en-US" sz="1800" dirty="0"/>
          </a:p>
          <a:p>
            <a:pPr algn="l"/>
            <a:endParaRPr lang="el-GR" sz="1800" dirty="0"/>
          </a:p>
          <a:p>
            <a:pPr algn="l"/>
            <a:r>
              <a:rPr lang="en-US" sz="1800" dirty="0"/>
              <a:t>6/11/2023</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8149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FC3D2873-2194-4FB0-BFBA-7E7EEB984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Χαμηλή Θόρυβος Κάθετη Γεννήτρια Ανεμογεννητριών Για Το Σπίτι, υψηλής  ποιότητας Χαμηλή Θόρυβος Κάθετη Γεννήτρια Ανεμογεννητριών Για Το Σπίτι στο  bossgoo.com">
            <a:extLst>
              <a:ext uri="{FF2B5EF4-FFF2-40B4-BE49-F238E27FC236}">
                <a16:creationId xmlns:a16="http://schemas.microsoft.com/office/drawing/2014/main" id="{8AE5F252-77EA-C714-2C93-D76888B34E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46" r="1" b="1"/>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C11F616-0C72-2378-911D-46CC3273C169}"/>
              </a:ext>
            </a:extLst>
          </p:cNvPr>
          <p:cNvPicPr>
            <a:picLocks noChangeAspect="1"/>
          </p:cNvPicPr>
          <p:nvPr/>
        </p:nvPicPr>
        <p:blipFill rotWithShape="1">
          <a:blip r:embed="rId3"/>
          <a:srcRect l="32737" r="1771" b="2"/>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1028" name="Picture 4" descr="Ποιες είναι οι έξι παγκόσμιες υπερδυνάμεις στην αιολική ενέργεια">
            <a:extLst>
              <a:ext uri="{FF2B5EF4-FFF2-40B4-BE49-F238E27FC236}">
                <a16:creationId xmlns:a16="http://schemas.microsoft.com/office/drawing/2014/main" id="{B722290E-4698-8800-725C-C93B68A4D5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951" r="-1" b="8560"/>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2057" name="Freeform: Shape 2056">
            <a:extLst>
              <a:ext uri="{FF2B5EF4-FFF2-40B4-BE49-F238E27FC236}">
                <a16:creationId xmlns:a16="http://schemas.microsoft.com/office/drawing/2014/main" id="{B228652A-FD81-4A3C-B164-2012BF4EE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7943" cy="6858000"/>
          </a:xfrm>
          <a:custGeom>
            <a:avLst/>
            <a:gdLst>
              <a:gd name="connsiteX0" fmla="*/ 0 w 5927943"/>
              <a:gd name="connsiteY0" fmla="*/ 0 h 6858000"/>
              <a:gd name="connsiteX1" fmla="*/ 5129522 w 5927943"/>
              <a:gd name="connsiteY1" fmla="*/ 0 h 6858000"/>
              <a:gd name="connsiteX2" fmla="*/ 5289639 w 5927943"/>
              <a:gd name="connsiteY2" fmla="*/ 323150 h 6858000"/>
              <a:gd name="connsiteX3" fmla="*/ 5927943 w 5927943"/>
              <a:gd name="connsiteY3" fmla="*/ 3476847 h 6858000"/>
              <a:gd name="connsiteX4" fmla="*/ 5289639 w 5927943"/>
              <a:gd name="connsiteY4" fmla="*/ 6630545 h 6858000"/>
              <a:gd name="connsiteX5" fmla="*/ 5176937 w 5927943"/>
              <a:gd name="connsiteY5" fmla="*/ 6858000 h 6858000"/>
              <a:gd name="connsiteX6" fmla="*/ 0 w 592794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943" h="6858000">
                <a:moveTo>
                  <a:pt x="0" y="0"/>
                </a:moveTo>
                <a:lnTo>
                  <a:pt x="5129522" y="0"/>
                </a:lnTo>
                <a:lnTo>
                  <a:pt x="5289639" y="323150"/>
                </a:lnTo>
                <a:cubicBezTo>
                  <a:pt x="5692631" y="1223391"/>
                  <a:pt x="5927943" y="2308646"/>
                  <a:pt x="5927943" y="3476847"/>
                </a:cubicBezTo>
                <a:cubicBezTo>
                  <a:pt x="5927943" y="4645048"/>
                  <a:pt x="5692631" y="5730304"/>
                  <a:pt x="5289639" y="6630545"/>
                </a:cubicBezTo>
                <a:lnTo>
                  <a:pt x="517693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2059" name="Freeform: Shape 2058">
            <a:extLst>
              <a:ext uri="{FF2B5EF4-FFF2-40B4-BE49-F238E27FC236}">
                <a16:creationId xmlns:a16="http://schemas.microsoft.com/office/drawing/2014/main" id="{FE8F25D8-4980-4C67-9E0C-7BE94C9CBF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17310" cy="6858000"/>
          </a:xfrm>
          <a:custGeom>
            <a:avLst/>
            <a:gdLst>
              <a:gd name="connsiteX0" fmla="*/ 0 w 5917310"/>
              <a:gd name="connsiteY0" fmla="*/ 0 h 6858000"/>
              <a:gd name="connsiteX1" fmla="*/ 5118889 w 5917310"/>
              <a:gd name="connsiteY1" fmla="*/ 0 h 6858000"/>
              <a:gd name="connsiteX2" fmla="*/ 5279006 w 5917310"/>
              <a:gd name="connsiteY2" fmla="*/ 323150 h 6858000"/>
              <a:gd name="connsiteX3" fmla="*/ 5917310 w 5917310"/>
              <a:gd name="connsiteY3" fmla="*/ 3476847 h 6858000"/>
              <a:gd name="connsiteX4" fmla="*/ 5279006 w 5917310"/>
              <a:gd name="connsiteY4" fmla="*/ 6630545 h 6858000"/>
              <a:gd name="connsiteX5" fmla="*/ 5166304 w 5917310"/>
              <a:gd name="connsiteY5" fmla="*/ 6858000 h 6858000"/>
              <a:gd name="connsiteX6" fmla="*/ 0 w 591731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17310" h="6858000">
                <a:moveTo>
                  <a:pt x="0" y="0"/>
                </a:moveTo>
                <a:lnTo>
                  <a:pt x="5118889" y="0"/>
                </a:lnTo>
                <a:lnTo>
                  <a:pt x="5279006" y="323150"/>
                </a:lnTo>
                <a:cubicBezTo>
                  <a:pt x="5681998" y="1223391"/>
                  <a:pt x="5917310" y="2308646"/>
                  <a:pt x="5917310" y="3476847"/>
                </a:cubicBezTo>
                <a:cubicBezTo>
                  <a:pt x="5917310" y="4645048"/>
                  <a:pt x="5681998" y="5730304"/>
                  <a:pt x="5279006" y="6630545"/>
                </a:cubicBezTo>
                <a:lnTo>
                  <a:pt x="516630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512FFB3-E2CC-355B-E77E-734A68EA887E}"/>
              </a:ext>
            </a:extLst>
          </p:cNvPr>
          <p:cNvSpPr>
            <a:spLocks noGrp="1"/>
          </p:cNvSpPr>
          <p:nvPr>
            <p:ph type="title"/>
          </p:nvPr>
        </p:nvSpPr>
        <p:spPr>
          <a:xfrm>
            <a:off x="438912" y="1527048"/>
            <a:ext cx="5020056" cy="2770632"/>
          </a:xfrm>
        </p:spPr>
        <p:txBody>
          <a:bodyPr vert="horz" lIns="91440" tIns="45720" rIns="91440" bIns="45720" rtlCol="0" anchor="b">
            <a:normAutofit/>
          </a:bodyPr>
          <a:lstStyle/>
          <a:p>
            <a:r>
              <a:rPr lang="en-US" sz="5400" kern="1200" dirty="0" err="1">
                <a:solidFill>
                  <a:schemeClr val="tx1"/>
                </a:solidFill>
                <a:latin typeface="+mj-lt"/>
                <a:ea typeface="+mj-ea"/>
                <a:cs typeface="+mj-cs"/>
              </a:rPr>
              <a:t>Αιολική</a:t>
            </a:r>
            <a:r>
              <a:rPr lang="en-US" sz="5400" kern="1200" dirty="0">
                <a:solidFill>
                  <a:schemeClr val="tx1"/>
                </a:solidFill>
                <a:latin typeface="+mj-lt"/>
                <a:ea typeface="+mj-ea"/>
                <a:cs typeface="+mj-cs"/>
              </a:rPr>
              <a:t> </a:t>
            </a:r>
            <a:r>
              <a:rPr lang="en-US" sz="5400" kern="1200" dirty="0" err="1">
                <a:solidFill>
                  <a:schemeClr val="tx1"/>
                </a:solidFill>
                <a:latin typeface="+mj-lt"/>
                <a:ea typeface="+mj-ea"/>
                <a:cs typeface="+mj-cs"/>
              </a:rPr>
              <a:t>ενέργει</a:t>
            </a:r>
            <a:r>
              <a:rPr lang="en-US" sz="5400" kern="1200" dirty="0">
                <a:solidFill>
                  <a:schemeClr val="tx1"/>
                </a:solidFill>
                <a:latin typeface="+mj-lt"/>
                <a:ea typeface="+mj-ea"/>
                <a:cs typeface="+mj-cs"/>
              </a:rPr>
              <a:t>α - Παραδείγματα</a:t>
            </a:r>
          </a:p>
        </p:txBody>
      </p:sp>
      <p:sp>
        <p:nvSpPr>
          <p:cNvPr id="2061" name="Rectangle 2060">
            <a:extLst>
              <a:ext uri="{FF2B5EF4-FFF2-40B4-BE49-F238E27FC236}">
                <a16:creationId xmlns:a16="http://schemas.microsoft.com/office/drawing/2014/main" id="{1A214C69-1234-4E5D-91CD-BEA002042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63" name="Rectangle 2062">
            <a:extLst>
              <a:ext uri="{FF2B5EF4-FFF2-40B4-BE49-F238E27FC236}">
                <a16:creationId xmlns:a16="http://schemas.microsoft.com/office/drawing/2014/main" id="{F86E49C8-40C0-4E80-BAC0-9A66298F1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110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9448D-A37E-FFA0-FB93-B187C3AB4925}"/>
              </a:ext>
            </a:extLst>
          </p:cNvPr>
          <p:cNvSpPr>
            <a:spLocks noGrp="1"/>
          </p:cNvSpPr>
          <p:nvPr>
            <p:ph type="title"/>
          </p:nvPr>
        </p:nvSpPr>
        <p:spPr/>
        <p:txBody>
          <a:bodyPr/>
          <a:lstStyle/>
          <a:p>
            <a:r>
              <a:rPr lang="el-GR" dirty="0"/>
              <a:t>Ηλιακή ενέργεια</a:t>
            </a:r>
          </a:p>
        </p:txBody>
      </p:sp>
      <p:pic>
        <p:nvPicPr>
          <p:cNvPr id="2056" name="Picture 8" descr="Ηλιακή ενέργεια - Βικιπαίδεια">
            <a:extLst>
              <a:ext uri="{FF2B5EF4-FFF2-40B4-BE49-F238E27FC236}">
                <a16:creationId xmlns:a16="http://schemas.microsoft.com/office/drawing/2014/main" id="{13000682-0B1E-DD83-4FE6-5A9CE1D90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7201" y="1717480"/>
            <a:ext cx="4896000" cy="241892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67169C2E-4DA6-A2D8-D6F7-9990B72CF611}"/>
              </a:ext>
            </a:extLst>
          </p:cNvPr>
          <p:cNvPicPr>
            <a:picLocks noChangeAspect="1"/>
          </p:cNvPicPr>
          <p:nvPr/>
        </p:nvPicPr>
        <p:blipFill>
          <a:blip r:embed="rId3"/>
          <a:stretch>
            <a:fillRect/>
          </a:stretch>
        </p:blipFill>
        <p:spPr>
          <a:xfrm>
            <a:off x="2451099" y="3521074"/>
            <a:ext cx="4622801" cy="2971801"/>
          </a:xfrm>
          <a:prstGeom prst="rect">
            <a:avLst/>
          </a:prstGeom>
        </p:spPr>
      </p:pic>
      <p:sp>
        <p:nvSpPr>
          <p:cNvPr id="5" name="TextBox 4">
            <a:extLst>
              <a:ext uri="{FF2B5EF4-FFF2-40B4-BE49-F238E27FC236}">
                <a16:creationId xmlns:a16="http://schemas.microsoft.com/office/drawing/2014/main" id="{9EDDA16C-109F-9B36-76D6-93836DB4759B}"/>
              </a:ext>
            </a:extLst>
          </p:cNvPr>
          <p:cNvSpPr txBox="1"/>
          <p:nvPr/>
        </p:nvSpPr>
        <p:spPr>
          <a:xfrm>
            <a:off x="850046" y="1533536"/>
            <a:ext cx="5436454" cy="2800767"/>
          </a:xfrm>
          <a:prstGeom prst="rect">
            <a:avLst/>
          </a:prstGeom>
          <a:noFill/>
        </p:spPr>
        <p:txBody>
          <a:bodyPr wrap="square">
            <a:spAutoFit/>
          </a:bodyPr>
          <a:lstStyle/>
          <a:p>
            <a:pPr algn="just"/>
            <a:r>
              <a:rPr lang="el-GR" sz="1600" b="0" i="0" dirty="0">
                <a:solidFill>
                  <a:srgbClr val="202124"/>
                </a:solidFill>
                <a:effectLst/>
                <a:latin typeface="Lucida Sans Unicode" panose="020B0602030504020204" pitchFamily="34" charset="0"/>
                <a:cs typeface="Lucida Sans Unicode" panose="020B0602030504020204" pitchFamily="34" charset="0"/>
              </a:rPr>
              <a:t>Με τον όρο </a:t>
            </a:r>
            <a:r>
              <a:rPr lang="el-GR" sz="1600" b="0" i="0" dirty="0">
                <a:solidFill>
                  <a:srgbClr val="040C28"/>
                </a:solidFill>
                <a:effectLst/>
                <a:latin typeface="Lucida Sans Unicode" panose="020B0602030504020204" pitchFamily="34" charset="0"/>
                <a:cs typeface="Lucida Sans Unicode" panose="020B0602030504020204" pitchFamily="34" charset="0"/>
              </a:rPr>
              <a:t>Ηλιακή Ενέργεια</a:t>
            </a:r>
            <a:r>
              <a:rPr lang="el-GR" sz="1600" b="0" i="0" dirty="0">
                <a:solidFill>
                  <a:srgbClr val="202124"/>
                </a:solidFill>
                <a:effectLst/>
                <a:latin typeface="Lucida Sans Unicode" panose="020B0602030504020204" pitchFamily="34" charset="0"/>
                <a:cs typeface="Lucida Sans Unicode" panose="020B0602030504020204" pitchFamily="34" charset="0"/>
              </a:rPr>
              <a:t> χαρακτηρίζουμε το σύνολο των διαφόρων μορφών </a:t>
            </a:r>
            <a:r>
              <a:rPr lang="el-GR" sz="1600" b="0" i="0" dirty="0">
                <a:solidFill>
                  <a:srgbClr val="040C28"/>
                </a:solidFill>
                <a:effectLst/>
                <a:latin typeface="Lucida Sans Unicode" panose="020B0602030504020204" pitchFamily="34" charset="0"/>
                <a:cs typeface="Lucida Sans Unicode" panose="020B0602030504020204" pitchFamily="34" charset="0"/>
              </a:rPr>
              <a:t>ενέργειας</a:t>
            </a:r>
            <a:r>
              <a:rPr lang="el-GR" sz="1600" b="0" i="0" dirty="0">
                <a:solidFill>
                  <a:srgbClr val="202124"/>
                </a:solidFill>
                <a:effectLst/>
                <a:latin typeface="Lucida Sans Unicode" panose="020B0602030504020204" pitchFamily="34" charset="0"/>
                <a:cs typeface="Lucida Sans Unicode" panose="020B0602030504020204" pitchFamily="34" charset="0"/>
              </a:rPr>
              <a:t> που προέρχονται από τον </a:t>
            </a:r>
            <a:r>
              <a:rPr lang="el-GR" sz="1600" b="1" i="0" dirty="0">
                <a:solidFill>
                  <a:srgbClr val="202124"/>
                </a:solidFill>
                <a:effectLst/>
                <a:latin typeface="Lucida Sans Unicode" panose="020B0602030504020204" pitchFamily="34" charset="0"/>
                <a:cs typeface="Lucida Sans Unicode" panose="020B0602030504020204" pitchFamily="34" charset="0"/>
              </a:rPr>
              <a:t>Ήλιο</a:t>
            </a:r>
            <a:r>
              <a:rPr lang="el-GR" sz="1600" b="0" i="0" dirty="0">
                <a:solidFill>
                  <a:srgbClr val="202124"/>
                </a:solidFill>
                <a:effectLst/>
                <a:latin typeface="Lucida Sans Unicode" panose="020B0602030504020204" pitchFamily="34" charset="0"/>
                <a:cs typeface="Lucida Sans Unicode" panose="020B0602030504020204" pitchFamily="34" charset="0"/>
              </a:rPr>
              <a:t>. Το φως και η θερμότητα που ακτινοβολούνται, απορροφούνται από </a:t>
            </a:r>
            <a:r>
              <a:rPr lang="el-GR" sz="1600" dirty="0">
                <a:solidFill>
                  <a:srgbClr val="202122"/>
                </a:solidFill>
                <a:latin typeface="Lucida Sans Unicode" panose="020B0602030504020204" pitchFamily="34" charset="0"/>
                <a:cs typeface="Lucida Sans Unicode" panose="020B0602030504020204" pitchFamily="34" charset="0"/>
              </a:rPr>
              <a:t>στοιχεία και ενώσεις στη Γη και μετατρέπονται σε άλλες μορφές ενέργειας. Η ηλιακή ενέργεια στο σύνολό της είναι πρακτικά ανεξάντλητη, αφού προέρχεται από τον ήλιο, και ως εκ τούτου δεν υπάρχουν περιορισμοί </a:t>
            </a:r>
            <a:r>
              <a:rPr lang="el-GR" sz="1600" b="0" i="0" dirty="0">
                <a:solidFill>
                  <a:srgbClr val="202122"/>
                </a:solidFill>
                <a:effectLst/>
                <a:latin typeface="Lucida Sans Unicode" panose="020B0602030504020204" pitchFamily="34" charset="0"/>
                <a:cs typeface="Lucida Sans Unicode" panose="020B0602030504020204" pitchFamily="34" charset="0"/>
              </a:rPr>
              <a:t>χώρου και χρόνου για την εκμετάλλευσή της.</a:t>
            </a:r>
            <a:br>
              <a:rPr lang="el-GR" sz="1600" b="0" i="0" dirty="0">
                <a:solidFill>
                  <a:srgbClr val="202122"/>
                </a:solidFill>
                <a:effectLst/>
                <a:latin typeface="Lucida Sans Unicode" panose="020B0602030504020204" pitchFamily="34" charset="0"/>
                <a:cs typeface="Lucida Sans Unicode" panose="020B0602030504020204" pitchFamily="34" charset="0"/>
              </a:rPr>
            </a:br>
            <a:endParaRPr lang="el-GR" sz="1600" dirty="0">
              <a:latin typeface="Lucida Sans Unicode" panose="020B0602030504020204" pitchFamily="34" charset="0"/>
              <a:cs typeface="Lucida Sans Unicode" panose="020B0602030504020204" pitchFamily="34" charset="0"/>
            </a:endParaRPr>
          </a:p>
        </p:txBody>
      </p:sp>
      <p:sp>
        <p:nvSpPr>
          <p:cNvPr id="7" name="TextBox 6">
            <a:extLst>
              <a:ext uri="{FF2B5EF4-FFF2-40B4-BE49-F238E27FC236}">
                <a16:creationId xmlns:a16="http://schemas.microsoft.com/office/drawing/2014/main" id="{3030E2CA-4EEA-6048-6C03-CF8400684108}"/>
              </a:ext>
            </a:extLst>
          </p:cNvPr>
          <p:cNvSpPr txBox="1"/>
          <p:nvPr/>
        </p:nvSpPr>
        <p:spPr>
          <a:xfrm>
            <a:off x="7073901" y="849018"/>
            <a:ext cx="4899298" cy="830997"/>
          </a:xfrm>
          <a:prstGeom prst="rect">
            <a:avLst/>
          </a:prstGeom>
          <a:noFill/>
        </p:spPr>
        <p:txBody>
          <a:bodyPr wrap="square">
            <a:spAutoFit/>
          </a:bodyPr>
          <a:lstStyle/>
          <a:p>
            <a:pPr algn="just"/>
            <a:r>
              <a:rPr lang="el-GR" sz="1600" b="0" i="0" dirty="0">
                <a:solidFill>
                  <a:srgbClr val="202122"/>
                </a:solidFill>
                <a:effectLst/>
                <a:latin typeface="Lucida Sans Unicode" panose="020B0602030504020204" pitchFamily="34" charset="0"/>
                <a:cs typeface="Lucida Sans Unicode" panose="020B0602030504020204" pitchFamily="34" charset="0"/>
              </a:rPr>
              <a:t>Όσον αφορά την εκμετάλλευση της ηλιακής ενέργειας, θα μπορούσαμε να πούμε ότι χωρίζεται σε τρεις κατηγορίες εφαρμογών</a:t>
            </a:r>
          </a:p>
        </p:txBody>
      </p:sp>
      <p:sp>
        <p:nvSpPr>
          <p:cNvPr id="9" name="TextBox 8">
            <a:extLst>
              <a:ext uri="{FF2B5EF4-FFF2-40B4-BE49-F238E27FC236}">
                <a16:creationId xmlns:a16="http://schemas.microsoft.com/office/drawing/2014/main" id="{2061FA01-15F5-DB08-39DC-4722CC69FCCF}"/>
              </a:ext>
            </a:extLst>
          </p:cNvPr>
          <p:cNvSpPr txBox="1"/>
          <p:nvPr/>
        </p:nvSpPr>
        <p:spPr>
          <a:xfrm>
            <a:off x="7073901" y="4252786"/>
            <a:ext cx="4899299" cy="2554545"/>
          </a:xfrm>
          <a:prstGeom prst="rect">
            <a:avLst/>
          </a:prstGeom>
          <a:noFill/>
        </p:spPr>
        <p:txBody>
          <a:bodyPr wrap="square">
            <a:spAutoFit/>
          </a:bodyPr>
          <a:lstStyle/>
          <a:p>
            <a:pPr algn="just"/>
            <a:r>
              <a:rPr lang="el-GR" sz="1600" b="0" i="0" dirty="0">
                <a:solidFill>
                  <a:srgbClr val="202122"/>
                </a:solidFill>
                <a:effectLst/>
                <a:latin typeface="Lucida Sans Unicode" panose="020B0602030504020204" pitchFamily="34" charset="0"/>
                <a:cs typeface="Lucida Sans Unicode" panose="020B0602030504020204" pitchFamily="34" charset="0"/>
              </a:rPr>
              <a:t>Τα παθητικά και τα ενεργητικά ηλιακά συστήματα </a:t>
            </a:r>
            <a:r>
              <a:rPr lang="el-GR" sz="1600" dirty="0">
                <a:solidFill>
                  <a:srgbClr val="202122"/>
                </a:solidFill>
                <a:latin typeface="Lucida Sans Unicode" panose="020B0602030504020204" pitchFamily="34" charset="0"/>
                <a:cs typeface="Lucida Sans Unicode" panose="020B0602030504020204" pitchFamily="34" charset="0"/>
              </a:rPr>
              <a:t>εκμεταλλεύονται τη θερμότητα που εκπέμπεται μέσω της ηλιακής ακτινοβολίας, ενώ τα φωτοβολταϊκά συστήματα στηρίζονται στη μετατροπή της ηλιακής ακτινοβολίας σε ηλεκτρικό ρεύμα μέσω του φωτοβολταϊκού φαινομένου. Είναι μία από τις πιο χρησιμοποιημένες μορφές ανανεώσιμων πηγών ενέργειας στην Ελλάδα και στον κόσμο</a:t>
            </a:r>
          </a:p>
        </p:txBody>
      </p:sp>
    </p:spTree>
    <p:extLst>
      <p:ext uri="{BB962C8B-B14F-4D97-AF65-F5344CB8AC3E}">
        <p14:creationId xmlns:p14="http://schemas.microsoft.com/office/powerpoint/2010/main" val="2132387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Ηλιακοί Θερμοσίφωνες: Πότε λήγει η προθεσμία - Αυτά είναι τα κριτήρια για  τους δικαιούχους">
            <a:extLst>
              <a:ext uri="{FF2B5EF4-FFF2-40B4-BE49-F238E27FC236}">
                <a16:creationId xmlns:a16="http://schemas.microsoft.com/office/drawing/2014/main" id="{910D2626-7004-A2C6-841B-5EAB33CD60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247" r="9777" b="-2"/>
          <a:stretch/>
        </p:blipFill>
        <p:spPr bwMode="auto">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2050" name="Picture 2" descr="Πώς η ηλιακή ενέργεια αλλάζει τον κόσμο - ΚΑΤΑΣΚΕΥΗ ΕΝΕΡΓΕΙΑΚΩΝ ΣΥΣΤΗΜΑΤΩΝ  | Energy4smart">
            <a:extLst>
              <a:ext uri="{FF2B5EF4-FFF2-40B4-BE49-F238E27FC236}">
                <a16:creationId xmlns:a16="http://schemas.microsoft.com/office/drawing/2014/main" id="{E3A3BC63-CF2F-B007-CC62-297E585C9BF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19" r="1" b="1"/>
          <a:stretch/>
        </p:blipFill>
        <p:spPr bwMode="auto">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2054" name="Picture 6" descr="Παθητικά κτίρια και ενεργειακή εξοικονόμηση - Construction">
            <a:extLst>
              <a:ext uri="{FF2B5EF4-FFF2-40B4-BE49-F238E27FC236}">
                <a16:creationId xmlns:a16="http://schemas.microsoft.com/office/drawing/2014/main" id="{9D79C8B2-AC1B-C274-91CE-3A36D448331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811" r="7828" b="-2"/>
          <a:stretch/>
        </p:blipFill>
        <p:spPr bwMode="auto">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559448D-A37E-FFA0-FB93-B187C3AB4925}"/>
              </a:ext>
            </a:extLst>
          </p:cNvPr>
          <p:cNvSpPr>
            <a:spLocks noGrp="1"/>
          </p:cNvSpPr>
          <p:nvPr>
            <p:ph type="title"/>
          </p:nvPr>
        </p:nvSpPr>
        <p:spPr>
          <a:xfrm>
            <a:off x="423026" y="1607820"/>
            <a:ext cx="4526788" cy="2898648"/>
          </a:xfrm>
        </p:spPr>
        <p:txBody>
          <a:bodyPr vert="horz" lIns="91440" tIns="45720" rIns="91440" bIns="45720" rtlCol="0" anchor="b">
            <a:normAutofit fontScale="90000"/>
          </a:bodyPr>
          <a:lstStyle/>
          <a:p>
            <a:r>
              <a:rPr lang="el-GR" sz="6000" dirty="0"/>
              <a:t>Ηλιακή ενέργεια - Παραδείγματα</a:t>
            </a:r>
            <a:endParaRPr lang="en-US" sz="6000" kern="1200" dirty="0">
              <a:solidFill>
                <a:schemeClr val="tx1"/>
              </a:solidFill>
              <a:latin typeface="+mj-lt"/>
              <a:ea typeface="+mj-ea"/>
              <a:cs typeface="+mj-cs"/>
            </a:endParaRPr>
          </a:p>
        </p:txBody>
      </p:sp>
      <p:pic>
        <p:nvPicPr>
          <p:cNvPr id="2058" name="Picture 10" descr="Βιοκλιματικός Σχεδιασμός - ΑΝΑΝΕΩΣΙΜΕΣ ΠΗΓΕΣ ΕΝΕΡΓΕΙΑΣ-1ο ΕΠΑΛ ΣΥΡΟΥ">
            <a:extLst>
              <a:ext uri="{FF2B5EF4-FFF2-40B4-BE49-F238E27FC236}">
                <a16:creationId xmlns:a16="http://schemas.microsoft.com/office/drawing/2014/main" id="{6376F5FC-58F5-FDDB-2A17-A9B49DD0EBC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718" r="5971" b="-2"/>
          <a:stretch/>
        </p:blipFill>
        <p:spPr bwMode="auto">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482666"/>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A1DE1-F2AC-1EFE-739A-37B197811EF9}"/>
              </a:ext>
            </a:extLst>
          </p:cNvPr>
          <p:cNvSpPr>
            <a:spLocks noGrp="1"/>
          </p:cNvSpPr>
          <p:nvPr>
            <p:ph type="title"/>
          </p:nvPr>
        </p:nvSpPr>
        <p:spPr>
          <a:xfrm>
            <a:off x="1327609" y="289416"/>
            <a:ext cx="10515600" cy="1325563"/>
          </a:xfrm>
        </p:spPr>
        <p:txBody>
          <a:bodyPr/>
          <a:lstStyle/>
          <a:p>
            <a:r>
              <a:rPr lang="el-GR" dirty="0"/>
              <a:t>Γεωθερμική ενέργεια</a:t>
            </a:r>
          </a:p>
        </p:txBody>
      </p:sp>
      <p:pic>
        <p:nvPicPr>
          <p:cNvPr id="3078" name="Picture 6" descr="Γεωθερμική Ενέργεια Νίκος Ανδρίτσος - ppt κατέβασμα">
            <a:extLst>
              <a:ext uri="{FF2B5EF4-FFF2-40B4-BE49-F238E27FC236}">
                <a16:creationId xmlns:a16="http://schemas.microsoft.com/office/drawing/2014/main" id="{E3E4AD78-1E8B-79D5-5A5E-4FDD1F1797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033" y="1614943"/>
            <a:ext cx="5004000" cy="390075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Γεωθερμική Ενέργεια Νίκος Ανδρίτσος - ppt κατέβασμα">
            <a:extLst>
              <a:ext uri="{FF2B5EF4-FFF2-40B4-BE49-F238E27FC236}">
                <a16:creationId xmlns:a16="http://schemas.microsoft.com/office/drawing/2014/main" id="{3F3F8CCE-5150-353D-0414-304F14928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7029" y="1531557"/>
            <a:ext cx="5220000" cy="4067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2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6">
            <a:extLst>
              <a:ext uri="{FF2B5EF4-FFF2-40B4-BE49-F238E27FC236}">
                <a16:creationId xmlns:a16="http://schemas.microsoft.com/office/drawing/2014/main" id="{5E6B3632-31A7-4B9A-9B3B-DAADD1D37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8AA32FE0-2FC8-8291-382D-1DD8EC4320A3}"/>
              </a:ext>
            </a:extLst>
          </p:cNvPr>
          <p:cNvPicPr>
            <a:picLocks noChangeAspect="1"/>
          </p:cNvPicPr>
          <p:nvPr/>
        </p:nvPicPr>
        <p:blipFill>
          <a:blip r:embed="rId2"/>
          <a:stretch>
            <a:fillRect/>
          </a:stretch>
        </p:blipFill>
        <p:spPr>
          <a:xfrm>
            <a:off x="642938" y="749300"/>
            <a:ext cx="2316163" cy="1695450"/>
          </a:xfrm>
          <a:prstGeom prst="rect">
            <a:avLst/>
          </a:prstGeom>
        </p:spPr>
      </p:pic>
      <p:pic>
        <p:nvPicPr>
          <p:cNvPr id="4" name="Picture 3">
            <a:extLst>
              <a:ext uri="{FF2B5EF4-FFF2-40B4-BE49-F238E27FC236}">
                <a16:creationId xmlns:a16="http://schemas.microsoft.com/office/drawing/2014/main" id="{5DFF2684-7419-57DF-01E4-FB4C51BFDEC6}"/>
              </a:ext>
            </a:extLst>
          </p:cNvPr>
          <p:cNvPicPr>
            <a:picLocks noChangeAspect="1"/>
          </p:cNvPicPr>
          <p:nvPr/>
        </p:nvPicPr>
        <p:blipFill>
          <a:blip r:embed="rId3"/>
          <a:stretch>
            <a:fillRect/>
          </a:stretch>
        </p:blipFill>
        <p:spPr>
          <a:xfrm>
            <a:off x="3024188" y="749300"/>
            <a:ext cx="2614613" cy="1695450"/>
          </a:xfrm>
          <a:prstGeom prst="rect">
            <a:avLst/>
          </a:prstGeom>
        </p:spPr>
      </p:pic>
      <p:pic>
        <p:nvPicPr>
          <p:cNvPr id="4102" name="Picture 6" descr="Γεωθερμία-Γεωθερμικές Αντλίες Θερμότητας, συνέδριο του Ινστιτούτου Ηλιακής  Τεχνικής (ΙΗΤ) - Ελληνικός Ορυκτός Πλούτος">
            <a:extLst>
              <a:ext uri="{FF2B5EF4-FFF2-40B4-BE49-F238E27FC236}">
                <a16:creationId xmlns:a16="http://schemas.microsoft.com/office/drawing/2014/main" id="{7BA04948-733A-552B-60BF-D1A9A1BA88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300" y="749300"/>
            <a:ext cx="2286000" cy="1695450"/>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Ευρωπαϊκό συμβούλιο Γεωθερμικής Ενέργειας: Χρειάζεται περισσότερη  απανθρακοποίηση σε θέρμανση/ψύξη - iEnergeia.gr">
            <a:extLst>
              <a:ext uri="{FF2B5EF4-FFF2-40B4-BE49-F238E27FC236}">
                <a16:creationId xmlns:a16="http://schemas.microsoft.com/office/drawing/2014/main" id="{70795BD5-90DA-8115-01C5-15E5CAA9D44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2508250"/>
            <a:ext cx="3279775" cy="2058988"/>
          </a:xfrm>
          <a:prstGeom prst="rect">
            <a:avLst/>
          </a:prstGeom>
          <a:extLst>
            <a:ext uri="{909E8E84-426E-40DD-AFC4-6F175D3DCCD1}">
              <a14:hiddenFill xmlns:a14="http://schemas.microsoft.com/office/drawing/2010/main">
                <a:solidFill>
                  <a:srgbClr val="FFFFFF"/>
                </a:solidFill>
              </a14:hiddenFill>
            </a:ext>
          </a:extLst>
        </p:spPr>
      </p:pic>
      <p:pic>
        <p:nvPicPr>
          <p:cNvPr id="4098" name="Picture 2" descr="ΔΕΗ: Στα σκαριά μονάδα ηλεκτροπαραγωγής από γεωθερμία στη Λέσβο – Πότε θα  λειτουργήσει • B2Green">
            <a:extLst>
              <a:ext uri="{FF2B5EF4-FFF2-40B4-BE49-F238E27FC236}">
                <a16:creationId xmlns:a16="http://schemas.microsoft.com/office/drawing/2014/main" id="{DB5B92F8-FE72-C6AA-45CB-F7D81EF2C4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800" y="2508250"/>
            <a:ext cx="4000500" cy="2058988"/>
          </a:xfrm>
          <a:prstGeom prst="rect">
            <a:avLst/>
          </a:prstGeom>
          <a:extLst>
            <a:ext uri="{909E8E84-426E-40DD-AFC4-6F175D3DCCD1}">
              <a14:hiddenFill xmlns:a14="http://schemas.microsoft.com/office/drawing/2010/main">
                <a:solidFill>
                  <a:srgbClr val="FFFFFF"/>
                </a:solidFill>
              </a14:hiddenFill>
            </a:ext>
          </a:extLst>
        </p:spPr>
      </p:pic>
      <p:pic>
        <p:nvPicPr>
          <p:cNvPr id="4100" name="Picture 4" descr="Με αργό «βηματισμό» ωριμάζουν τα έργα γεωθερμίας - Οικονομικός Ταχυδρόμος -  ot.gr">
            <a:extLst>
              <a:ext uri="{FF2B5EF4-FFF2-40B4-BE49-F238E27FC236}">
                <a16:creationId xmlns:a16="http://schemas.microsoft.com/office/drawing/2014/main" id="{4342B0BB-CFD7-2783-EB21-3DF5970E99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938" y="4633913"/>
            <a:ext cx="2247900" cy="1474788"/>
          </a:xfrm>
          <a:prstGeom prst="rect">
            <a:avLst/>
          </a:prstGeom>
          <a:extLst>
            <a:ext uri="{909E8E84-426E-40DD-AFC4-6F175D3DCCD1}">
              <a14:hiddenFill xmlns:a14="http://schemas.microsoft.com/office/drawing/2010/main">
                <a:solidFill>
                  <a:srgbClr val="FFFFFF"/>
                </a:solidFill>
              </a14:hiddenFill>
            </a:ext>
          </a:extLst>
        </p:spPr>
      </p:pic>
      <p:pic>
        <p:nvPicPr>
          <p:cNvPr id="3080" name="Picture 8" descr="Ε.Ε.Φ.">
            <a:extLst>
              <a:ext uri="{FF2B5EF4-FFF2-40B4-BE49-F238E27FC236}">
                <a16:creationId xmlns:a16="http://schemas.microsoft.com/office/drawing/2014/main" id="{471F5659-5312-6ABE-2CFF-F17FF02BBF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5925" y="4633913"/>
            <a:ext cx="2789238" cy="1474788"/>
          </a:xfrm>
          <a:prstGeom prst="rect">
            <a:avLst/>
          </a:prstGeom>
          <a:extLst>
            <a:ext uri="{909E8E84-426E-40DD-AFC4-6F175D3DCCD1}">
              <a14:hiddenFill xmlns:a14="http://schemas.microsoft.com/office/drawing/2010/main">
                <a:solidFill>
                  <a:srgbClr val="FFFFFF"/>
                </a:solidFill>
              </a14:hiddenFill>
            </a:ext>
          </a:extLst>
        </p:spPr>
      </p:pic>
      <p:pic>
        <p:nvPicPr>
          <p:cNvPr id="3074" name="Picture 2" descr="Στη Γεωθερμία στρέφεται η Ευρώπη – Τα δεδομένα για την Ελλάδα - Πολυτεχνικά  Νέα">
            <a:extLst>
              <a:ext uri="{FF2B5EF4-FFF2-40B4-BE49-F238E27FC236}">
                <a16:creationId xmlns:a16="http://schemas.microsoft.com/office/drawing/2014/main" id="{5CBF78C4-6021-DEB9-052F-3559DAB3294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08663" y="4633913"/>
            <a:ext cx="2178050" cy="1474788"/>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7A1DE1-F2AC-1EFE-739A-37B197811EF9}"/>
              </a:ext>
            </a:extLst>
          </p:cNvPr>
          <p:cNvSpPr>
            <a:spLocks noGrp="1"/>
          </p:cNvSpPr>
          <p:nvPr>
            <p:ph type="title"/>
          </p:nvPr>
        </p:nvSpPr>
        <p:spPr>
          <a:xfrm>
            <a:off x="8379725" y="640081"/>
            <a:ext cx="3206143" cy="5489009"/>
          </a:xfrm>
        </p:spPr>
        <p:txBody>
          <a:bodyPr>
            <a:normAutofit/>
          </a:bodyPr>
          <a:lstStyle/>
          <a:p>
            <a:r>
              <a:rPr lang="el-GR" sz="4000"/>
              <a:t>Γεωθερμική ενέργεια - Παραδείγματα</a:t>
            </a:r>
          </a:p>
        </p:txBody>
      </p:sp>
    </p:spTree>
    <p:extLst>
      <p:ext uri="{BB962C8B-B14F-4D97-AF65-F5344CB8AC3E}">
        <p14:creationId xmlns:p14="http://schemas.microsoft.com/office/powerpoint/2010/main" val="1363131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F57A82-C9C7-169A-38F4-A12592B0ED8A}"/>
              </a:ext>
            </a:extLst>
          </p:cNvPr>
          <p:cNvPicPr>
            <a:picLocks noChangeAspect="1"/>
          </p:cNvPicPr>
          <p:nvPr/>
        </p:nvPicPr>
        <p:blipFill rotWithShape="1">
          <a:blip r:embed="rId2"/>
          <a:srcRect l="19896" t="27767" r="20938" b="45185"/>
          <a:stretch/>
        </p:blipFill>
        <p:spPr>
          <a:xfrm>
            <a:off x="351247" y="4680957"/>
            <a:ext cx="7213600" cy="18549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le 1">
            <a:extLst>
              <a:ext uri="{FF2B5EF4-FFF2-40B4-BE49-F238E27FC236}">
                <a16:creationId xmlns:a16="http://schemas.microsoft.com/office/drawing/2014/main" id="{23200927-79A1-6E27-8F6C-E0F5D41C054C}"/>
              </a:ext>
            </a:extLst>
          </p:cNvPr>
          <p:cNvSpPr>
            <a:spLocks noGrp="1"/>
          </p:cNvSpPr>
          <p:nvPr>
            <p:ph type="title"/>
          </p:nvPr>
        </p:nvSpPr>
        <p:spPr/>
        <p:txBody>
          <a:bodyPr/>
          <a:lstStyle/>
          <a:p>
            <a:r>
              <a:rPr lang="el-GR" dirty="0"/>
              <a:t>Βιομάζα</a:t>
            </a:r>
          </a:p>
        </p:txBody>
      </p:sp>
      <p:pic>
        <p:nvPicPr>
          <p:cNvPr id="5122" name="Picture 2" descr="Βιομάζα">
            <a:extLst>
              <a:ext uri="{FF2B5EF4-FFF2-40B4-BE49-F238E27FC236}">
                <a16:creationId xmlns:a16="http://schemas.microsoft.com/office/drawing/2014/main" id="{B0706B18-87FD-656A-093D-93D7DCC58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2335" y="2747880"/>
            <a:ext cx="5290548" cy="374499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ΒΙΟΜΑΖΑ">
            <a:extLst>
              <a:ext uri="{FF2B5EF4-FFF2-40B4-BE49-F238E27FC236}">
                <a16:creationId xmlns:a16="http://schemas.microsoft.com/office/drawing/2014/main" id="{D0358040-20DC-2828-9658-257F2FEC47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8604" y="127228"/>
            <a:ext cx="5478009" cy="26206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877B725-5802-C6DD-7FFD-BE6F4C42B8DC}"/>
              </a:ext>
            </a:extLst>
          </p:cNvPr>
          <p:cNvSpPr txBox="1"/>
          <p:nvPr/>
        </p:nvSpPr>
        <p:spPr>
          <a:xfrm>
            <a:off x="577850" y="1750639"/>
            <a:ext cx="6050754" cy="3139321"/>
          </a:xfrm>
          <a:prstGeom prst="rect">
            <a:avLst/>
          </a:prstGeom>
          <a:noFill/>
        </p:spPr>
        <p:txBody>
          <a:bodyPr wrap="square">
            <a:spAutoFit/>
          </a:bodyPr>
          <a:lstStyle/>
          <a:p>
            <a:pPr algn="just"/>
            <a:r>
              <a:rPr lang="el-GR" b="0" i="0" dirty="0">
                <a:solidFill>
                  <a:srgbClr val="202124"/>
                </a:solidFill>
                <a:effectLst/>
                <a:latin typeface="Lucida Sans Unicode" panose="020B0602030504020204" pitchFamily="34" charset="0"/>
                <a:cs typeface="Lucida Sans Unicode" panose="020B0602030504020204" pitchFamily="34" charset="0"/>
              </a:rPr>
              <a:t>Με τον όρο βιομάζα εννοούμε κάθε </a:t>
            </a:r>
            <a:r>
              <a:rPr lang="el-GR" b="1" i="0" dirty="0">
                <a:solidFill>
                  <a:schemeClr val="accent5">
                    <a:lumMod val="50000"/>
                  </a:schemeClr>
                </a:solidFill>
                <a:effectLst/>
                <a:latin typeface="Lucida Sans Unicode" panose="020B0602030504020204" pitchFamily="34" charset="0"/>
                <a:cs typeface="Lucida Sans Unicode" panose="020B0602030504020204" pitchFamily="34" charset="0"/>
              </a:rPr>
              <a:t>οργανική ύλη </a:t>
            </a:r>
            <a:r>
              <a:rPr lang="el-GR" b="0" i="0" dirty="0">
                <a:solidFill>
                  <a:srgbClr val="202124"/>
                </a:solidFill>
                <a:effectLst/>
                <a:latin typeface="Lucida Sans Unicode" panose="020B0602030504020204" pitchFamily="34" charset="0"/>
                <a:cs typeface="Lucida Sans Unicode" panose="020B0602030504020204" pitchFamily="34" charset="0"/>
              </a:rPr>
              <a:t>που προέρχεται άμεσα ή έμμεσα από τον </a:t>
            </a:r>
            <a:r>
              <a:rPr lang="el-GR" b="1" i="0" dirty="0">
                <a:solidFill>
                  <a:schemeClr val="accent5">
                    <a:lumMod val="50000"/>
                  </a:schemeClr>
                </a:solidFill>
                <a:effectLst/>
                <a:latin typeface="Lucida Sans Unicode" panose="020B0602030504020204" pitchFamily="34" charset="0"/>
                <a:cs typeface="Lucida Sans Unicode" panose="020B0602030504020204" pitchFamily="34" charset="0"/>
              </a:rPr>
              <a:t>φυτικό κόσμο</a:t>
            </a:r>
            <a:r>
              <a:rPr lang="el-GR" b="0" i="0" dirty="0">
                <a:solidFill>
                  <a:srgbClr val="202124"/>
                </a:solidFill>
                <a:effectLst/>
                <a:latin typeface="Lucida Sans Unicode" panose="020B0602030504020204" pitchFamily="34" charset="0"/>
                <a:cs typeface="Lucida Sans Unicode" panose="020B0602030504020204" pitchFamily="34" charset="0"/>
              </a:rPr>
              <a:t>. Μπορεί να χρησιμοποιηθεί ως πηγή ενέργειας και ανήκει στις ανανεώσιμες πηγές ενέργειας γιατί τα φυτά μέσω της </a:t>
            </a:r>
            <a:r>
              <a:rPr lang="el-GR" b="1" i="0" dirty="0">
                <a:solidFill>
                  <a:schemeClr val="accent5">
                    <a:lumMod val="50000"/>
                  </a:schemeClr>
                </a:solidFill>
                <a:effectLst/>
                <a:latin typeface="Lucida Sans Unicode" panose="020B0602030504020204" pitchFamily="34" charset="0"/>
                <a:cs typeface="Lucida Sans Unicode" panose="020B0602030504020204" pitchFamily="34" charset="0"/>
              </a:rPr>
              <a:t>φωτοσύνθεσης</a:t>
            </a:r>
            <a:r>
              <a:rPr lang="el-GR" b="0" i="0" dirty="0">
                <a:solidFill>
                  <a:srgbClr val="202124"/>
                </a:solidFill>
                <a:effectLst/>
                <a:latin typeface="Lucida Sans Unicode" panose="020B0602030504020204" pitchFamily="34" charset="0"/>
                <a:cs typeface="Lucida Sans Unicode" panose="020B0602030504020204" pitchFamily="34" charset="0"/>
              </a:rPr>
              <a:t> δομούνται μετατρέποντας την ηλιακή ενέργεια σε αποθηκευμένη χημική η οποία αποδίδεται πχ κατά την καύση τους. Επίσης, τα φυτά αποτελούν τροφή για τα </a:t>
            </a:r>
            <a:r>
              <a:rPr lang="el-GR" b="1" i="0" dirty="0">
                <a:solidFill>
                  <a:schemeClr val="accent5">
                    <a:lumMod val="50000"/>
                  </a:schemeClr>
                </a:solidFill>
                <a:effectLst/>
                <a:latin typeface="Lucida Sans Unicode" panose="020B0602030504020204" pitchFamily="34" charset="0"/>
                <a:cs typeface="Lucida Sans Unicode" panose="020B0602030504020204" pitchFamily="34" charset="0"/>
              </a:rPr>
              <a:t>ζώα</a:t>
            </a:r>
            <a:r>
              <a:rPr lang="el-GR" b="0" i="0" dirty="0">
                <a:solidFill>
                  <a:srgbClr val="202124"/>
                </a:solidFill>
                <a:effectLst/>
                <a:latin typeface="Lucida Sans Unicode" panose="020B0602030504020204" pitchFamily="34" charset="0"/>
                <a:cs typeface="Lucida Sans Unicode" panose="020B0602030504020204" pitchFamily="34" charset="0"/>
              </a:rPr>
              <a:t>, οπότε η ενέργεια μεταφέρεται σε αυτά, άρα και στη βιομάζα που παράγεται από αυτά.</a:t>
            </a:r>
          </a:p>
        </p:txBody>
      </p:sp>
    </p:spTree>
    <p:extLst>
      <p:ext uri="{BB962C8B-B14F-4D97-AF65-F5344CB8AC3E}">
        <p14:creationId xmlns:p14="http://schemas.microsoft.com/office/powerpoint/2010/main" val="2585012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6156">
            <a:extLst>
              <a:ext uri="{FF2B5EF4-FFF2-40B4-BE49-F238E27FC236}">
                <a16:creationId xmlns:a16="http://schemas.microsoft.com/office/drawing/2014/main" id="{E73BBE33-B533-4661-8A6A-6BD8D05EB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D74FDFB-E48B-C641-F790-A2B22E21D1E1}"/>
              </a:ext>
            </a:extLst>
          </p:cNvPr>
          <p:cNvSpPr>
            <a:spLocks noGrp="1"/>
          </p:cNvSpPr>
          <p:nvPr>
            <p:ph type="title"/>
          </p:nvPr>
        </p:nvSpPr>
        <p:spPr>
          <a:xfrm>
            <a:off x="833120" y="557189"/>
            <a:ext cx="3357159" cy="2785947"/>
          </a:xfrm>
        </p:spPr>
        <p:txBody>
          <a:bodyPr vert="horz" lIns="91440" tIns="45720" rIns="91440" bIns="45720" rtlCol="0" anchor="b">
            <a:normAutofit/>
          </a:bodyPr>
          <a:lstStyle/>
          <a:p>
            <a:r>
              <a:rPr lang="en-US" sz="4000" kern="1200" dirty="0" err="1">
                <a:solidFill>
                  <a:schemeClr val="tx1"/>
                </a:solidFill>
                <a:latin typeface="+mj-lt"/>
                <a:ea typeface="+mj-ea"/>
                <a:cs typeface="+mj-cs"/>
              </a:rPr>
              <a:t>Βιομάζ</a:t>
            </a:r>
            <a:r>
              <a:rPr lang="en-US" sz="4000" kern="1200" dirty="0">
                <a:solidFill>
                  <a:schemeClr val="tx1"/>
                </a:solidFill>
                <a:latin typeface="+mj-lt"/>
                <a:ea typeface="+mj-ea"/>
                <a:cs typeface="+mj-cs"/>
              </a:rPr>
              <a:t>α -  </a:t>
            </a:r>
            <a:r>
              <a:rPr lang="el-GR" sz="4000" dirty="0"/>
              <a:t>Π</a:t>
            </a:r>
            <a:r>
              <a:rPr lang="en-US" sz="4000" kern="1200" dirty="0">
                <a:solidFill>
                  <a:schemeClr val="tx1"/>
                </a:solidFill>
                <a:latin typeface="+mj-lt"/>
                <a:ea typeface="+mj-ea"/>
                <a:cs typeface="+mj-cs"/>
              </a:rPr>
              <a:t>αρα</a:t>
            </a:r>
            <a:r>
              <a:rPr lang="en-US" sz="4000" kern="1200" dirty="0" err="1">
                <a:solidFill>
                  <a:schemeClr val="tx1"/>
                </a:solidFill>
                <a:latin typeface="+mj-lt"/>
                <a:ea typeface="+mj-ea"/>
                <a:cs typeface="+mj-cs"/>
              </a:rPr>
              <a:t>δείγμ</a:t>
            </a:r>
            <a:r>
              <a:rPr lang="en-US" sz="4000" kern="1200" dirty="0">
                <a:solidFill>
                  <a:schemeClr val="tx1"/>
                </a:solidFill>
                <a:latin typeface="+mj-lt"/>
                <a:ea typeface="+mj-ea"/>
                <a:cs typeface="+mj-cs"/>
              </a:rPr>
              <a:t>ατα</a:t>
            </a:r>
          </a:p>
        </p:txBody>
      </p:sp>
      <p:pic>
        <p:nvPicPr>
          <p:cNvPr id="6152" name="Picture 8" descr="ΒΙΟΜΑΖΑ: ποιος, πού και πώς να τη χρησιμοποιήσει; - natura nrg">
            <a:extLst>
              <a:ext uri="{FF2B5EF4-FFF2-40B4-BE49-F238E27FC236}">
                <a16:creationId xmlns:a16="http://schemas.microsoft.com/office/drawing/2014/main" id="{B3786F39-EDC7-28B1-8F05-13E2BA87A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8315"/>
          <a:stretch/>
        </p:blipFill>
        <p:spPr bwMode="auto">
          <a:xfrm>
            <a:off x="4657343" y="-2"/>
            <a:ext cx="2745766" cy="22287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Λέγεται βιομάζα και είναι καύσιμο!">
            <a:extLst>
              <a:ext uri="{FF2B5EF4-FFF2-40B4-BE49-F238E27FC236}">
                <a16:creationId xmlns:a16="http://schemas.microsoft.com/office/drawing/2014/main" id="{FAA744BA-101E-BB24-418B-6A19C8CD152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4" r="24823" b="-2"/>
          <a:stretch/>
        </p:blipFill>
        <p:spPr bwMode="auto">
          <a:xfrm>
            <a:off x="4657343" y="2400474"/>
            <a:ext cx="2742158" cy="205704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Θέρμανση με βιομάζα: Γιατί να την επιλέξεις; - Building Green">
            <a:extLst>
              <a:ext uri="{FF2B5EF4-FFF2-40B4-BE49-F238E27FC236}">
                <a16:creationId xmlns:a16="http://schemas.microsoft.com/office/drawing/2014/main" id="{50AF8E83-8571-B8E7-1610-A16FCB85D9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60" r="7378"/>
          <a:stretch/>
        </p:blipFill>
        <p:spPr bwMode="auto">
          <a:xfrm>
            <a:off x="7570565" y="10"/>
            <a:ext cx="4614002" cy="333753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Λέγεται βιομάζα και είναι καύσιμο!">
            <a:extLst>
              <a:ext uri="{FF2B5EF4-FFF2-40B4-BE49-F238E27FC236}">
                <a16:creationId xmlns:a16="http://schemas.microsoft.com/office/drawing/2014/main" id="{1B054179-D7C1-71B8-7984-90D6E7A102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54" r="27653" b="-3"/>
          <a:stretch/>
        </p:blipFill>
        <p:spPr bwMode="auto">
          <a:xfrm>
            <a:off x="4653627" y="4629236"/>
            <a:ext cx="2745764" cy="222876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Η βιομάζα ως βιώσιμος πόρος ενέργειας – the SAFIA Blog">
            <a:extLst>
              <a:ext uri="{FF2B5EF4-FFF2-40B4-BE49-F238E27FC236}">
                <a16:creationId xmlns:a16="http://schemas.microsoft.com/office/drawing/2014/main" id="{2D5AC918-C0EA-59EE-A019-5FBBA8492B8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32" r="14300" b="2"/>
          <a:stretch/>
        </p:blipFill>
        <p:spPr bwMode="auto">
          <a:xfrm>
            <a:off x="7570565" y="3509264"/>
            <a:ext cx="4614002" cy="334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471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D38F4-522C-FC19-88FC-2359495978DF}"/>
              </a:ext>
            </a:extLst>
          </p:cNvPr>
          <p:cNvSpPr>
            <a:spLocks noGrp="1"/>
          </p:cNvSpPr>
          <p:nvPr>
            <p:ph type="title"/>
          </p:nvPr>
        </p:nvSpPr>
        <p:spPr/>
        <p:txBody>
          <a:bodyPr/>
          <a:lstStyle/>
          <a:p>
            <a:r>
              <a:rPr lang="el-GR" dirty="0"/>
              <a:t>Υδραυλική ενέργεια </a:t>
            </a:r>
          </a:p>
        </p:txBody>
      </p:sp>
      <p:pic>
        <p:nvPicPr>
          <p:cNvPr id="8196" name="Picture 4" descr="Υδροηλεκτρική ενέργεια - Βικιπαίδεια">
            <a:extLst>
              <a:ext uri="{FF2B5EF4-FFF2-40B4-BE49-F238E27FC236}">
                <a16:creationId xmlns:a16="http://schemas.microsoft.com/office/drawing/2014/main" id="{B0C1F495-7A39-3CD7-F2C3-D73221805F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026" y="1474224"/>
            <a:ext cx="6026900" cy="45201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B8ADBFC-DBE3-A0D6-828E-7D64A76CCFD6}"/>
              </a:ext>
            </a:extLst>
          </p:cNvPr>
          <p:cNvSpPr txBox="1"/>
          <p:nvPr/>
        </p:nvSpPr>
        <p:spPr>
          <a:xfrm>
            <a:off x="838200" y="1538466"/>
            <a:ext cx="4902200" cy="5078313"/>
          </a:xfrm>
          <a:prstGeom prst="rect">
            <a:avLst/>
          </a:prstGeom>
          <a:noFill/>
        </p:spPr>
        <p:txBody>
          <a:bodyPr wrap="square">
            <a:spAutoFit/>
          </a:bodyPr>
          <a:lstStyle/>
          <a:p>
            <a:r>
              <a:rPr lang="el-GR" b="0" i="0" dirty="0">
                <a:solidFill>
                  <a:srgbClr val="333333"/>
                </a:solidFill>
                <a:effectLst/>
                <a:latin typeface="Lucida Sans Unicode" panose="020B0602030504020204" pitchFamily="34" charset="0"/>
                <a:cs typeface="Lucida Sans Unicode" panose="020B0602030504020204" pitchFamily="34" charset="0"/>
              </a:rPr>
              <a:t>Το </a:t>
            </a:r>
            <a:r>
              <a:rPr lang="el-GR" b="1" i="0" dirty="0">
                <a:solidFill>
                  <a:srgbClr val="002060"/>
                </a:solidFill>
                <a:effectLst/>
                <a:latin typeface="Lucida Sans Unicode" panose="020B0602030504020204" pitchFamily="34" charset="0"/>
                <a:cs typeface="Lucida Sans Unicode" panose="020B0602030504020204" pitchFamily="34" charset="0"/>
              </a:rPr>
              <a:t>νερό</a:t>
            </a:r>
            <a:r>
              <a:rPr lang="el-GR" b="0" i="0" dirty="0">
                <a:solidFill>
                  <a:srgbClr val="333333"/>
                </a:solidFill>
                <a:effectLst/>
                <a:latin typeface="Lucida Sans Unicode" panose="020B0602030504020204" pitchFamily="34" charset="0"/>
                <a:cs typeface="Lucida Sans Unicode" panose="020B0602030504020204" pitchFamily="34" charset="0"/>
              </a:rPr>
              <a:t> στη φύση, όταν βρίσκεται σε περιοχές με μεγάλο </a:t>
            </a:r>
            <a:r>
              <a:rPr lang="el-GR" b="1" i="0" dirty="0">
                <a:solidFill>
                  <a:srgbClr val="002060"/>
                </a:solidFill>
                <a:effectLst/>
                <a:latin typeface="Lucida Sans Unicode" panose="020B0602030504020204" pitchFamily="34" charset="0"/>
                <a:cs typeface="Lucida Sans Unicode" panose="020B0602030504020204" pitchFamily="34" charset="0"/>
              </a:rPr>
              <a:t>υψόμετρο</a:t>
            </a:r>
            <a:r>
              <a:rPr lang="el-GR" b="0" i="0" dirty="0">
                <a:solidFill>
                  <a:srgbClr val="333333"/>
                </a:solidFill>
                <a:effectLst/>
                <a:latin typeface="Lucida Sans Unicode" panose="020B0602030504020204" pitchFamily="34" charset="0"/>
                <a:cs typeface="Lucida Sans Unicode" panose="020B0602030504020204" pitchFamily="34" charset="0"/>
              </a:rPr>
              <a:t>, έχει </a:t>
            </a:r>
            <a:r>
              <a:rPr lang="el-GR" b="0" i="0" dirty="0">
                <a:solidFill>
                  <a:srgbClr val="002060"/>
                </a:solidFill>
                <a:effectLst/>
                <a:latin typeface="Lucida Sans Unicode" panose="020B0602030504020204" pitchFamily="34" charset="0"/>
                <a:cs typeface="Lucida Sans Unicode" panose="020B0602030504020204" pitchFamily="34" charset="0"/>
              </a:rPr>
              <a:t>δυναμική ενέργεια </a:t>
            </a:r>
            <a:r>
              <a:rPr lang="el-GR" b="0" i="0" dirty="0">
                <a:solidFill>
                  <a:srgbClr val="333333"/>
                </a:solidFill>
                <a:effectLst/>
                <a:latin typeface="Lucida Sans Unicode" panose="020B0602030504020204" pitchFamily="34" charset="0"/>
                <a:cs typeface="Lucida Sans Unicode" panose="020B0602030504020204" pitchFamily="34" charset="0"/>
              </a:rPr>
              <a:t>η οποία μετατρέπεται σε </a:t>
            </a:r>
            <a:r>
              <a:rPr lang="el-GR" b="0" i="0" dirty="0">
                <a:solidFill>
                  <a:srgbClr val="002060"/>
                </a:solidFill>
                <a:effectLst/>
                <a:latin typeface="Lucida Sans Unicode" panose="020B0602030504020204" pitchFamily="34" charset="0"/>
                <a:cs typeface="Lucida Sans Unicode" panose="020B0602030504020204" pitchFamily="34" charset="0"/>
              </a:rPr>
              <a:t>κινητική</a:t>
            </a:r>
            <a:r>
              <a:rPr lang="el-GR" b="0" i="0" dirty="0">
                <a:solidFill>
                  <a:srgbClr val="333333"/>
                </a:solidFill>
                <a:effectLst/>
                <a:latin typeface="Lucida Sans Unicode" panose="020B0602030504020204" pitchFamily="34" charset="0"/>
                <a:cs typeface="Lucida Sans Unicode" panose="020B0602030504020204" pitchFamily="34" charset="0"/>
              </a:rPr>
              <a:t> όταν το νερό ρέει προς χαμηλότερες περιοχές. </a:t>
            </a:r>
          </a:p>
          <a:p>
            <a:pPr algn="just"/>
            <a:r>
              <a:rPr lang="el-GR" b="0" i="0" dirty="0">
                <a:solidFill>
                  <a:srgbClr val="333333"/>
                </a:solidFill>
                <a:effectLst/>
                <a:latin typeface="Lucida Sans Unicode" panose="020B0602030504020204" pitchFamily="34" charset="0"/>
                <a:cs typeface="Lucida Sans Unicode" panose="020B0602030504020204" pitchFamily="34" charset="0"/>
              </a:rPr>
              <a:t>Με τα υδροηλεκτρικά έργα (υδροταμιευτήρας, φράγμα, κλειστός αγωγός πτώσεως, υδροστρόβιλος, ηλεκτρογεννήτρια, διώρυγα φυγής) γίνεται δυνατή η </a:t>
            </a:r>
            <a:r>
              <a:rPr lang="el-GR" b="1" i="0" dirty="0">
                <a:solidFill>
                  <a:srgbClr val="002060"/>
                </a:solidFill>
                <a:effectLst/>
                <a:latin typeface="Lucida Sans Unicode" panose="020B0602030504020204" pitchFamily="34" charset="0"/>
                <a:cs typeface="Lucida Sans Unicode" panose="020B0602030504020204" pitchFamily="34" charset="0"/>
              </a:rPr>
              <a:t>εκμετάλλευση της ενέργειας του νερού για την παραγωγή ηλεκτρικού ρεύματος </a:t>
            </a:r>
            <a:r>
              <a:rPr lang="el-GR" b="0" i="0" dirty="0">
                <a:solidFill>
                  <a:srgbClr val="333333"/>
                </a:solidFill>
                <a:effectLst/>
                <a:latin typeface="Lucida Sans Unicode" panose="020B0602030504020204" pitchFamily="34" charset="0"/>
                <a:cs typeface="Lucida Sans Unicode" panose="020B0602030504020204" pitchFamily="34" charset="0"/>
              </a:rPr>
              <a:t>το οποίο διοχετεύεται στην κατανάλωση με το ηλεκτρικό δίκτυο. </a:t>
            </a:r>
          </a:p>
          <a:p>
            <a:r>
              <a:rPr lang="el-GR" b="0" i="0" dirty="0">
                <a:solidFill>
                  <a:srgbClr val="333333"/>
                </a:solidFill>
                <a:effectLst/>
                <a:latin typeface="Lucida Sans Unicode" panose="020B0602030504020204" pitchFamily="34" charset="0"/>
                <a:cs typeface="Lucida Sans Unicode" panose="020B0602030504020204" pitchFamily="34" charset="0"/>
              </a:rPr>
              <a:t>Η μετατροπή της ενέργειας των υδατοπτώσεων με τη χρήση υδραυλικών τουρμπίνων παράγει την υδροηλεκτρική ενέργεια. </a:t>
            </a:r>
          </a:p>
        </p:txBody>
      </p:sp>
    </p:spTree>
    <p:extLst>
      <p:ext uri="{BB962C8B-B14F-4D97-AF65-F5344CB8AC3E}">
        <p14:creationId xmlns:p14="http://schemas.microsoft.com/office/powerpoint/2010/main" val="306510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1" name="Flowchart: Document 7180">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rgbClr val="3C3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descr="Τι Είναι η Υδραυλική Ενέργεια: Βασικές Αρχές και Εφαρμογές - NovaVolt">
            <a:extLst>
              <a:ext uri="{FF2B5EF4-FFF2-40B4-BE49-F238E27FC236}">
                <a16:creationId xmlns:a16="http://schemas.microsoft.com/office/drawing/2014/main" id="{1BB947C0-75EE-657E-4C6B-4AB3C29534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6875" y="646113"/>
            <a:ext cx="4237038" cy="2341563"/>
          </a:xfrm>
          <a:prstGeom prst="rect">
            <a:avLst/>
          </a:prstGeom>
          <a:extLst>
            <a:ext uri="{909E8E84-426E-40DD-AFC4-6F175D3DCCD1}">
              <a14:hiddenFill xmlns:a14="http://schemas.microsoft.com/office/drawing/2010/main">
                <a:solidFill>
                  <a:srgbClr val="FFFFFF"/>
                </a:solidFill>
              </a14:hiddenFill>
            </a:ext>
          </a:extLst>
        </p:spPr>
      </p:pic>
      <p:pic>
        <p:nvPicPr>
          <p:cNvPr id="7172" name="Picture 4" descr="Υδραυλική ισχύς: λειτουργία, πλεονεκτήματα και μειονεκτήματα | Πράσινες  ανανεώσιμες πηγές">
            <a:extLst>
              <a:ext uri="{FF2B5EF4-FFF2-40B4-BE49-F238E27FC236}">
                <a16:creationId xmlns:a16="http://schemas.microsoft.com/office/drawing/2014/main" id="{3EC6F139-7DF5-DD2D-0297-4D2F8A3A3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6875" y="3055938"/>
            <a:ext cx="4237038" cy="3155950"/>
          </a:xfrm>
          <a:prstGeom prst="rect">
            <a:avLst/>
          </a:prstGeom>
          <a:extLst>
            <a:ext uri="{909E8E84-426E-40DD-AFC4-6F175D3DCCD1}">
              <a14:hiddenFill xmlns:a14="http://schemas.microsoft.com/office/drawing/2010/main">
                <a:solidFill>
                  <a:srgbClr val="FFFFFF"/>
                </a:solidFill>
              </a14:hiddenFill>
            </a:ext>
          </a:extLst>
        </p:spPr>
      </p:pic>
      <p:pic>
        <p:nvPicPr>
          <p:cNvPr id="7170" name="Picture 2" descr="Υδραυλική ενέργεια">
            <a:extLst>
              <a:ext uri="{FF2B5EF4-FFF2-40B4-BE49-F238E27FC236}">
                <a16:creationId xmlns:a16="http://schemas.microsoft.com/office/drawing/2014/main" id="{76AC85F7-48A9-11B3-9575-D71A8076B4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12175" y="646113"/>
            <a:ext cx="3041650" cy="1874838"/>
          </a:xfrm>
          <a:prstGeom prst="rect">
            <a:avLst/>
          </a:prstGeom>
          <a:extLst>
            <a:ext uri="{909E8E84-426E-40DD-AFC4-6F175D3DCCD1}">
              <a14:hiddenFill xmlns:a14="http://schemas.microsoft.com/office/drawing/2010/main">
                <a:solidFill>
                  <a:srgbClr val="FFFFFF"/>
                </a:solidFill>
              </a14:hiddenFill>
            </a:ext>
          </a:extLst>
        </p:spPr>
      </p:pic>
      <p:pic>
        <p:nvPicPr>
          <p:cNvPr id="7174" name="Picture 6" descr="Υδροηλεκτρική ενέργεια: Τα έργα που μας… καθαρίζουν από τον λιγνίτη •  B2Green">
            <a:extLst>
              <a:ext uri="{FF2B5EF4-FFF2-40B4-BE49-F238E27FC236}">
                <a16:creationId xmlns:a16="http://schemas.microsoft.com/office/drawing/2014/main" id="{6F8389A2-F83C-D388-EEBC-0E1D25800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12175" y="2589213"/>
            <a:ext cx="3041650" cy="1557338"/>
          </a:xfrm>
          <a:prstGeom prst="rect">
            <a:avLst/>
          </a:prstGeom>
          <a:extLst>
            <a:ext uri="{909E8E84-426E-40DD-AFC4-6F175D3DCCD1}">
              <a14:hiddenFill xmlns:a14="http://schemas.microsoft.com/office/drawing/2010/main">
                <a:solidFill>
                  <a:srgbClr val="FFFFFF"/>
                </a:solidFill>
              </a14:hiddenFill>
            </a:ext>
          </a:extLst>
        </p:spPr>
      </p:pic>
      <p:pic>
        <p:nvPicPr>
          <p:cNvPr id="7176" name="Picture 8" descr="Τι είναι η υδροηλεκτρική ενέργεια και παραδείγματα - Περίληψη και ΒΙΝΤΕΟ">
            <a:extLst>
              <a:ext uri="{FF2B5EF4-FFF2-40B4-BE49-F238E27FC236}">
                <a16:creationId xmlns:a16="http://schemas.microsoft.com/office/drawing/2014/main" id="{01FDF03F-0EB5-A25F-AA64-347A055044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2175" y="4214813"/>
            <a:ext cx="3041650" cy="1997075"/>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2F44BE4-3842-E1F6-1C7A-DE5C879A0350}"/>
              </a:ext>
            </a:extLst>
          </p:cNvPr>
          <p:cNvSpPr>
            <a:spLocks noGrp="1"/>
          </p:cNvSpPr>
          <p:nvPr>
            <p:ph type="title"/>
          </p:nvPr>
        </p:nvSpPr>
        <p:spPr>
          <a:xfrm>
            <a:off x="838200" y="171162"/>
            <a:ext cx="2840182" cy="2371148"/>
          </a:xfrm>
        </p:spPr>
        <p:txBody>
          <a:bodyPr>
            <a:normAutofit/>
          </a:bodyPr>
          <a:lstStyle/>
          <a:p>
            <a:r>
              <a:rPr lang="el-GR" sz="3200">
                <a:solidFill>
                  <a:srgbClr val="FFFFFF"/>
                </a:solidFill>
              </a:rPr>
              <a:t>Υδραυλική  ενέργεια – Παραδείγματα </a:t>
            </a:r>
          </a:p>
        </p:txBody>
      </p:sp>
    </p:spTree>
    <p:extLst>
      <p:ext uri="{BB962C8B-B14F-4D97-AF65-F5344CB8AC3E}">
        <p14:creationId xmlns:p14="http://schemas.microsoft.com/office/powerpoint/2010/main" val="36530504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1" name="Freeform: Shape 1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BF8823B-274D-5755-C8CB-4839991DC02A}"/>
              </a:ext>
            </a:extLst>
          </p:cNvPr>
          <p:cNvSpPr txBox="1"/>
          <p:nvPr/>
        </p:nvSpPr>
        <p:spPr>
          <a:xfrm>
            <a:off x="5567130" y="3972052"/>
            <a:ext cx="5981403" cy="933845"/>
          </a:xfrm>
          <a:prstGeom prst="rect">
            <a:avLst/>
          </a:prstGeom>
          <a:noFill/>
        </p:spPr>
        <p:txBody>
          <a:bodyPr wrap="square" rtlCol="0">
            <a:spAutoFit/>
          </a:bodyPr>
          <a:lstStyle/>
          <a:p>
            <a:pPr defTabSz="1261872">
              <a:spcAft>
                <a:spcPts val="600"/>
              </a:spcAft>
            </a:pPr>
            <a:r>
              <a:rPr lang="el-GR" sz="2484" kern="1200" dirty="0">
                <a:solidFill>
                  <a:schemeClr val="tx1"/>
                </a:solidFill>
                <a:latin typeface="+mn-lt"/>
                <a:ea typeface="+mn-ea"/>
                <a:cs typeface="+mn-cs"/>
              </a:rPr>
              <a:t>Νικόλας Παπανδρέου</a:t>
            </a:r>
          </a:p>
          <a:p>
            <a:pPr defTabSz="1261872">
              <a:spcAft>
                <a:spcPts val="600"/>
              </a:spcAft>
            </a:pPr>
            <a:r>
              <a:rPr lang="el-GR" sz="2484" dirty="0"/>
              <a:t>6/11/2023</a:t>
            </a:r>
            <a:endParaRPr lang="el-GR" dirty="0"/>
          </a:p>
        </p:txBody>
      </p:sp>
      <p:sp>
        <p:nvSpPr>
          <p:cNvPr id="4" name="TextBox 3">
            <a:extLst>
              <a:ext uri="{FF2B5EF4-FFF2-40B4-BE49-F238E27FC236}">
                <a16:creationId xmlns:a16="http://schemas.microsoft.com/office/drawing/2014/main" id="{75449FD1-A085-799C-8429-1A73FCBBAC73}"/>
              </a:ext>
            </a:extLst>
          </p:cNvPr>
          <p:cNvSpPr txBox="1"/>
          <p:nvPr/>
        </p:nvSpPr>
        <p:spPr>
          <a:xfrm>
            <a:off x="2374710" y="2375842"/>
            <a:ext cx="5981403" cy="1147742"/>
          </a:xfrm>
          <a:prstGeom prst="rect">
            <a:avLst/>
          </a:prstGeom>
          <a:noFill/>
        </p:spPr>
        <p:txBody>
          <a:bodyPr wrap="square" rtlCol="0">
            <a:spAutoFit/>
          </a:bodyPr>
          <a:lstStyle/>
          <a:p>
            <a:pPr defTabSz="1261872">
              <a:spcAft>
                <a:spcPts val="600"/>
              </a:spcAft>
            </a:pPr>
            <a:r>
              <a:rPr lang="el-GR" sz="6624" kern="1200" dirty="0">
                <a:solidFill>
                  <a:schemeClr val="tx1"/>
                </a:solidFill>
                <a:latin typeface="+mn-lt"/>
                <a:ea typeface="+mn-ea"/>
                <a:cs typeface="+mn-cs"/>
              </a:rPr>
              <a:t>Σας ευχαριστώ</a:t>
            </a:r>
            <a:endParaRPr lang="el-GR" sz="4800" dirty="0"/>
          </a:p>
        </p:txBody>
      </p:sp>
    </p:spTree>
    <p:extLst>
      <p:ext uri="{BB962C8B-B14F-4D97-AF65-F5344CB8AC3E}">
        <p14:creationId xmlns:p14="http://schemas.microsoft.com/office/powerpoint/2010/main" val="1844413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C8ABB-B0DE-0344-41C3-9AF1927B3981}"/>
              </a:ext>
            </a:extLst>
          </p:cNvPr>
          <p:cNvSpPr>
            <a:spLocks noGrp="1"/>
          </p:cNvSpPr>
          <p:nvPr>
            <p:ph type="title"/>
          </p:nvPr>
        </p:nvSpPr>
        <p:spPr/>
        <p:txBody>
          <a:bodyPr/>
          <a:lstStyle/>
          <a:p>
            <a:r>
              <a:rPr lang="el-GR"/>
              <a:t>Τι είναι </a:t>
            </a:r>
            <a:endParaRPr lang="el-GR" dirty="0"/>
          </a:p>
        </p:txBody>
      </p:sp>
      <p:sp>
        <p:nvSpPr>
          <p:cNvPr id="3" name="TextBox 2">
            <a:extLst>
              <a:ext uri="{FF2B5EF4-FFF2-40B4-BE49-F238E27FC236}">
                <a16:creationId xmlns:a16="http://schemas.microsoft.com/office/drawing/2014/main" id="{34D2AB1F-C625-CC7F-B168-C34592334FAA}"/>
              </a:ext>
            </a:extLst>
          </p:cNvPr>
          <p:cNvSpPr txBox="1"/>
          <p:nvPr/>
        </p:nvSpPr>
        <p:spPr>
          <a:xfrm>
            <a:off x="961534" y="1526423"/>
            <a:ext cx="4449452" cy="1815882"/>
          </a:xfrm>
          <a:prstGeom prst="rect">
            <a:avLst/>
          </a:prstGeom>
          <a:noFill/>
        </p:spPr>
        <p:txBody>
          <a:bodyPr wrap="square" rtlCol="0">
            <a:spAutoFit/>
          </a:bodyPr>
          <a:lstStyle/>
          <a:p>
            <a:pPr algn="just"/>
            <a:r>
              <a:rPr lang="el-GR" sz="1600" b="0" i="0" dirty="0">
                <a:solidFill>
                  <a:srgbClr val="333333"/>
                </a:solidFill>
                <a:effectLst/>
                <a:latin typeface="Lucida Sans Unicode" panose="020B0602030504020204" pitchFamily="34" charset="0"/>
                <a:cs typeface="Lucida Sans Unicode" panose="020B0602030504020204" pitchFamily="34" charset="0"/>
              </a:rPr>
              <a:t>Ως Ανανεώσιμες Πηγές Ενέργειας (</a:t>
            </a:r>
            <a:r>
              <a:rPr lang="el-GR" sz="1600" b="1" i="0" dirty="0">
                <a:solidFill>
                  <a:srgbClr val="333333"/>
                </a:solidFill>
                <a:effectLst/>
                <a:latin typeface="Lucida Sans Unicode" panose="020B0602030504020204" pitchFamily="34" charset="0"/>
                <a:cs typeface="Lucida Sans Unicode" panose="020B0602030504020204" pitchFamily="34" charset="0"/>
              </a:rPr>
              <a:t>ΑΠΕ</a:t>
            </a:r>
            <a:r>
              <a:rPr lang="el-GR" sz="1600" b="0" i="0" dirty="0">
                <a:solidFill>
                  <a:srgbClr val="333333"/>
                </a:solidFill>
                <a:effectLst/>
                <a:latin typeface="Lucida Sans Unicode" panose="020B0602030504020204" pitchFamily="34" charset="0"/>
                <a:cs typeface="Lucida Sans Unicode" panose="020B0602030504020204" pitchFamily="34" charset="0"/>
              </a:rPr>
              <a:t>) έχουν οριστεί οι ενεργειακές πηγές, οι οποίες </a:t>
            </a:r>
            <a:r>
              <a:rPr lang="el-GR" sz="1600" b="1" i="0" dirty="0">
                <a:solidFill>
                  <a:srgbClr val="333333"/>
                </a:solidFill>
                <a:effectLst/>
                <a:latin typeface="Lucida Sans Unicode" panose="020B0602030504020204" pitchFamily="34" charset="0"/>
                <a:cs typeface="Lucida Sans Unicode" panose="020B0602030504020204" pitchFamily="34" charset="0"/>
              </a:rPr>
              <a:t>υπάρχουν εν αφθονία στο φυσικό περιβάλλον</a:t>
            </a:r>
            <a:r>
              <a:rPr lang="el-GR" sz="1600" b="0" i="0" dirty="0">
                <a:solidFill>
                  <a:srgbClr val="333333"/>
                </a:solidFill>
                <a:effectLst/>
                <a:latin typeface="Lucida Sans Unicode" panose="020B0602030504020204" pitchFamily="34" charset="0"/>
                <a:cs typeface="Lucida Sans Unicode" panose="020B0602030504020204" pitchFamily="34" charset="0"/>
              </a:rPr>
              <a:t>. Είναι η πρώτη μορφή ενέργειας που χρησιμοποίησε ο άνθρωπος πριν στραφεί έντονα στη χρήση των ορυκτών καυσίμων. </a:t>
            </a:r>
            <a:endParaRPr lang="en-US" sz="1600" b="0" i="0" dirty="0">
              <a:solidFill>
                <a:srgbClr val="333333"/>
              </a:solidFill>
              <a:effectLst/>
              <a:latin typeface="Lucida Sans Unicode" panose="020B0602030504020204" pitchFamily="34" charset="0"/>
              <a:cs typeface="Lucida Sans Unicode" panose="020B0602030504020204" pitchFamily="34" charset="0"/>
            </a:endParaRPr>
          </a:p>
        </p:txBody>
      </p:sp>
      <p:sp>
        <p:nvSpPr>
          <p:cNvPr id="4" name="TextBox 3">
            <a:extLst>
              <a:ext uri="{FF2B5EF4-FFF2-40B4-BE49-F238E27FC236}">
                <a16:creationId xmlns:a16="http://schemas.microsoft.com/office/drawing/2014/main" id="{D59F4441-E05C-4CE2-48BC-F41D51158143}"/>
              </a:ext>
            </a:extLst>
          </p:cNvPr>
          <p:cNvSpPr txBox="1"/>
          <p:nvPr/>
        </p:nvSpPr>
        <p:spPr>
          <a:xfrm>
            <a:off x="6221691" y="1526423"/>
            <a:ext cx="5008775" cy="1815882"/>
          </a:xfrm>
          <a:prstGeom prst="rect">
            <a:avLst/>
          </a:prstGeom>
          <a:noFill/>
        </p:spPr>
        <p:txBody>
          <a:bodyPr wrap="square" rtlCol="0">
            <a:spAutoFit/>
          </a:bodyPr>
          <a:lstStyle/>
          <a:p>
            <a:pPr algn="just"/>
            <a:r>
              <a:rPr lang="el-GR" sz="1600" i="0" dirty="0">
                <a:solidFill>
                  <a:srgbClr val="202122"/>
                </a:solidFill>
                <a:effectLst/>
                <a:latin typeface="Lucida Sans Unicode" panose="020B0602030504020204" pitchFamily="34" charset="0"/>
                <a:cs typeface="Lucida Sans Unicode" panose="020B0602030504020204" pitchFamily="34" charset="0"/>
              </a:rPr>
              <a:t>Οι ανανεώσιμες πηγές ενέργειας (ΑΠΕ) ή </a:t>
            </a:r>
            <a:r>
              <a:rPr lang="el-GR" sz="1600" i="1" dirty="0">
                <a:solidFill>
                  <a:srgbClr val="202122"/>
                </a:solidFill>
                <a:effectLst/>
                <a:latin typeface="Lucida Sans Unicode" panose="020B0602030504020204" pitchFamily="34" charset="0"/>
                <a:cs typeface="Lucida Sans Unicode" panose="020B0602030504020204" pitchFamily="34" charset="0"/>
              </a:rPr>
              <a:t>ήπιες μορφές ενέργειας</a:t>
            </a:r>
            <a:r>
              <a:rPr lang="el-GR" sz="1600" i="0" dirty="0">
                <a:solidFill>
                  <a:srgbClr val="202122"/>
                </a:solidFill>
                <a:effectLst/>
                <a:latin typeface="Lucida Sans Unicode" panose="020B0602030504020204" pitchFamily="34" charset="0"/>
                <a:cs typeface="Lucida Sans Unicode" panose="020B0602030504020204" pitchFamily="34" charset="0"/>
              </a:rPr>
              <a:t> ή </a:t>
            </a:r>
            <a:r>
              <a:rPr lang="el-GR" sz="1600" i="1" dirty="0">
                <a:solidFill>
                  <a:srgbClr val="202122"/>
                </a:solidFill>
                <a:effectLst/>
                <a:latin typeface="Lucida Sans Unicode" panose="020B0602030504020204" pitchFamily="34" charset="0"/>
                <a:cs typeface="Lucida Sans Unicode" panose="020B0602030504020204" pitchFamily="34" charset="0"/>
              </a:rPr>
              <a:t>νέες πηγές ενέργειας</a:t>
            </a:r>
            <a:r>
              <a:rPr lang="el-GR" sz="1600" i="0" dirty="0">
                <a:solidFill>
                  <a:srgbClr val="202122"/>
                </a:solidFill>
                <a:effectLst/>
                <a:latin typeface="Lucida Sans Unicode" panose="020B0602030504020204" pitchFamily="34" charset="0"/>
                <a:cs typeface="Lucida Sans Unicode" panose="020B0602030504020204" pitchFamily="34" charset="0"/>
              </a:rPr>
              <a:t> ή </a:t>
            </a:r>
            <a:r>
              <a:rPr lang="el-GR" sz="1600" i="1" dirty="0">
                <a:solidFill>
                  <a:srgbClr val="202122"/>
                </a:solidFill>
                <a:effectLst/>
                <a:latin typeface="Lucida Sans Unicode" panose="020B0602030504020204" pitchFamily="34" charset="0"/>
                <a:cs typeface="Lucida Sans Unicode" panose="020B0602030504020204" pitchFamily="34" charset="0"/>
              </a:rPr>
              <a:t>πράσινη ενέργεια</a:t>
            </a:r>
            <a:r>
              <a:rPr lang="el-GR" sz="1600" i="0" dirty="0">
                <a:solidFill>
                  <a:srgbClr val="202122"/>
                </a:solidFill>
                <a:effectLst/>
                <a:latin typeface="Lucida Sans Unicode" panose="020B0602030504020204" pitchFamily="34" charset="0"/>
                <a:cs typeface="Lucida Sans Unicode" panose="020B0602030504020204" pitchFamily="34" charset="0"/>
              </a:rPr>
              <a:t> είναι </a:t>
            </a:r>
            <a:r>
              <a:rPr lang="el-GR" sz="1600" b="1" i="0" dirty="0">
                <a:solidFill>
                  <a:srgbClr val="202122"/>
                </a:solidFill>
                <a:effectLst/>
                <a:latin typeface="Lucida Sans Unicode" panose="020B0602030504020204" pitchFamily="34" charset="0"/>
                <a:cs typeface="Lucida Sans Unicode" panose="020B0602030504020204" pitchFamily="34" charset="0"/>
              </a:rPr>
              <a:t>μορφές </a:t>
            </a:r>
            <a:r>
              <a:rPr lang="el-GR" sz="1600" b="1" dirty="0">
                <a:solidFill>
                  <a:srgbClr val="202122"/>
                </a:solidFill>
                <a:latin typeface="Lucida Sans Unicode" panose="020B0602030504020204" pitchFamily="34" charset="0"/>
                <a:cs typeface="Lucida Sans Unicode" panose="020B0602030504020204" pitchFamily="34" charset="0"/>
              </a:rPr>
              <a:t>εκμεταλλεύσιμης ενέργειας που προέρχονται από διάφορες φυσικές διαδικασίες</a:t>
            </a:r>
            <a:r>
              <a:rPr lang="el-GR" sz="1600" dirty="0">
                <a:solidFill>
                  <a:srgbClr val="202122"/>
                </a:solidFill>
                <a:latin typeface="Lucida Sans Unicode" panose="020B0602030504020204" pitchFamily="34" charset="0"/>
                <a:cs typeface="Lucida Sans Unicode" panose="020B0602030504020204" pitchFamily="34" charset="0"/>
              </a:rPr>
              <a:t>, όπως ο άνεμος, ο ήλιος, η γεωθερμία, η κυκλοφορία του νερού και άλλες. </a:t>
            </a:r>
            <a:endParaRPr lang="en-US" sz="1600" dirty="0">
              <a:solidFill>
                <a:srgbClr val="202122"/>
              </a:solidFill>
              <a:latin typeface="Lucida Sans Unicode" panose="020B0602030504020204" pitchFamily="34" charset="0"/>
              <a:cs typeface="Lucida Sans Unicode" panose="020B0602030504020204" pitchFamily="34" charset="0"/>
            </a:endParaRPr>
          </a:p>
        </p:txBody>
      </p:sp>
      <p:sp>
        <p:nvSpPr>
          <p:cNvPr id="5" name="TextBox 4">
            <a:extLst>
              <a:ext uri="{FF2B5EF4-FFF2-40B4-BE49-F238E27FC236}">
                <a16:creationId xmlns:a16="http://schemas.microsoft.com/office/drawing/2014/main" id="{55F83EC2-45E3-88B9-8CDE-59D8B112E136}"/>
              </a:ext>
            </a:extLst>
          </p:cNvPr>
          <p:cNvSpPr txBox="1"/>
          <p:nvPr/>
        </p:nvSpPr>
        <p:spPr>
          <a:xfrm>
            <a:off x="961534" y="3727351"/>
            <a:ext cx="4449452" cy="1815882"/>
          </a:xfrm>
          <a:prstGeom prst="rect">
            <a:avLst/>
          </a:prstGeom>
          <a:noFill/>
        </p:spPr>
        <p:txBody>
          <a:bodyPr wrap="square" rtlCol="0">
            <a:spAutoFit/>
          </a:bodyPr>
          <a:lstStyle/>
          <a:p>
            <a:pPr algn="just"/>
            <a:r>
              <a:rPr lang="el-GR" sz="1600" b="0" i="0" dirty="0">
                <a:solidFill>
                  <a:srgbClr val="333333"/>
                </a:solidFill>
                <a:effectLst/>
                <a:latin typeface="Lucida Sans Unicode" panose="020B0602030504020204" pitchFamily="34" charset="0"/>
                <a:cs typeface="Lucida Sans Unicode" panose="020B0602030504020204" pitchFamily="34" charset="0"/>
              </a:rPr>
              <a:t>Οι ΑΠΕ πρακτικά είναι </a:t>
            </a:r>
            <a:r>
              <a:rPr lang="el-GR" sz="1600" b="1" i="0" dirty="0">
                <a:solidFill>
                  <a:srgbClr val="333333"/>
                </a:solidFill>
                <a:effectLst/>
                <a:latin typeface="Lucida Sans Unicode" panose="020B0602030504020204" pitchFamily="34" charset="0"/>
                <a:cs typeface="Lucida Sans Unicode" panose="020B0602030504020204" pitchFamily="34" charset="0"/>
              </a:rPr>
              <a:t>ανεξάντλητες</a:t>
            </a:r>
            <a:r>
              <a:rPr lang="el-GR" sz="1600" b="0" i="0" dirty="0">
                <a:solidFill>
                  <a:srgbClr val="333333"/>
                </a:solidFill>
                <a:effectLst/>
                <a:latin typeface="Lucida Sans Unicode" panose="020B0602030504020204" pitchFamily="34" charset="0"/>
                <a:cs typeface="Lucida Sans Unicode" panose="020B0602030504020204" pitchFamily="34" charset="0"/>
              </a:rPr>
              <a:t>, </a:t>
            </a:r>
            <a:r>
              <a:rPr lang="el-GR" sz="1600" b="1" i="0" dirty="0">
                <a:solidFill>
                  <a:srgbClr val="333333"/>
                </a:solidFill>
                <a:effectLst/>
                <a:latin typeface="Lucida Sans Unicode" panose="020B0602030504020204" pitchFamily="34" charset="0"/>
                <a:cs typeface="Lucida Sans Unicode" panose="020B0602030504020204" pitchFamily="34" charset="0"/>
              </a:rPr>
              <a:t>η χρήση τους δεν ρυπαίνει το περιβάλλον </a:t>
            </a:r>
            <a:r>
              <a:rPr lang="el-GR" sz="1600" b="0" i="0" dirty="0">
                <a:solidFill>
                  <a:srgbClr val="333333"/>
                </a:solidFill>
                <a:effectLst/>
                <a:latin typeface="Lucida Sans Unicode" panose="020B0602030504020204" pitchFamily="34" charset="0"/>
                <a:cs typeface="Lucida Sans Unicode" panose="020B0602030504020204" pitchFamily="34" charset="0"/>
              </a:rPr>
              <a:t>ενώ η αξιοποίησή τους περιορίζεται μόνον από την </a:t>
            </a:r>
            <a:r>
              <a:rPr lang="el-GR" sz="1600" b="1" i="0" dirty="0">
                <a:solidFill>
                  <a:srgbClr val="333333"/>
                </a:solidFill>
                <a:effectLst/>
                <a:latin typeface="Lucida Sans Unicode" panose="020B0602030504020204" pitchFamily="34" charset="0"/>
                <a:cs typeface="Lucida Sans Unicode" panose="020B0602030504020204" pitchFamily="34" charset="0"/>
              </a:rPr>
              <a:t>ανάπτυξη αξιόπιστων και οικονομικά αποδεκτών τεχνολογιών </a:t>
            </a:r>
            <a:r>
              <a:rPr lang="el-GR" sz="1600" b="0" i="0" dirty="0">
                <a:solidFill>
                  <a:srgbClr val="333333"/>
                </a:solidFill>
                <a:effectLst/>
                <a:latin typeface="Lucida Sans Unicode" panose="020B0602030504020204" pitchFamily="34" charset="0"/>
                <a:cs typeface="Lucida Sans Unicode" panose="020B0602030504020204" pitchFamily="34" charset="0"/>
              </a:rPr>
              <a:t>που θα έχουν σαν σκοπό την δέσμευση του δυναμικού τους.</a:t>
            </a:r>
            <a:endParaRPr lang="el-GR" sz="1600" dirty="0">
              <a:latin typeface="Lucida Sans Unicode" panose="020B0602030504020204" pitchFamily="34" charset="0"/>
              <a:cs typeface="Lucida Sans Unicode" panose="020B0602030504020204" pitchFamily="34" charset="0"/>
            </a:endParaRPr>
          </a:p>
        </p:txBody>
      </p:sp>
      <p:sp>
        <p:nvSpPr>
          <p:cNvPr id="7" name="TextBox 6">
            <a:extLst>
              <a:ext uri="{FF2B5EF4-FFF2-40B4-BE49-F238E27FC236}">
                <a16:creationId xmlns:a16="http://schemas.microsoft.com/office/drawing/2014/main" id="{4B6A3850-A90F-2B38-7B58-7F0FFD019E20}"/>
              </a:ext>
            </a:extLst>
          </p:cNvPr>
          <p:cNvSpPr txBox="1"/>
          <p:nvPr/>
        </p:nvSpPr>
        <p:spPr>
          <a:xfrm>
            <a:off x="6221691" y="3727351"/>
            <a:ext cx="5008775" cy="2308324"/>
          </a:xfrm>
          <a:prstGeom prst="rect">
            <a:avLst/>
          </a:prstGeom>
          <a:noFill/>
        </p:spPr>
        <p:txBody>
          <a:bodyPr wrap="square">
            <a:spAutoFit/>
          </a:bodyPr>
          <a:lstStyle/>
          <a:p>
            <a:pPr algn="just"/>
            <a:r>
              <a:rPr lang="el-GR" sz="1600" dirty="0">
                <a:solidFill>
                  <a:srgbClr val="202122"/>
                </a:solidFill>
                <a:latin typeface="Lucida Sans Unicode" panose="020B0602030504020204" pitchFamily="34" charset="0"/>
                <a:cs typeface="Lucida Sans Unicode" panose="020B0602030504020204" pitchFamily="34" charset="0"/>
              </a:rPr>
              <a:t>Σ</a:t>
            </a:r>
            <a:r>
              <a:rPr lang="el-GR" sz="1600" b="0" i="0" dirty="0">
                <a:effectLst/>
                <a:latin typeface="Lucida Sans Unicode" panose="020B0602030504020204" pitchFamily="34" charset="0"/>
                <a:cs typeface="Lucida Sans Unicode" panose="020B0602030504020204" pitchFamily="34" charset="0"/>
              </a:rPr>
              <a:t>ύμφωνα με την οδηγία 2009/28/ΕΚ του </a:t>
            </a:r>
            <a:r>
              <a:rPr lang="el-GR" sz="1600" b="1" i="0" u="none" strike="noStrike" dirty="0">
                <a:effectLst/>
                <a:latin typeface="Lucida Sans Unicode" panose="020B0602030504020204" pitchFamily="34" charset="0"/>
                <a:cs typeface="Lucida Sans Unicode" panose="020B0602030504020204" pitchFamily="34" charset="0"/>
              </a:rPr>
              <a:t>Ευρωπαϊκού Κοινοβουλίου</a:t>
            </a:r>
            <a:r>
              <a:rPr lang="el-GR" sz="1600" b="0" i="0" dirty="0">
                <a:effectLst/>
                <a:latin typeface="Lucida Sans Unicode" panose="020B0602030504020204" pitchFamily="34" charset="0"/>
                <a:cs typeface="Lucida Sans Unicode" panose="020B0602030504020204" pitchFamily="34" charset="0"/>
              </a:rPr>
              <a:t> </a:t>
            </a:r>
            <a:r>
              <a:rPr lang="el-GR" sz="1600" b="1" i="0" dirty="0">
                <a:effectLst/>
                <a:latin typeface="Lucida Sans Unicode" panose="020B0602030504020204" pitchFamily="34" charset="0"/>
                <a:cs typeface="Lucida Sans Unicode" panose="020B0602030504020204" pitchFamily="34" charset="0"/>
              </a:rPr>
              <a:t>ενέργεια από ανανεώσιμες μη ορυκτές π</a:t>
            </a:r>
            <a:r>
              <a:rPr lang="el-GR" sz="1600" b="1" i="0" dirty="0">
                <a:solidFill>
                  <a:srgbClr val="202122"/>
                </a:solidFill>
                <a:effectLst/>
                <a:latin typeface="Lucida Sans Unicode" panose="020B0602030504020204" pitchFamily="34" charset="0"/>
                <a:cs typeface="Lucida Sans Unicode" panose="020B0602030504020204" pitchFamily="34" charset="0"/>
              </a:rPr>
              <a:t>ηγές</a:t>
            </a:r>
            <a:r>
              <a:rPr lang="el-GR" sz="1600" b="0" i="0" dirty="0">
                <a:solidFill>
                  <a:srgbClr val="202122"/>
                </a:solidFill>
                <a:effectLst/>
                <a:latin typeface="Lucida Sans Unicode" panose="020B0602030504020204" pitchFamily="34" charset="0"/>
                <a:cs typeface="Lucida Sans Unicode" panose="020B0602030504020204" pitchFamily="34" charset="0"/>
              </a:rPr>
              <a:t> θεωρείται η </a:t>
            </a:r>
            <a:r>
              <a:rPr lang="el-GR" sz="1600" b="1" i="0" dirty="0">
                <a:solidFill>
                  <a:srgbClr val="202122"/>
                </a:solidFill>
                <a:effectLst/>
                <a:latin typeface="Lucida Sans Unicode" panose="020B0602030504020204" pitchFamily="34" charset="0"/>
                <a:cs typeface="Lucida Sans Unicode" panose="020B0602030504020204" pitchFamily="34" charset="0"/>
              </a:rPr>
              <a:t>αιολική</a:t>
            </a:r>
            <a:r>
              <a:rPr lang="el-GR" sz="1600" b="0" i="0" dirty="0">
                <a:solidFill>
                  <a:srgbClr val="202122"/>
                </a:solidFill>
                <a:effectLst/>
                <a:latin typeface="Lucida Sans Unicode" panose="020B0602030504020204" pitchFamily="34" charset="0"/>
                <a:cs typeface="Lucida Sans Unicode" panose="020B0602030504020204" pitchFamily="34" charset="0"/>
              </a:rPr>
              <a:t>, </a:t>
            </a:r>
            <a:r>
              <a:rPr lang="el-GR" sz="1600" b="1" i="0" dirty="0">
                <a:solidFill>
                  <a:srgbClr val="202122"/>
                </a:solidFill>
                <a:effectLst/>
                <a:latin typeface="Lucida Sans Unicode" panose="020B0602030504020204" pitchFamily="34" charset="0"/>
                <a:cs typeface="Lucida Sans Unicode" panose="020B0602030504020204" pitchFamily="34" charset="0"/>
              </a:rPr>
              <a:t>ηλιακή</a:t>
            </a:r>
            <a:r>
              <a:rPr lang="el-GR" sz="1600" b="0" i="0" dirty="0">
                <a:solidFill>
                  <a:srgbClr val="202122"/>
                </a:solidFill>
                <a:effectLst/>
                <a:latin typeface="Lucida Sans Unicode" panose="020B0602030504020204" pitchFamily="34" charset="0"/>
                <a:cs typeface="Lucida Sans Unicode" panose="020B0602030504020204" pitchFamily="34" charset="0"/>
              </a:rPr>
              <a:t>, </a:t>
            </a:r>
            <a:r>
              <a:rPr lang="el-GR" sz="1600" b="1" i="0" dirty="0">
                <a:solidFill>
                  <a:srgbClr val="202122"/>
                </a:solidFill>
                <a:effectLst/>
                <a:latin typeface="Lucida Sans Unicode" panose="020B0602030504020204" pitchFamily="34" charset="0"/>
                <a:cs typeface="Lucida Sans Unicode" panose="020B0602030504020204" pitchFamily="34" charset="0"/>
              </a:rPr>
              <a:t>αεροθερμική</a:t>
            </a:r>
            <a:r>
              <a:rPr lang="el-GR" sz="1600" b="0" i="0" dirty="0">
                <a:solidFill>
                  <a:srgbClr val="202122"/>
                </a:solidFill>
                <a:effectLst/>
                <a:latin typeface="Lucida Sans Unicode" panose="020B0602030504020204" pitchFamily="34" charset="0"/>
                <a:cs typeface="Lucida Sans Unicode" panose="020B0602030504020204" pitchFamily="34" charset="0"/>
              </a:rPr>
              <a:t>, </a:t>
            </a:r>
            <a:r>
              <a:rPr lang="el-GR" sz="1600" b="1" i="0" dirty="0">
                <a:solidFill>
                  <a:srgbClr val="202122"/>
                </a:solidFill>
                <a:effectLst/>
                <a:latin typeface="Lucida Sans Unicode" panose="020B0602030504020204" pitchFamily="34" charset="0"/>
                <a:cs typeface="Lucida Sans Unicode" panose="020B0602030504020204" pitchFamily="34" charset="0"/>
              </a:rPr>
              <a:t>γεωθερμική</a:t>
            </a:r>
            <a:r>
              <a:rPr lang="el-GR" sz="1600" b="0" i="0" dirty="0">
                <a:solidFill>
                  <a:srgbClr val="202122"/>
                </a:solidFill>
                <a:effectLst/>
                <a:latin typeface="Lucida Sans Unicode" panose="020B0602030504020204" pitchFamily="34" charset="0"/>
                <a:cs typeface="Lucida Sans Unicode" panose="020B0602030504020204" pitchFamily="34" charset="0"/>
              </a:rPr>
              <a:t>, </a:t>
            </a:r>
            <a:r>
              <a:rPr lang="el-GR" sz="1600" b="1" i="0" dirty="0">
                <a:solidFill>
                  <a:srgbClr val="202122"/>
                </a:solidFill>
                <a:effectLst/>
                <a:latin typeface="Lucida Sans Unicode" panose="020B0602030504020204" pitchFamily="34" charset="0"/>
                <a:cs typeface="Lucida Sans Unicode" panose="020B0602030504020204" pitchFamily="34" charset="0"/>
              </a:rPr>
              <a:t>υδροθερμική</a:t>
            </a:r>
            <a:r>
              <a:rPr lang="el-GR" sz="1600" b="0" i="0" dirty="0">
                <a:solidFill>
                  <a:srgbClr val="202122"/>
                </a:solidFill>
                <a:effectLst/>
                <a:latin typeface="Lucida Sans Unicode" panose="020B0602030504020204" pitchFamily="34" charset="0"/>
                <a:cs typeface="Lucida Sans Unicode" panose="020B0602030504020204" pitchFamily="34" charset="0"/>
              </a:rPr>
              <a:t> και ενέργεια των </a:t>
            </a:r>
            <a:r>
              <a:rPr lang="el-GR" sz="1600" b="1" i="0" dirty="0">
                <a:solidFill>
                  <a:srgbClr val="202122"/>
                </a:solidFill>
                <a:effectLst/>
                <a:latin typeface="Lucida Sans Unicode" panose="020B0602030504020204" pitchFamily="34" charset="0"/>
                <a:cs typeface="Lucida Sans Unicode" panose="020B0602030504020204" pitchFamily="34" charset="0"/>
              </a:rPr>
              <a:t>ωκεανών</a:t>
            </a:r>
            <a:r>
              <a:rPr lang="el-GR" sz="1600" b="0" i="0" dirty="0">
                <a:solidFill>
                  <a:srgbClr val="202122"/>
                </a:solidFill>
                <a:effectLst/>
                <a:latin typeface="Lucida Sans Unicode" panose="020B0602030504020204" pitchFamily="34" charset="0"/>
                <a:cs typeface="Lucida Sans Unicode" panose="020B0602030504020204" pitchFamily="34" charset="0"/>
              </a:rPr>
              <a:t>, </a:t>
            </a:r>
            <a:r>
              <a:rPr lang="el-GR" sz="1600" b="1" i="0" dirty="0">
                <a:solidFill>
                  <a:srgbClr val="202122"/>
                </a:solidFill>
                <a:effectLst/>
                <a:latin typeface="Lucida Sans Unicode" panose="020B0602030504020204" pitchFamily="34" charset="0"/>
                <a:cs typeface="Lucida Sans Unicode" panose="020B0602030504020204" pitchFamily="34" charset="0"/>
              </a:rPr>
              <a:t>υδροηλεκτρική</a:t>
            </a:r>
            <a:r>
              <a:rPr lang="el-GR" sz="1600" b="0" i="0" dirty="0">
                <a:solidFill>
                  <a:srgbClr val="202122"/>
                </a:solidFill>
                <a:effectLst/>
                <a:latin typeface="Lucida Sans Unicode" panose="020B0602030504020204" pitchFamily="34" charset="0"/>
                <a:cs typeface="Lucida Sans Unicode" panose="020B0602030504020204" pitchFamily="34" charset="0"/>
              </a:rPr>
              <a:t>, από </a:t>
            </a:r>
            <a:r>
              <a:rPr lang="el-GR" sz="1600" b="1" i="0" dirty="0">
                <a:solidFill>
                  <a:srgbClr val="202122"/>
                </a:solidFill>
                <a:effectLst/>
                <a:latin typeface="Lucida Sans Unicode" panose="020B0602030504020204" pitchFamily="34" charset="0"/>
                <a:cs typeface="Lucida Sans Unicode" panose="020B0602030504020204" pitchFamily="34" charset="0"/>
              </a:rPr>
              <a:t>βιομάζα</a:t>
            </a:r>
            <a:r>
              <a:rPr lang="el-GR" sz="1600" b="0" i="0" dirty="0">
                <a:solidFill>
                  <a:srgbClr val="202122"/>
                </a:solidFill>
                <a:effectLst/>
                <a:latin typeface="Lucida Sans Unicode" panose="020B0602030504020204" pitchFamily="34" charset="0"/>
                <a:cs typeface="Lucida Sans Unicode" panose="020B0602030504020204" pitchFamily="34" charset="0"/>
              </a:rPr>
              <a:t>, από τα εκλυόμενα στους χώρους υγειονομικής ταφής αέρια, από αέρια μονάδων επεξεργασίας λυμάτων και από βιοαέρια.</a:t>
            </a:r>
            <a:endParaRPr lang="el-GR" sz="1600" dirty="0">
              <a:latin typeface="Lucida Sans Unicode" panose="020B0602030504020204" pitchFamily="34" charset="0"/>
              <a:cs typeface="Lucida Sans Unicode" panose="020B0602030504020204" pitchFamily="34" charset="0"/>
            </a:endParaRPr>
          </a:p>
        </p:txBody>
      </p:sp>
      <p:sp>
        <p:nvSpPr>
          <p:cNvPr id="11" name="TextBox 10">
            <a:extLst>
              <a:ext uri="{FF2B5EF4-FFF2-40B4-BE49-F238E27FC236}">
                <a16:creationId xmlns:a16="http://schemas.microsoft.com/office/drawing/2014/main" id="{2C2DD5FF-939A-8802-39D8-E88E8F784E89}"/>
              </a:ext>
            </a:extLst>
          </p:cNvPr>
          <p:cNvSpPr txBox="1"/>
          <p:nvPr/>
        </p:nvSpPr>
        <p:spPr>
          <a:xfrm>
            <a:off x="730986" y="6294077"/>
            <a:ext cx="5868000" cy="276999"/>
          </a:xfrm>
          <a:prstGeom prst="rect">
            <a:avLst/>
          </a:prstGeom>
          <a:noFill/>
        </p:spPr>
        <p:txBody>
          <a:bodyPr wrap="square">
            <a:spAutoFit/>
          </a:bodyPr>
          <a:lstStyle/>
          <a:p>
            <a:r>
              <a:rPr lang="el-GR" sz="1200" dirty="0">
                <a:hlinkClick r:id="rId2"/>
              </a:rPr>
              <a:t>https://el.wikipedia.org/wiki/Ανανεώσιμες_πηγές_ενέργειας</a:t>
            </a:r>
            <a:endParaRPr lang="el-GR" sz="1200" dirty="0"/>
          </a:p>
        </p:txBody>
      </p:sp>
      <p:sp>
        <p:nvSpPr>
          <p:cNvPr id="15" name="TextBox 14">
            <a:extLst>
              <a:ext uri="{FF2B5EF4-FFF2-40B4-BE49-F238E27FC236}">
                <a16:creationId xmlns:a16="http://schemas.microsoft.com/office/drawing/2014/main" id="{1C5D7983-A957-DFEF-575C-682DE2B67C0A}"/>
              </a:ext>
            </a:extLst>
          </p:cNvPr>
          <p:cNvSpPr txBox="1"/>
          <p:nvPr/>
        </p:nvSpPr>
        <p:spPr>
          <a:xfrm>
            <a:off x="6221691" y="6294077"/>
            <a:ext cx="4680000" cy="276999"/>
          </a:xfrm>
          <a:prstGeom prst="rect">
            <a:avLst/>
          </a:prstGeom>
          <a:noFill/>
        </p:spPr>
        <p:txBody>
          <a:bodyPr wrap="square">
            <a:spAutoFit/>
          </a:bodyPr>
          <a:lstStyle/>
          <a:p>
            <a:r>
              <a:rPr lang="el-GR" sz="1200" dirty="0">
                <a:hlinkClick r:id="rId3"/>
              </a:rPr>
              <a:t>http://www.allaboutenergy.gr/Piges23.html</a:t>
            </a:r>
            <a:endParaRPr lang="el-GR" sz="1200" dirty="0"/>
          </a:p>
        </p:txBody>
      </p:sp>
    </p:spTree>
    <p:extLst>
      <p:ext uri="{BB962C8B-B14F-4D97-AF65-F5344CB8AC3E}">
        <p14:creationId xmlns:p14="http://schemas.microsoft.com/office/powerpoint/2010/main" val="323431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56814-DAD1-09C8-6E5C-EDC3B86A7FFC}"/>
              </a:ext>
            </a:extLst>
          </p:cNvPr>
          <p:cNvSpPr>
            <a:spLocks noGrp="1"/>
          </p:cNvSpPr>
          <p:nvPr>
            <p:ph type="title"/>
          </p:nvPr>
        </p:nvSpPr>
        <p:spPr/>
        <p:txBody>
          <a:bodyPr/>
          <a:lstStyle/>
          <a:p>
            <a:r>
              <a:rPr lang="el-GR" dirty="0"/>
              <a:t>Η εξέλιξη τους </a:t>
            </a:r>
          </a:p>
        </p:txBody>
      </p:sp>
      <p:sp>
        <p:nvSpPr>
          <p:cNvPr id="3" name="TextBox 2">
            <a:extLst>
              <a:ext uri="{FF2B5EF4-FFF2-40B4-BE49-F238E27FC236}">
                <a16:creationId xmlns:a16="http://schemas.microsoft.com/office/drawing/2014/main" id="{D9739E0A-E06C-B1E1-ACBF-8210C95E0FDC}"/>
              </a:ext>
            </a:extLst>
          </p:cNvPr>
          <p:cNvSpPr txBox="1"/>
          <p:nvPr/>
        </p:nvSpPr>
        <p:spPr>
          <a:xfrm>
            <a:off x="330740" y="1474788"/>
            <a:ext cx="6498685" cy="523220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l-GR" sz="1600" i="0" dirty="0">
                <a:effectLst/>
                <a:latin typeface="Lucida Sans Unicode" panose="020B0602030504020204" pitchFamily="34" charset="0"/>
                <a:cs typeface="Lucida Sans Unicode" panose="020B0602030504020204" pitchFamily="34" charset="0"/>
              </a:rPr>
              <a:t>Το ενδιαφέρον για την ανάπτυξη των ΑΠΕ εμφανίσθηκε αρχικά μετά την </a:t>
            </a:r>
            <a:r>
              <a:rPr lang="el-GR" sz="1600" i="0" dirty="0">
                <a:solidFill>
                  <a:schemeClr val="accent5">
                    <a:lumMod val="50000"/>
                  </a:schemeClr>
                </a:solidFill>
                <a:effectLst/>
                <a:latin typeface="Lucida Sans Unicode" panose="020B0602030504020204" pitchFamily="34" charset="0"/>
                <a:cs typeface="Lucida Sans Unicode" panose="020B0602030504020204" pitchFamily="34" charset="0"/>
              </a:rPr>
              <a:t>1</a:t>
            </a:r>
            <a:r>
              <a:rPr lang="el-GR" sz="1600" i="0" baseline="30000" dirty="0">
                <a:solidFill>
                  <a:schemeClr val="accent5">
                    <a:lumMod val="50000"/>
                  </a:schemeClr>
                </a:solidFill>
                <a:effectLst/>
                <a:latin typeface="Lucida Sans Unicode" panose="020B0602030504020204" pitchFamily="34" charset="0"/>
                <a:cs typeface="Lucida Sans Unicode" panose="020B0602030504020204" pitchFamily="34" charset="0"/>
              </a:rPr>
              <a:t>η</a:t>
            </a:r>
            <a:r>
              <a:rPr lang="el-GR" sz="1600" i="0" dirty="0">
                <a:solidFill>
                  <a:schemeClr val="accent5">
                    <a:lumMod val="50000"/>
                  </a:schemeClr>
                </a:solidFill>
                <a:effectLst/>
                <a:latin typeface="Lucida Sans Unicode" panose="020B0602030504020204" pitchFamily="34" charset="0"/>
                <a:cs typeface="Lucida Sans Unicode" panose="020B0602030504020204" pitchFamily="34" charset="0"/>
              </a:rPr>
              <a:t> </a:t>
            </a:r>
            <a:r>
              <a:rPr lang="el-GR" sz="1600" b="1" i="0" dirty="0">
                <a:solidFill>
                  <a:schemeClr val="accent5">
                    <a:lumMod val="50000"/>
                  </a:schemeClr>
                </a:solidFill>
                <a:effectLst/>
                <a:latin typeface="Lucida Sans Unicode" panose="020B0602030504020204" pitchFamily="34" charset="0"/>
                <a:cs typeface="Lucida Sans Unicode" panose="020B0602030504020204" pitchFamily="34" charset="0"/>
              </a:rPr>
              <a:t>πετρελαϊκή κρίση</a:t>
            </a:r>
            <a:r>
              <a:rPr lang="el-GR" sz="1600" i="0" dirty="0">
                <a:solidFill>
                  <a:schemeClr val="accent5">
                    <a:lumMod val="50000"/>
                  </a:schemeClr>
                </a:solidFill>
                <a:effectLst/>
                <a:latin typeface="Lucida Sans Unicode" panose="020B0602030504020204" pitchFamily="34" charset="0"/>
                <a:cs typeface="Lucida Sans Unicode" panose="020B0602030504020204" pitchFamily="34" charset="0"/>
              </a:rPr>
              <a:t> το 1974</a:t>
            </a:r>
            <a:r>
              <a:rPr lang="el-GR" sz="1600" i="0" dirty="0">
                <a:effectLst/>
                <a:latin typeface="Lucida Sans Unicode" panose="020B0602030504020204" pitchFamily="34" charset="0"/>
                <a:cs typeface="Lucida Sans Unicode" panose="020B0602030504020204" pitchFamily="34" charset="0"/>
              </a:rPr>
              <a:t>, και παγιώθηκε με τη </a:t>
            </a:r>
            <a:r>
              <a:rPr lang="el-GR" sz="1600" b="1" i="0" dirty="0">
                <a:solidFill>
                  <a:srgbClr val="002060"/>
                </a:solidFill>
                <a:effectLst/>
                <a:latin typeface="Lucida Sans Unicode" panose="020B0602030504020204" pitchFamily="34" charset="0"/>
                <a:cs typeface="Lucida Sans Unicode" panose="020B0602030504020204" pitchFamily="34" charset="0"/>
              </a:rPr>
              <a:t>συνειδητοποίηση της Κλιματικής Κρίσης</a:t>
            </a:r>
          </a:p>
          <a:p>
            <a:pPr marL="285750" indent="-285750">
              <a:lnSpc>
                <a:spcPct val="150000"/>
              </a:lnSpc>
              <a:buFont typeface="Arial" panose="020B0604020202020204" pitchFamily="34" charset="0"/>
              <a:buChar char="•"/>
            </a:pPr>
            <a:r>
              <a:rPr lang="el-GR" sz="1600" i="0" dirty="0">
                <a:effectLst/>
                <a:latin typeface="Lucida Sans Unicode" panose="020B0602030504020204" pitchFamily="34" charset="0"/>
                <a:cs typeface="Lucida Sans Unicode" panose="020B0602030504020204" pitchFamily="34" charset="0"/>
              </a:rPr>
              <a:t>Για πολλές χώρες, οι ΑΠΕ αποτελούν μια εγχώρια </a:t>
            </a:r>
            <a:r>
              <a:rPr lang="el-GR" sz="1600" b="1" i="0" dirty="0">
                <a:solidFill>
                  <a:srgbClr val="002060"/>
                </a:solidFill>
                <a:effectLst/>
                <a:latin typeface="Lucida Sans Unicode" panose="020B0602030504020204" pitchFamily="34" charset="0"/>
                <a:cs typeface="Lucida Sans Unicode" panose="020B0602030504020204" pitchFamily="34" charset="0"/>
              </a:rPr>
              <a:t>πηγή ενέργειας με ευνοϊκές προοπτικές ανάπτυξης</a:t>
            </a:r>
            <a:r>
              <a:rPr lang="el-GR" sz="1600" i="0" dirty="0">
                <a:effectLst/>
                <a:latin typeface="Lucida Sans Unicode" panose="020B0602030504020204" pitchFamily="34" charset="0"/>
                <a:cs typeface="Lucida Sans Unicode" panose="020B0602030504020204" pitchFamily="34" charset="0"/>
              </a:rPr>
              <a:t> και βελτίωσης στο ενεργειακό τους ισοζύγιο, συμβάλλοντας στη μείωση της εξάρτησης από το ακριβό εισαγόμενο πετρέλαιο και στην </a:t>
            </a:r>
            <a:r>
              <a:rPr lang="el-GR" sz="1600" b="1" i="0" dirty="0">
                <a:effectLst/>
                <a:latin typeface="Lucida Sans Unicode" panose="020B0602030504020204" pitchFamily="34" charset="0"/>
                <a:cs typeface="Lucida Sans Unicode" panose="020B0602030504020204" pitchFamily="34" charset="0"/>
              </a:rPr>
              <a:t>ενίσχυση της ασφάλειας</a:t>
            </a:r>
            <a:r>
              <a:rPr lang="el-GR" sz="1600" i="0" dirty="0">
                <a:effectLst/>
                <a:latin typeface="Lucida Sans Unicode" panose="020B0602030504020204" pitchFamily="34" charset="0"/>
                <a:cs typeface="Lucida Sans Unicode" panose="020B0602030504020204" pitchFamily="34" charset="0"/>
              </a:rPr>
              <a:t> του ενεργειακού τους εφοδιασμού. </a:t>
            </a:r>
          </a:p>
          <a:p>
            <a:pPr marL="285750" indent="-285750">
              <a:lnSpc>
                <a:spcPct val="150000"/>
              </a:lnSpc>
              <a:buFont typeface="Arial" panose="020B0604020202020204" pitchFamily="34" charset="0"/>
              <a:buChar char="•"/>
            </a:pPr>
            <a:r>
              <a:rPr lang="el-GR" sz="1600" i="0" dirty="0">
                <a:effectLst/>
                <a:latin typeface="Lucida Sans Unicode" panose="020B0602030504020204" pitchFamily="34" charset="0"/>
                <a:cs typeface="Lucida Sans Unicode" panose="020B0602030504020204" pitchFamily="34" charset="0"/>
              </a:rPr>
              <a:t>Η ανάπτυξη των ΑΠΕ, φαίνεται οτι είναι ο μόνος εφικτός τρόπος για να μπορέσει η </a:t>
            </a:r>
            <a:r>
              <a:rPr lang="el-GR" sz="1600" b="1" i="0" dirty="0">
                <a:solidFill>
                  <a:srgbClr val="002060"/>
                </a:solidFill>
                <a:effectLst/>
                <a:latin typeface="Lucida Sans Unicode" panose="020B0602030504020204" pitchFamily="34" charset="0"/>
                <a:cs typeface="Lucida Sans Unicode" panose="020B0602030504020204" pitchFamily="34" charset="0"/>
              </a:rPr>
              <a:t>Ευρωπαϊκή Ένωση </a:t>
            </a:r>
            <a:r>
              <a:rPr lang="el-GR" sz="1600" i="0" dirty="0">
                <a:effectLst/>
                <a:latin typeface="Lucida Sans Unicode" panose="020B0602030504020204" pitchFamily="34" charset="0"/>
                <a:cs typeface="Lucida Sans Unicode" panose="020B0602030504020204" pitchFamily="34" charset="0"/>
              </a:rPr>
              <a:t>να ανταποκριθεί στους </a:t>
            </a:r>
            <a:r>
              <a:rPr lang="el-GR" sz="1600" b="1" i="0" dirty="0">
                <a:solidFill>
                  <a:srgbClr val="002060"/>
                </a:solidFill>
                <a:effectLst/>
                <a:latin typeface="Lucida Sans Unicode" panose="020B0602030504020204" pitchFamily="34" charset="0"/>
                <a:cs typeface="Lucida Sans Unicode" panose="020B0602030504020204" pitchFamily="34" charset="0"/>
              </a:rPr>
              <a:t>στόχους</a:t>
            </a:r>
            <a:r>
              <a:rPr lang="el-GR" sz="1600" i="0" dirty="0">
                <a:effectLst/>
                <a:latin typeface="Lucida Sans Unicode" panose="020B0602030504020204" pitchFamily="34" charset="0"/>
                <a:cs typeface="Lucida Sans Unicode" panose="020B0602030504020204" pitchFamily="34" charset="0"/>
              </a:rPr>
              <a:t> που θέτει να περιορίσει τους ρύπους του διοξειδίου του άνθρακα σε επίπεδα προ του 1993</a:t>
            </a:r>
            <a:endParaRPr lang="el-GR" sz="1600" dirty="0">
              <a:latin typeface="Lucida Sans Unicode" panose="020B0602030504020204" pitchFamily="34" charset="0"/>
              <a:cs typeface="Lucida Sans Unicode" panose="020B0602030504020204" pitchFamily="34" charset="0"/>
            </a:endParaRPr>
          </a:p>
        </p:txBody>
      </p:sp>
      <p:pic>
        <p:nvPicPr>
          <p:cNvPr id="1026" name="Picture 2" descr="ΑΠΕ: Αυξάνεται η συμμετοχή τους στην κατανάλωση ενέργειας ...">
            <a:extLst>
              <a:ext uri="{FF2B5EF4-FFF2-40B4-BE49-F238E27FC236}">
                <a16:creationId xmlns:a16="http://schemas.microsoft.com/office/drawing/2014/main" id="{25AEBCAE-09AE-31D3-0CFC-F32911E4EF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9425" y="1140643"/>
            <a:ext cx="536257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89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42BFA-37C0-8985-15E9-A4E2BAD7A63A}"/>
              </a:ext>
            </a:extLst>
          </p:cNvPr>
          <p:cNvSpPr>
            <a:spLocks noGrp="1"/>
          </p:cNvSpPr>
          <p:nvPr>
            <p:ph type="title"/>
          </p:nvPr>
        </p:nvSpPr>
        <p:spPr/>
        <p:txBody>
          <a:bodyPr/>
          <a:lstStyle/>
          <a:p>
            <a:r>
              <a:rPr lang="el-GR"/>
              <a:t>Οφέλη </a:t>
            </a:r>
            <a:endParaRPr lang="el-GR" dirty="0"/>
          </a:p>
        </p:txBody>
      </p:sp>
      <p:sp>
        <p:nvSpPr>
          <p:cNvPr id="3" name="TextBox 2">
            <a:extLst>
              <a:ext uri="{FF2B5EF4-FFF2-40B4-BE49-F238E27FC236}">
                <a16:creationId xmlns:a16="http://schemas.microsoft.com/office/drawing/2014/main" id="{30ECACCA-AB89-AED7-B81B-DF91E4E11287}"/>
              </a:ext>
            </a:extLst>
          </p:cNvPr>
          <p:cNvSpPr txBox="1"/>
          <p:nvPr/>
        </p:nvSpPr>
        <p:spPr>
          <a:xfrm>
            <a:off x="838200" y="1681261"/>
            <a:ext cx="10398551" cy="4493538"/>
          </a:xfrm>
          <a:prstGeom prst="rect">
            <a:avLst/>
          </a:prstGeom>
          <a:noFill/>
        </p:spPr>
        <p:txBody>
          <a:bodyPr wrap="square" rtlCol="0">
            <a:spAutoFit/>
          </a:bodyPr>
          <a:lstStyle/>
          <a:p>
            <a:r>
              <a:rPr lang="el-GR" sz="1600" b="0" i="0" dirty="0">
                <a:solidFill>
                  <a:srgbClr val="272727"/>
                </a:solidFill>
                <a:effectLst/>
                <a:latin typeface="Lucida Sans Unicode" panose="020B0602030504020204" pitchFamily="34" charset="0"/>
              </a:rPr>
              <a:t>Στη χώρα μας η ανάπτυξη των ανανεώσιμων πηγών ενέργειας δημιουργεί πολλά οφέλη τα οποία μπορούν να κατηγοριοποιηθούν σε περιβαλλοντικά, ενεργειακά, οικονομικά, τεχνολογικά και κοινωνικά.</a:t>
            </a:r>
          </a:p>
          <a:p>
            <a:pPr>
              <a:lnSpc>
                <a:spcPct val="150000"/>
              </a:lnSpc>
            </a:pPr>
            <a:r>
              <a:rPr lang="el-GR" sz="1600" b="1" i="0" dirty="0">
                <a:solidFill>
                  <a:schemeClr val="accent1"/>
                </a:solidFill>
                <a:effectLst/>
                <a:latin typeface="Lucida Sans Unicode" panose="020B0602030504020204" pitchFamily="34" charset="0"/>
              </a:rPr>
              <a:t>Περιβαλλοντικά</a:t>
            </a:r>
            <a:r>
              <a:rPr lang="el-GR" sz="1600" b="0" i="0" dirty="0">
                <a:solidFill>
                  <a:srgbClr val="272727"/>
                </a:solidFill>
                <a:effectLst/>
                <a:latin typeface="Lucida Sans Unicode" panose="020B0602030504020204" pitchFamily="34" charset="0"/>
              </a:rPr>
              <a:t>, μείωση του διοξειδίου του άνθρακα στην ατμόσφαιρα, μείωση της ρύπανσης της ατμόσφαιρας </a:t>
            </a:r>
          </a:p>
          <a:p>
            <a:pPr>
              <a:lnSpc>
                <a:spcPct val="150000"/>
              </a:lnSpc>
            </a:pPr>
            <a:r>
              <a:rPr lang="el-GR" sz="1600" b="1" i="0" dirty="0">
                <a:solidFill>
                  <a:schemeClr val="accent1"/>
                </a:solidFill>
                <a:effectLst/>
                <a:latin typeface="Lucida Sans Unicode" panose="020B0602030504020204" pitchFamily="34" charset="0"/>
              </a:rPr>
              <a:t>Ενεργειακά</a:t>
            </a:r>
            <a:r>
              <a:rPr lang="el-GR" sz="1600" b="0" i="0" dirty="0">
                <a:solidFill>
                  <a:srgbClr val="272727"/>
                </a:solidFill>
                <a:effectLst/>
                <a:latin typeface="Lucida Sans Unicode" panose="020B0602030504020204" pitchFamily="34" charset="0"/>
              </a:rPr>
              <a:t>, ενεργειακή ανεξαρτησία με την χρήση εγχώριων ανανεώσιμων ενεργειακών πόρων αντί των εισαγόμενων ορυκτών καυσίμων (πετρέλαιο, λιγνίτης κλπ)</a:t>
            </a:r>
          </a:p>
          <a:p>
            <a:pPr>
              <a:lnSpc>
                <a:spcPct val="150000"/>
              </a:lnSpc>
            </a:pPr>
            <a:r>
              <a:rPr lang="el-GR" sz="1600" b="1" i="0" dirty="0">
                <a:solidFill>
                  <a:schemeClr val="accent1"/>
                </a:solidFill>
                <a:effectLst/>
                <a:latin typeface="Lucida Sans Unicode" panose="020B0602030504020204" pitchFamily="34" charset="0"/>
              </a:rPr>
              <a:t>Οικονομικά</a:t>
            </a:r>
            <a:r>
              <a:rPr lang="el-GR" sz="1600" b="1" i="0" dirty="0">
                <a:solidFill>
                  <a:srgbClr val="272727"/>
                </a:solidFill>
                <a:effectLst/>
                <a:latin typeface="Lucida Sans Unicode" panose="020B0602030504020204" pitchFamily="34" charset="0"/>
              </a:rPr>
              <a:t>,</a:t>
            </a:r>
            <a:r>
              <a:rPr lang="el-GR" sz="1600" b="0" i="0" dirty="0">
                <a:solidFill>
                  <a:srgbClr val="272727"/>
                </a:solidFill>
                <a:effectLst/>
                <a:latin typeface="Lucida Sans Unicode" panose="020B0602030504020204" pitchFamily="34" charset="0"/>
              </a:rPr>
              <a:t> αύξηση των επενδύσεων σε εγκαταστάσεις αξιοποίησης των ΑΠΕ, δημιουργία νέων επιχειρήσεων, βελτίωση του εμπορικού ισοζυγίου της χώρας λόγω της μείωσης των εισαγωγών ορυκτών καυσίμων, αύξηση του ακαθάριστου Εθνικού προϊόντος λόγω της παραγωγής ενέργειας από ΑΠΕ κα</a:t>
            </a:r>
            <a:br>
              <a:rPr lang="el-GR" sz="1600" dirty="0"/>
            </a:br>
            <a:r>
              <a:rPr lang="el-GR" sz="1600" b="1" dirty="0">
                <a:solidFill>
                  <a:schemeClr val="accent1"/>
                </a:solidFill>
                <a:latin typeface="Lucida Sans Unicode" panose="020B0602030504020204" pitchFamily="34" charset="0"/>
              </a:rPr>
              <a:t>Κ</a:t>
            </a:r>
            <a:r>
              <a:rPr lang="el-GR" sz="1600" b="1" i="0" dirty="0">
                <a:solidFill>
                  <a:schemeClr val="accent1"/>
                </a:solidFill>
                <a:effectLst/>
                <a:latin typeface="Lucida Sans Unicode" panose="020B0602030504020204" pitchFamily="34" charset="0"/>
              </a:rPr>
              <a:t>οινωνικά</a:t>
            </a:r>
            <a:r>
              <a:rPr lang="el-GR" sz="1600" b="0" i="0" dirty="0">
                <a:solidFill>
                  <a:srgbClr val="272727"/>
                </a:solidFill>
                <a:effectLst/>
                <a:latin typeface="Lucida Sans Unicode" panose="020B0602030504020204" pitchFamily="34" charset="0"/>
              </a:rPr>
              <a:t>, δημιουργία νέων θέσεων εργασίας, δημιουργία επιχειρήσεων σε απομακρυσμένες περιοχές κα</a:t>
            </a:r>
            <a:endParaRPr lang="el-GR" sz="1600" dirty="0"/>
          </a:p>
        </p:txBody>
      </p:sp>
    </p:spTree>
    <p:extLst>
      <p:ext uri="{BB962C8B-B14F-4D97-AF65-F5344CB8AC3E}">
        <p14:creationId xmlns:p14="http://schemas.microsoft.com/office/powerpoint/2010/main" val="79150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768B9-C325-91FB-71BA-C51D3B3D9CA8}"/>
              </a:ext>
            </a:extLst>
          </p:cNvPr>
          <p:cNvSpPr>
            <a:spLocks noGrp="1"/>
          </p:cNvSpPr>
          <p:nvPr>
            <p:ph type="title"/>
          </p:nvPr>
        </p:nvSpPr>
        <p:spPr/>
        <p:txBody>
          <a:bodyPr/>
          <a:lstStyle/>
          <a:p>
            <a:r>
              <a:rPr lang="el-GR" dirty="0"/>
              <a:t>Μορφές </a:t>
            </a:r>
          </a:p>
        </p:txBody>
      </p:sp>
      <p:sp>
        <p:nvSpPr>
          <p:cNvPr id="3" name="TextBox 2">
            <a:extLst>
              <a:ext uri="{FF2B5EF4-FFF2-40B4-BE49-F238E27FC236}">
                <a16:creationId xmlns:a16="http://schemas.microsoft.com/office/drawing/2014/main" id="{03EEB789-D93F-FE63-2DEF-31724D8AE377}"/>
              </a:ext>
            </a:extLst>
          </p:cNvPr>
          <p:cNvSpPr txBox="1"/>
          <p:nvPr/>
        </p:nvSpPr>
        <p:spPr>
          <a:xfrm>
            <a:off x="838200" y="1690688"/>
            <a:ext cx="10681355" cy="4606774"/>
          </a:xfrm>
          <a:prstGeom prst="rect">
            <a:avLst/>
          </a:prstGeom>
          <a:noFill/>
        </p:spPr>
        <p:txBody>
          <a:bodyPr wrap="square" rtlCol="0">
            <a:spAutoFit/>
          </a:bodyPr>
          <a:lstStyle/>
          <a:p>
            <a:pPr algn="l">
              <a:lnSpc>
                <a:spcPct val="150000"/>
              </a:lnSpc>
            </a:pPr>
            <a:r>
              <a:rPr lang="el-GR" b="0" i="0" dirty="0">
                <a:solidFill>
                  <a:srgbClr val="333333"/>
                </a:solidFill>
                <a:effectLst/>
                <a:latin typeface="Lucida Sans Unicode" panose="020B0602030504020204" pitchFamily="34" charset="0"/>
                <a:cs typeface="Lucida Sans Unicode" panose="020B0602030504020204" pitchFamily="34" charset="0"/>
              </a:rPr>
              <a:t>Οι βασικές μορφές των ΑΠΕ είναι:</a:t>
            </a:r>
          </a:p>
          <a:p>
            <a:pPr marL="285750" indent="-285750" algn="l">
              <a:lnSpc>
                <a:spcPct val="150000"/>
              </a:lnSpc>
              <a:buFont typeface="Wingdings" panose="05000000000000000000" pitchFamily="2" charset="2"/>
              <a:buChar char="Ø"/>
            </a:pPr>
            <a:r>
              <a:rPr lang="el-GR" b="1" i="0" dirty="0">
                <a:solidFill>
                  <a:srgbClr val="006600"/>
                </a:solidFill>
                <a:effectLst/>
                <a:latin typeface="Lucida Sans Unicode" panose="020B0602030504020204" pitchFamily="34" charset="0"/>
                <a:cs typeface="Lucida Sans Unicode" panose="020B0602030504020204" pitchFamily="34" charset="0"/>
              </a:rPr>
              <a:t>ο ήλιος - ηλιακή ενέργεια</a:t>
            </a:r>
            <a:r>
              <a:rPr lang="el-GR" b="0" i="0" dirty="0">
                <a:solidFill>
                  <a:srgbClr val="333333"/>
                </a:solidFill>
                <a:effectLst/>
                <a:latin typeface="Lucida Sans Unicode" panose="020B0602030504020204" pitchFamily="34" charset="0"/>
                <a:cs typeface="Lucida Sans Unicode" panose="020B0602030504020204" pitchFamily="34" charset="0"/>
              </a:rPr>
              <a:t>, με υποτομείς τα ενεργητικά ηλιακά συστήματα, τα παθητικά ηλιακά συστήματα και τη φωτοβολταϊκή μετατροπή,</a:t>
            </a:r>
          </a:p>
          <a:p>
            <a:pPr marL="285750" indent="-285750" algn="l">
              <a:lnSpc>
                <a:spcPct val="150000"/>
              </a:lnSpc>
              <a:buFont typeface="Wingdings" panose="05000000000000000000" pitchFamily="2" charset="2"/>
              <a:buChar char="Ø"/>
            </a:pPr>
            <a:r>
              <a:rPr lang="el-GR" b="1" dirty="0">
                <a:solidFill>
                  <a:srgbClr val="006600"/>
                </a:solidFill>
                <a:latin typeface="Lucida Sans Unicode" panose="020B0602030504020204" pitchFamily="34" charset="0"/>
                <a:cs typeface="Lucida Sans Unicode" panose="020B0602030504020204" pitchFamily="34" charset="0"/>
              </a:rPr>
              <a:t>ο άνεμος - αιολική ενέργεια</a:t>
            </a:r>
            <a:r>
              <a:rPr lang="el-GR" b="0" i="0" dirty="0">
                <a:solidFill>
                  <a:srgbClr val="333333"/>
                </a:solidFill>
                <a:effectLst/>
                <a:latin typeface="Lucida Sans Unicode" panose="020B0602030504020204" pitchFamily="34" charset="0"/>
                <a:cs typeface="Lucida Sans Unicode" panose="020B0602030504020204" pitchFamily="34" charset="0"/>
              </a:rPr>
              <a:t>,</a:t>
            </a:r>
          </a:p>
          <a:p>
            <a:pPr marL="285750" indent="-285750" algn="l">
              <a:lnSpc>
                <a:spcPct val="150000"/>
              </a:lnSpc>
              <a:buFont typeface="Wingdings" panose="05000000000000000000" pitchFamily="2" charset="2"/>
              <a:buChar char="Ø"/>
            </a:pPr>
            <a:r>
              <a:rPr lang="el-GR" b="1" dirty="0">
                <a:solidFill>
                  <a:srgbClr val="006600"/>
                </a:solidFill>
                <a:latin typeface="Lucida Sans Unicode" panose="020B0602030504020204" pitchFamily="34" charset="0"/>
                <a:cs typeface="Lucida Sans Unicode" panose="020B0602030504020204" pitchFamily="34" charset="0"/>
              </a:rPr>
              <a:t>οι υδατοπτώσεις - υδραυλική ενέργεια</a:t>
            </a:r>
            <a:r>
              <a:rPr lang="el-GR" b="0" i="0" dirty="0">
                <a:solidFill>
                  <a:srgbClr val="333333"/>
                </a:solidFill>
                <a:effectLst/>
                <a:latin typeface="Lucida Sans Unicode" panose="020B0602030504020204" pitchFamily="34" charset="0"/>
                <a:cs typeface="Lucida Sans Unicode" panose="020B0602030504020204" pitchFamily="34" charset="0"/>
              </a:rPr>
              <a:t>,</a:t>
            </a:r>
          </a:p>
          <a:p>
            <a:pPr marL="285750" indent="-285750" algn="l">
              <a:lnSpc>
                <a:spcPct val="150000"/>
              </a:lnSpc>
              <a:buFont typeface="Wingdings" panose="05000000000000000000" pitchFamily="2" charset="2"/>
              <a:buChar char="Ø"/>
            </a:pPr>
            <a:r>
              <a:rPr lang="el-GR" b="1" i="0" dirty="0">
                <a:solidFill>
                  <a:srgbClr val="006600"/>
                </a:solidFill>
                <a:effectLst/>
                <a:latin typeface="Lucida Sans Unicode" panose="020B0602030504020204" pitchFamily="34" charset="0"/>
                <a:cs typeface="Lucida Sans Unicode" panose="020B0602030504020204" pitchFamily="34" charset="0"/>
              </a:rPr>
              <a:t>η γεωθερμία - γεωθερμική ενέργεια</a:t>
            </a:r>
            <a:r>
              <a:rPr lang="el-GR" b="0" i="0" dirty="0">
                <a:solidFill>
                  <a:srgbClr val="333333"/>
                </a:solidFill>
                <a:effectLst/>
                <a:latin typeface="Lucida Sans Unicode" panose="020B0602030504020204" pitchFamily="34" charset="0"/>
                <a:cs typeface="Lucida Sans Unicode" panose="020B0602030504020204" pitchFamily="34" charset="0"/>
              </a:rPr>
              <a:t>: υψηλής και χαμηλής ενθαλπίας,</a:t>
            </a:r>
          </a:p>
          <a:p>
            <a:pPr marL="285750" indent="-285750" algn="l">
              <a:lnSpc>
                <a:spcPct val="150000"/>
              </a:lnSpc>
              <a:buFont typeface="Wingdings" panose="05000000000000000000" pitchFamily="2" charset="2"/>
              <a:buChar char="Ø"/>
            </a:pPr>
            <a:r>
              <a:rPr lang="el-GR" b="1" i="0" dirty="0">
                <a:solidFill>
                  <a:srgbClr val="006600"/>
                </a:solidFill>
                <a:effectLst/>
                <a:latin typeface="Lucida Sans Unicode" panose="020B0602030504020204" pitchFamily="34" charset="0"/>
                <a:cs typeface="Lucida Sans Unicode" panose="020B0602030504020204" pitchFamily="34" charset="0"/>
              </a:rPr>
              <a:t>η βιομάζα</a:t>
            </a:r>
            <a:r>
              <a:rPr lang="el-GR" b="0" i="0" dirty="0">
                <a:solidFill>
                  <a:srgbClr val="333333"/>
                </a:solidFill>
                <a:effectLst/>
                <a:latin typeface="Lucida Sans Unicode" panose="020B0602030504020204" pitchFamily="34" charset="0"/>
                <a:cs typeface="Lucida Sans Unicode" panose="020B0602030504020204" pitchFamily="34" charset="0"/>
              </a:rPr>
              <a:t>: θερμική ή χημική ενέργεια με την παραγωγή βιοκαυσίμων, τη χρήση υπολειμμάτων δασικών εκμεταλλεύσεων και την αξιοποίηση βιομηχανικών αγροτικών (φυτικών και ζωικών) και αστικών αποβλήτων,</a:t>
            </a:r>
          </a:p>
          <a:p>
            <a:pPr marL="285750" indent="-285750" algn="l">
              <a:lnSpc>
                <a:spcPct val="150000"/>
              </a:lnSpc>
              <a:buFont typeface="Wingdings" panose="05000000000000000000" pitchFamily="2" charset="2"/>
              <a:buChar char="Ø"/>
            </a:pPr>
            <a:r>
              <a:rPr lang="el-GR" b="1" dirty="0">
                <a:solidFill>
                  <a:srgbClr val="006600"/>
                </a:solidFill>
                <a:latin typeface="Lucida Sans Unicode" panose="020B0602030504020204" pitchFamily="34" charset="0"/>
                <a:cs typeface="Lucida Sans Unicode" panose="020B0602030504020204" pitchFamily="34" charset="0"/>
              </a:rPr>
              <a:t>οι θάλασσες: ενέργεια κυμάτων, παλιρροϊκή ενέργεια και ενέργεια των ωκεανών </a:t>
            </a:r>
            <a:r>
              <a:rPr lang="el-GR" b="0" i="0" dirty="0">
                <a:solidFill>
                  <a:srgbClr val="333333"/>
                </a:solidFill>
                <a:effectLst/>
                <a:latin typeface="Lucida Sans Unicode" panose="020B0602030504020204" pitchFamily="34" charset="0"/>
                <a:cs typeface="Lucida Sans Unicode" panose="020B0602030504020204" pitchFamily="34" charset="0"/>
              </a:rPr>
              <a:t>από τη διαφορά θερμοκρασίας των νερών στην επιφάνεια και σε μεγάλο βάθος.</a:t>
            </a:r>
          </a:p>
        </p:txBody>
      </p:sp>
    </p:spTree>
    <p:extLst>
      <p:ext uri="{BB962C8B-B14F-4D97-AF65-F5344CB8AC3E}">
        <p14:creationId xmlns:p14="http://schemas.microsoft.com/office/powerpoint/2010/main" val="284498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123E-6EEE-FB63-ADEB-06CA24CAAB11}"/>
              </a:ext>
            </a:extLst>
          </p:cNvPr>
          <p:cNvSpPr>
            <a:spLocks noGrp="1"/>
          </p:cNvSpPr>
          <p:nvPr>
            <p:ph type="title"/>
          </p:nvPr>
        </p:nvSpPr>
        <p:spPr/>
        <p:txBody>
          <a:bodyPr/>
          <a:lstStyle/>
          <a:p>
            <a:r>
              <a:rPr lang="el-GR" dirty="0"/>
              <a:t>Πλεονεκτήματα ΑΠΕ</a:t>
            </a:r>
          </a:p>
        </p:txBody>
      </p:sp>
      <p:sp>
        <p:nvSpPr>
          <p:cNvPr id="3" name="TextBox 2">
            <a:extLst>
              <a:ext uri="{FF2B5EF4-FFF2-40B4-BE49-F238E27FC236}">
                <a16:creationId xmlns:a16="http://schemas.microsoft.com/office/drawing/2014/main" id="{95788AF0-7450-0519-2A7E-4956D849C98B}"/>
              </a:ext>
            </a:extLst>
          </p:cNvPr>
          <p:cNvSpPr txBox="1"/>
          <p:nvPr/>
        </p:nvSpPr>
        <p:spPr>
          <a:xfrm>
            <a:off x="838200" y="1690688"/>
            <a:ext cx="10869891" cy="5022272"/>
          </a:xfrm>
          <a:prstGeom prst="rect">
            <a:avLst/>
          </a:prstGeom>
          <a:noFill/>
        </p:spPr>
        <p:txBody>
          <a:bodyPr wrap="square" rtlCol="0">
            <a:spAutoFit/>
          </a:bodyPr>
          <a:lstStyle/>
          <a:p>
            <a:pPr marL="285750" indent="-285750" algn="l">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Είναι </a:t>
            </a:r>
            <a:r>
              <a:rPr lang="el-GR" b="1" i="0" dirty="0">
                <a:solidFill>
                  <a:schemeClr val="accent1"/>
                </a:solidFill>
                <a:effectLst/>
                <a:latin typeface="Lucida Sans Unicode" panose="020B0602030504020204" pitchFamily="34" charset="0"/>
                <a:cs typeface="Lucida Sans Unicode" panose="020B0602030504020204" pitchFamily="34" charset="0"/>
              </a:rPr>
              <a:t>πρακτικά ανεξάντλητες </a:t>
            </a:r>
            <a:r>
              <a:rPr lang="el-GR" b="0" i="0" dirty="0">
                <a:solidFill>
                  <a:srgbClr val="333333"/>
                </a:solidFill>
                <a:effectLst/>
                <a:latin typeface="Lucida Sans Unicode" panose="020B0602030504020204" pitchFamily="34" charset="0"/>
                <a:cs typeface="Lucida Sans Unicode" panose="020B0602030504020204" pitchFamily="34" charset="0"/>
              </a:rPr>
              <a:t>και συμβάλλουν στη μείωση της εξάρτησης από τους συμβατικούς ενεργειακούς πόρους, οι οποίοι με το πέρασμα του χρόνου εξαντλούνται...</a:t>
            </a:r>
          </a:p>
          <a:p>
            <a:pPr marL="285750" indent="-285750" algn="l">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Είναι </a:t>
            </a:r>
            <a:r>
              <a:rPr lang="el-GR" b="1" i="0" dirty="0">
                <a:solidFill>
                  <a:schemeClr val="accent1"/>
                </a:solidFill>
                <a:effectLst/>
                <a:latin typeface="Lucida Sans Unicode" panose="020B0602030504020204" pitchFamily="34" charset="0"/>
                <a:cs typeface="Lucida Sans Unicode" panose="020B0602030504020204" pitchFamily="34" charset="0"/>
              </a:rPr>
              <a:t>εγχώριες πηγές ενέργειας </a:t>
            </a:r>
            <a:r>
              <a:rPr lang="el-GR" b="0" i="0" dirty="0">
                <a:solidFill>
                  <a:srgbClr val="333333"/>
                </a:solidFill>
                <a:effectLst/>
                <a:latin typeface="Lucida Sans Unicode" panose="020B0602030504020204" pitchFamily="34" charset="0"/>
                <a:cs typeface="Lucida Sans Unicode" panose="020B0602030504020204" pitchFamily="34" charset="0"/>
              </a:rPr>
              <a:t>και συνεισφέρουν στην ενίσχυση της ενεργειακής ανεξαρτησίας και της ασφάλειας του ενεργειακού εφοδιασμού σε εθνικό επίπεδο.</a:t>
            </a:r>
          </a:p>
          <a:p>
            <a:pPr marL="285750" indent="-285750" algn="l">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Είναι </a:t>
            </a:r>
            <a:r>
              <a:rPr lang="el-GR" i="0" dirty="0">
                <a:solidFill>
                  <a:srgbClr val="333333"/>
                </a:solidFill>
                <a:effectLst/>
                <a:latin typeface="Lucida Sans Unicode" panose="020B0602030504020204" pitchFamily="34" charset="0"/>
                <a:cs typeface="Lucida Sans Unicode" panose="020B0602030504020204" pitchFamily="34" charset="0"/>
              </a:rPr>
              <a:t>γεωγραφικά διεσπαρμένες </a:t>
            </a:r>
            <a:r>
              <a:rPr lang="el-GR" b="0" i="0" dirty="0">
                <a:solidFill>
                  <a:srgbClr val="333333"/>
                </a:solidFill>
                <a:effectLst/>
                <a:latin typeface="Lucida Sans Unicode" panose="020B0602030504020204" pitchFamily="34" charset="0"/>
                <a:cs typeface="Lucida Sans Unicode" panose="020B0602030504020204" pitchFamily="34" charset="0"/>
              </a:rPr>
              <a:t>και οδηγούν στην </a:t>
            </a:r>
            <a:r>
              <a:rPr lang="el-GR" b="1" i="0" dirty="0">
                <a:solidFill>
                  <a:schemeClr val="accent1"/>
                </a:solidFill>
                <a:effectLst/>
                <a:latin typeface="Lucida Sans Unicode" panose="020B0602030504020204" pitchFamily="34" charset="0"/>
                <a:cs typeface="Lucida Sans Unicode" panose="020B0602030504020204" pitchFamily="34" charset="0"/>
              </a:rPr>
              <a:t>αποκέντρωση του ενεργειακού συστήματος</a:t>
            </a:r>
            <a:r>
              <a:rPr lang="el-GR" b="0" i="0" dirty="0">
                <a:solidFill>
                  <a:srgbClr val="333333"/>
                </a:solidFill>
                <a:effectLst/>
                <a:latin typeface="Lucida Sans Unicode" panose="020B0602030504020204" pitchFamily="34" charset="0"/>
                <a:cs typeface="Lucida Sans Unicode" panose="020B0602030504020204" pitchFamily="34" charset="0"/>
              </a:rPr>
              <a:t>. </a:t>
            </a:r>
            <a:r>
              <a:rPr lang="el-GR" dirty="0">
                <a:solidFill>
                  <a:srgbClr val="333333"/>
                </a:solidFill>
                <a:latin typeface="Lucida Sans Unicode" panose="020B0602030504020204" pitchFamily="34" charset="0"/>
                <a:cs typeface="Lucida Sans Unicode" panose="020B0602030504020204" pitchFamily="34" charset="0"/>
              </a:rPr>
              <a:t>Μ</a:t>
            </a:r>
            <a:r>
              <a:rPr lang="el-GR" b="0" i="0" dirty="0">
                <a:solidFill>
                  <a:srgbClr val="333333"/>
                </a:solidFill>
                <a:effectLst/>
                <a:latin typeface="Lucida Sans Unicode" panose="020B0602030504020204" pitchFamily="34" charset="0"/>
                <a:cs typeface="Lucida Sans Unicode" panose="020B0602030504020204" pitchFamily="34" charset="0"/>
              </a:rPr>
              <a:t>πορούν να καλύπτονται οι ενεργειακές ανάγκες σε τοπικό/περιφερειακό επίπεδο,με </a:t>
            </a:r>
            <a:r>
              <a:rPr lang="el-GR" b="1" i="0" dirty="0">
                <a:solidFill>
                  <a:schemeClr val="accent1"/>
                </a:solidFill>
                <a:effectLst/>
                <a:latin typeface="Lucida Sans Unicode" panose="020B0602030504020204" pitchFamily="34" charset="0"/>
                <a:cs typeface="Lucida Sans Unicode" panose="020B0602030504020204" pitchFamily="34" charset="0"/>
              </a:rPr>
              <a:t>χαμηλότερες απαιτήσεις συστημάτων υποδομών</a:t>
            </a:r>
            <a:r>
              <a:rPr lang="el-GR" i="0" dirty="0">
                <a:solidFill>
                  <a:srgbClr val="333333"/>
                </a:solidFill>
                <a:effectLst/>
                <a:latin typeface="Lucida Sans Unicode" panose="020B0602030504020204" pitchFamily="34" charset="0"/>
                <a:cs typeface="Lucida Sans Unicode" panose="020B0602030504020204" pitchFamily="34" charset="0"/>
              </a:rPr>
              <a:t> και</a:t>
            </a:r>
            <a:r>
              <a:rPr lang="el-GR" b="0" i="0" dirty="0">
                <a:solidFill>
                  <a:srgbClr val="333333"/>
                </a:solidFill>
                <a:effectLst/>
                <a:latin typeface="Lucida Sans Unicode" panose="020B0602030504020204" pitchFamily="34" charset="0"/>
                <a:cs typeface="Lucida Sans Unicode" panose="020B0602030504020204" pitchFamily="34" charset="0"/>
              </a:rPr>
              <a:t> </a:t>
            </a:r>
            <a:r>
              <a:rPr lang="el-GR" b="1" i="0" dirty="0">
                <a:solidFill>
                  <a:schemeClr val="accent1"/>
                </a:solidFill>
                <a:effectLst/>
                <a:latin typeface="Lucida Sans Unicode" panose="020B0602030504020204" pitchFamily="34" charset="0"/>
                <a:cs typeface="Lucida Sans Unicode" panose="020B0602030504020204" pitchFamily="34" charset="0"/>
              </a:rPr>
              <a:t>περιορίζοντας απώλειες από τη μεταφορά</a:t>
            </a:r>
            <a:r>
              <a:rPr lang="el-GR" b="1" i="0" dirty="0">
                <a:solidFill>
                  <a:srgbClr val="333333"/>
                </a:solidFill>
                <a:effectLst/>
                <a:latin typeface="Lucida Sans Unicode" panose="020B0602030504020204" pitchFamily="34" charset="0"/>
                <a:cs typeface="Lucida Sans Unicode" panose="020B0602030504020204" pitchFamily="34" charset="0"/>
              </a:rPr>
              <a:t> </a:t>
            </a:r>
            <a:r>
              <a:rPr lang="el-GR" b="0" i="0" dirty="0">
                <a:solidFill>
                  <a:srgbClr val="333333"/>
                </a:solidFill>
                <a:effectLst/>
                <a:latin typeface="Lucida Sans Unicode" panose="020B0602030504020204" pitchFamily="34" charset="0"/>
                <a:cs typeface="Lucida Sans Unicode" panose="020B0602030504020204" pitchFamily="34" charset="0"/>
              </a:rPr>
              <a:t>ενέργειας.</a:t>
            </a:r>
          </a:p>
          <a:p>
            <a:pPr marL="285750" indent="-285750" algn="l">
              <a:lnSpc>
                <a:spcPct val="150000"/>
              </a:lnSpc>
              <a:buFont typeface="Wingdings" panose="05000000000000000000" pitchFamily="2" charset="2"/>
              <a:buChar char="ü"/>
            </a:pPr>
            <a:r>
              <a:rPr lang="el-GR" b="1" i="0" dirty="0">
                <a:solidFill>
                  <a:schemeClr val="accent1"/>
                </a:solidFill>
                <a:effectLst/>
                <a:latin typeface="Lucida Sans Unicode" panose="020B0602030504020204" pitchFamily="34" charset="0"/>
                <a:cs typeface="Lucida Sans Unicode" panose="020B0602030504020204" pitchFamily="34" charset="0"/>
              </a:rPr>
              <a:t>Δυνατότητα επιλογής της κατάλληλης μορφής ενέργειας κατά περίπτωση</a:t>
            </a:r>
            <a:r>
              <a:rPr lang="el-GR" b="0" i="0" dirty="0">
                <a:solidFill>
                  <a:srgbClr val="333333"/>
                </a:solidFill>
                <a:effectLst/>
                <a:latin typeface="Lucida Sans Unicode" panose="020B0602030504020204" pitchFamily="34" charset="0"/>
                <a:cs typeface="Lucida Sans Unicode" panose="020B0602030504020204" pitchFamily="34" charset="0"/>
              </a:rPr>
              <a:t> (π.χ. ηλιακή ενέργεια για θερμότητα χαμηλών θερμοκρασιών, αιολική ενέργεια για ηλεκτροπαραγωγή κλπ), επιτυγχάνοντας πιο ορθολογική χρησιμοποίηση των ενεργειακών πόρων.</a:t>
            </a:r>
          </a:p>
        </p:txBody>
      </p:sp>
    </p:spTree>
    <p:extLst>
      <p:ext uri="{BB962C8B-B14F-4D97-AF65-F5344CB8AC3E}">
        <p14:creationId xmlns:p14="http://schemas.microsoft.com/office/powerpoint/2010/main" val="1331035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123E-6EEE-FB63-ADEB-06CA24CAAB11}"/>
              </a:ext>
            </a:extLst>
          </p:cNvPr>
          <p:cNvSpPr>
            <a:spLocks noGrp="1"/>
          </p:cNvSpPr>
          <p:nvPr>
            <p:ph type="title"/>
          </p:nvPr>
        </p:nvSpPr>
        <p:spPr/>
        <p:txBody>
          <a:bodyPr/>
          <a:lstStyle/>
          <a:p>
            <a:r>
              <a:rPr lang="el-GR" dirty="0"/>
              <a:t>Πλεονεκτήματα ΑΠΕ</a:t>
            </a:r>
          </a:p>
        </p:txBody>
      </p:sp>
      <p:sp>
        <p:nvSpPr>
          <p:cNvPr id="3" name="TextBox 2">
            <a:extLst>
              <a:ext uri="{FF2B5EF4-FFF2-40B4-BE49-F238E27FC236}">
                <a16:creationId xmlns:a16="http://schemas.microsoft.com/office/drawing/2014/main" id="{95788AF0-7450-0519-2A7E-4956D849C98B}"/>
              </a:ext>
            </a:extLst>
          </p:cNvPr>
          <p:cNvSpPr txBox="1"/>
          <p:nvPr/>
        </p:nvSpPr>
        <p:spPr>
          <a:xfrm>
            <a:off x="838200" y="1690688"/>
            <a:ext cx="10869891" cy="4606774"/>
          </a:xfrm>
          <a:prstGeom prst="rect">
            <a:avLst/>
          </a:prstGeom>
          <a:noFill/>
        </p:spPr>
        <p:txBody>
          <a:bodyPr wrap="square" rtlCol="0">
            <a:spAutoFit/>
          </a:bodyPr>
          <a:lstStyle/>
          <a:p>
            <a:pPr marL="285750" indent="-285750" algn="l">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Έχουν συνήθως </a:t>
            </a:r>
            <a:r>
              <a:rPr lang="el-GR" b="1" i="0" dirty="0">
                <a:solidFill>
                  <a:schemeClr val="accent1"/>
                </a:solidFill>
                <a:effectLst/>
                <a:latin typeface="Lucida Sans Unicode" panose="020B0602030504020204" pitchFamily="34" charset="0"/>
                <a:cs typeface="Lucida Sans Unicode" panose="020B0602030504020204" pitchFamily="34" charset="0"/>
              </a:rPr>
              <a:t>χαμηλό λειτουργικό κόστος</a:t>
            </a:r>
            <a:r>
              <a:rPr lang="el-GR" b="0" i="0" dirty="0">
                <a:solidFill>
                  <a:srgbClr val="333333"/>
                </a:solidFill>
                <a:effectLst/>
                <a:latin typeface="Lucida Sans Unicode" panose="020B0602030504020204" pitchFamily="34" charset="0"/>
                <a:cs typeface="Lucida Sans Unicode" panose="020B0602030504020204" pitchFamily="34" charset="0"/>
              </a:rPr>
              <a:t>, το οποίο επιπλέον δεν επηρεάζεται από τις διακυμάνσεις της διεθνούς οικονομίας και ειδικότερα των τιμών των συμβατικών καυσίμων.</a:t>
            </a:r>
          </a:p>
          <a:p>
            <a:pPr marL="285750" indent="-285750" algn="l">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Οι επενδύσεις των ΑΠΕ είναι εντάσεως εργασίας, </a:t>
            </a:r>
            <a:r>
              <a:rPr lang="el-GR" i="0" dirty="0">
                <a:solidFill>
                  <a:srgbClr val="333333"/>
                </a:solidFill>
                <a:effectLst/>
                <a:latin typeface="Lucida Sans Unicode" panose="020B0602030504020204" pitchFamily="34" charset="0"/>
                <a:cs typeface="Lucida Sans Unicode" panose="020B0602030504020204" pitchFamily="34" charset="0"/>
              </a:rPr>
              <a:t>δημιουργώντας </a:t>
            </a:r>
            <a:r>
              <a:rPr lang="el-GR" b="1" i="0" dirty="0">
                <a:solidFill>
                  <a:schemeClr val="accent1"/>
                </a:solidFill>
                <a:effectLst/>
                <a:latin typeface="Lucida Sans Unicode" panose="020B0602030504020204" pitchFamily="34" charset="0"/>
                <a:cs typeface="Lucida Sans Unicode" panose="020B0602030504020204" pitchFamily="34" charset="0"/>
              </a:rPr>
              <a:t>πολλές θέσεις εργασίας</a:t>
            </a:r>
            <a:r>
              <a:rPr lang="el-GR" b="0" i="0" dirty="0">
                <a:solidFill>
                  <a:srgbClr val="333333"/>
                </a:solidFill>
                <a:effectLst/>
                <a:latin typeface="Lucida Sans Unicode" panose="020B0602030504020204" pitchFamily="34" charset="0"/>
                <a:cs typeface="Lucida Sans Unicode" panose="020B0602030504020204" pitchFamily="34" charset="0"/>
              </a:rPr>
              <a:t> ιδιαίτερα σε τοπικό επίπεδο.</a:t>
            </a:r>
          </a:p>
          <a:p>
            <a:pPr marL="285750" indent="-285750" algn="l">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Μπορούν να αποτελέσουν σε πολλές περιπτώσεις πυρήνα για την </a:t>
            </a:r>
            <a:r>
              <a:rPr lang="el-GR" b="1" i="0" dirty="0">
                <a:solidFill>
                  <a:schemeClr val="accent1"/>
                </a:solidFill>
                <a:effectLst/>
                <a:latin typeface="Lucida Sans Unicode" panose="020B0602030504020204" pitchFamily="34" charset="0"/>
                <a:cs typeface="Lucida Sans Unicode" panose="020B0602030504020204" pitchFamily="34" charset="0"/>
              </a:rPr>
              <a:t>αναζωογόνηση υποβαθμισμένων</a:t>
            </a:r>
            <a:r>
              <a:rPr lang="el-GR" b="0" i="0" dirty="0">
                <a:solidFill>
                  <a:srgbClr val="333333"/>
                </a:solidFill>
                <a:effectLst/>
                <a:latin typeface="Lucida Sans Unicode" panose="020B0602030504020204" pitchFamily="34" charset="0"/>
                <a:cs typeface="Lucida Sans Unicode" panose="020B0602030504020204" pitchFamily="34" charset="0"/>
              </a:rPr>
              <a:t>, οικονομικά και κοινωνικά, </a:t>
            </a:r>
            <a:r>
              <a:rPr lang="el-GR" b="1" i="0" dirty="0">
                <a:solidFill>
                  <a:schemeClr val="accent1"/>
                </a:solidFill>
                <a:effectLst/>
                <a:latin typeface="Lucida Sans Unicode" panose="020B0602030504020204" pitchFamily="34" charset="0"/>
                <a:cs typeface="Lucida Sans Unicode" panose="020B0602030504020204" pitchFamily="34" charset="0"/>
              </a:rPr>
              <a:t>περιοχών</a:t>
            </a:r>
            <a:r>
              <a:rPr lang="el-GR" b="0" i="0" dirty="0">
                <a:solidFill>
                  <a:srgbClr val="333333"/>
                </a:solidFill>
                <a:effectLst/>
                <a:latin typeface="Lucida Sans Unicode" panose="020B0602030504020204" pitchFamily="34" charset="0"/>
                <a:cs typeface="Lucida Sans Unicode" panose="020B0602030504020204" pitchFamily="34" charset="0"/>
              </a:rPr>
              <a:t> και πόλο για την τοπική ανάπτυξη, με την προώθηση επενδύσεων που στηρίζονται στη συμβολή των ΑΠΕ (π,χ. καλλιέργειες θερμοκηπίου με γεωθερμική ενέργεια).</a:t>
            </a:r>
          </a:p>
          <a:p>
            <a:pPr marL="285750" indent="-285750" algn="l">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Είναι </a:t>
            </a:r>
            <a:r>
              <a:rPr lang="el-GR" b="1" i="0" dirty="0">
                <a:solidFill>
                  <a:schemeClr val="accent1"/>
                </a:solidFill>
                <a:effectLst/>
                <a:latin typeface="Lucida Sans Unicode" panose="020B0602030504020204" pitchFamily="34" charset="0"/>
                <a:cs typeface="Lucida Sans Unicode" panose="020B0602030504020204" pitchFamily="34" charset="0"/>
              </a:rPr>
              <a:t>φιλικές προς το περιβάλλον και τον άνθρωπο</a:t>
            </a:r>
            <a:r>
              <a:rPr lang="el-GR" b="0" i="0" dirty="0">
                <a:solidFill>
                  <a:schemeClr val="accent1"/>
                </a:solidFill>
                <a:effectLst/>
                <a:latin typeface="Lucida Sans Unicode" panose="020B0602030504020204" pitchFamily="34" charset="0"/>
                <a:cs typeface="Lucida Sans Unicode" panose="020B0602030504020204" pitchFamily="34" charset="0"/>
              </a:rPr>
              <a:t> </a:t>
            </a:r>
            <a:r>
              <a:rPr lang="el-GR" b="0" i="0" dirty="0">
                <a:solidFill>
                  <a:srgbClr val="333333"/>
                </a:solidFill>
                <a:effectLst/>
                <a:latin typeface="Lucida Sans Unicode" panose="020B0602030504020204" pitchFamily="34" charset="0"/>
                <a:cs typeface="Lucida Sans Unicode" panose="020B0602030504020204" pitchFamily="34" charset="0"/>
              </a:rPr>
              <a:t>και η αξιοποίησή τους είναι γενικά αποδεκτή από το κοινό.</a:t>
            </a:r>
            <a:endParaRPr lang="el-GR" sz="2000" b="0" i="0" dirty="0">
              <a:solidFill>
                <a:srgbClr val="333333"/>
              </a:solidFill>
              <a:effectLst/>
              <a:latin typeface="Lucida Sans Unicode" panose="020B0602030504020204" pitchFamily="34" charset="0"/>
              <a:cs typeface="Lucida Sans Unicode" panose="020B0602030504020204" pitchFamily="34" charset="0"/>
            </a:endParaRPr>
          </a:p>
        </p:txBody>
      </p:sp>
    </p:spTree>
    <p:extLst>
      <p:ext uri="{BB962C8B-B14F-4D97-AF65-F5344CB8AC3E}">
        <p14:creationId xmlns:p14="http://schemas.microsoft.com/office/powerpoint/2010/main" val="954427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B606E-9BD2-7B2C-6531-AE00AFFBD2E2}"/>
              </a:ext>
            </a:extLst>
          </p:cNvPr>
          <p:cNvSpPr>
            <a:spLocks noGrp="1"/>
          </p:cNvSpPr>
          <p:nvPr>
            <p:ph type="title"/>
          </p:nvPr>
        </p:nvSpPr>
        <p:spPr/>
        <p:txBody>
          <a:bodyPr/>
          <a:lstStyle/>
          <a:p>
            <a:r>
              <a:rPr lang="el-GR" dirty="0"/>
              <a:t>Δυσκολίες στην ανάπτυξη τους </a:t>
            </a:r>
          </a:p>
        </p:txBody>
      </p:sp>
      <p:sp>
        <p:nvSpPr>
          <p:cNvPr id="3" name="TextBox 2">
            <a:extLst>
              <a:ext uri="{FF2B5EF4-FFF2-40B4-BE49-F238E27FC236}">
                <a16:creationId xmlns:a16="http://schemas.microsoft.com/office/drawing/2014/main" id="{99A4BB3D-8895-7819-ED3C-CB0253A7B07C}"/>
              </a:ext>
            </a:extLst>
          </p:cNvPr>
          <p:cNvSpPr txBox="1"/>
          <p:nvPr/>
        </p:nvSpPr>
        <p:spPr>
          <a:xfrm>
            <a:off x="838200" y="1690688"/>
            <a:ext cx="9832942" cy="460677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Το </a:t>
            </a:r>
            <a:r>
              <a:rPr lang="el-GR" b="0" i="0" dirty="0">
                <a:solidFill>
                  <a:schemeClr val="accent5">
                    <a:lumMod val="50000"/>
                  </a:schemeClr>
                </a:solidFill>
                <a:effectLst/>
                <a:latin typeface="Lucida Sans Unicode" panose="020B0602030504020204" pitchFamily="34" charset="0"/>
                <a:cs typeface="Lucida Sans Unicode" panose="020B0602030504020204" pitchFamily="34" charset="0"/>
              </a:rPr>
              <a:t>διεσπαρμένο δυναμικό </a:t>
            </a:r>
            <a:r>
              <a:rPr lang="el-GR" b="0" i="0" dirty="0">
                <a:solidFill>
                  <a:srgbClr val="333333"/>
                </a:solidFill>
                <a:effectLst/>
                <a:latin typeface="Lucida Sans Unicode" panose="020B0602030504020204" pitchFamily="34" charset="0"/>
                <a:cs typeface="Lucida Sans Unicode" panose="020B0602030504020204" pitchFamily="34" charset="0"/>
              </a:rPr>
              <a:t>τους είναι δύσκολο να συγκεντρωθεί σε μεγάλα μεγέθη ισχύος ώστε να μεταφερθεί και να αποθηκευθεί</a:t>
            </a:r>
          </a:p>
          <a:p>
            <a:pPr marL="285750" indent="-285750" algn="just">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Έχουν χαμηλή πυκνότητα ισχύος και ενέργειας και συνεπώς για μεγάλη παραγωγή </a:t>
            </a:r>
            <a:r>
              <a:rPr lang="el-GR" b="0" i="0" dirty="0">
                <a:solidFill>
                  <a:schemeClr val="accent5">
                    <a:lumMod val="50000"/>
                  </a:schemeClr>
                </a:solidFill>
                <a:effectLst/>
                <a:latin typeface="Lucida Sans Unicode" panose="020B0602030504020204" pitchFamily="34" charset="0"/>
                <a:cs typeface="Lucida Sans Unicode" panose="020B0602030504020204" pitchFamily="34" charset="0"/>
              </a:rPr>
              <a:t>απαιτούνται συχνά εκτεταμένες εγκαταστάσεις</a:t>
            </a:r>
            <a:r>
              <a:rPr lang="el-GR" b="0" i="0" dirty="0">
                <a:solidFill>
                  <a:srgbClr val="333333"/>
                </a:solidFill>
                <a:effectLst/>
                <a:latin typeface="Lucida Sans Unicode" panose="020B0602030504020204" pitchFamily="34" charset="0"/>
                <a:cs typeface="Lucida Sans Unicode" panose="020B0602030504020204" pitchFamily="34" charset="0"/>
              </a:rPr>
              <a:t>.</a:t>
            </a:r>
          </a:p>
          <a:p>
            <a:pPr marL="285750" indent="-285750" algn="just">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Παρουσιάζουν συχνά </a:t>
            </a:r>
            <a:r>
              <a:rPr lang="el-GR" b="0" i="0" dirty="0">
                <a:solidFill>
                  <a:schemeClr val="accent5">
                    <a:lumMod val="50000"/>
                  </a:schemeClr>
                </a:solidFill>
                <a:effectLst/>
                <a:latin typeface="Lucida Sans Unicode" panose="020B0602030504020204" pitchFamily="34" charset="0"/>
                <a:cs typeface="Lucida Sans Unicode" panose="020B0602030504020204" pitchFamily="34" charset="0"/>
              </a:rPr>
              <a:t>διακυμάνσεις στη διαθεσιμότητά </a:t>
            </a:r>
            <a:r>
              <a:rPr lang="el-GR" b="0" i="0" dirty="0">
                <a:solidFill>
                  <a:srgbClr val="333333"/>
                </a:solidFill>
                <a:effectLst/>
                <a:latin typeface="Lucida Sans Unicode" panose="020B0602030504020204" pitchFamily="34" charset="0"/>
                <a:cs typeface="Lucida Sans Unicode" panose="020B0602030504020204" pitchFamily="34" charset="0"/>
              </a:rPr>
              <a:t>τους που μπορεί να είναι μεγάλης διάρκειας απαιτώντας την εφεδρεία άλλων ενεργειακών πηγών ή γενικά δαπανηρές μεθόδους αποθήκευσης.</a:t>
            </a:r>
          </a:p>
          <a:p>
            <a:pPr marL="285750" indent="-285750" algn="just">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Η </a:t>
            </a:r>
            <a:r>
              <a:rPr lang="el-GR" b="0" i="0" dirty="0">
                <a:solidFill>
                  <a:schemeClr val="accent5">
                    <a:lumMod val="50000"/>
                  </a:schemeClr>
                </a:solidFill>
                <a:effectLst/>
                <a:latin typeface="Lucida Sans Unicode" panose="020B0602030504020204" pitchFamily="34" charset="0"/>
                <a:cs typeface="Lucida Sans Unicode" panose="020B0602030504020204" pitchFamily="34" charset="0"/>
              </a:rPr>
              <a:t>χαμηλή διαθεσιμότητά </a:t>
            </a:r>
            <a:r>
              <a:rPr lang="el-GR" b="0" i="0" dirty="0">
                <a:solidFill>
                  <a:srgbClr val="333333"/>
                </a:solidFill>
                <a:effectLst/>
                <a:latin typeface="Lucida Sans Unicode" panose="020B0602030504020204" pitchFamily="34" charset="0"/>
                <a:cs typeface="Lucida Sans Unicode" panose="020B0602030504020204" pitchFamily="34" charset="0"/>
              </a:rPr>
              <a:t>τους συνήθως οδηγεί σε χαμηλό συντελεστή χρησιμοποίησης των εγκαταστάσεων εκμετάλλευσής τους.</a:t>
            </a:r>
          </a:p>
          <a:p>
            <a:pPr marL="285750" indent="-285750" algn="just">
              <a:lnSpc>
                <a:spcPct val="150000"/>
              </a:lnSpc>
              <a:buFont typeface="Wingdings" panose="05000000000000000000" pitchFamily="2" charset="2"/>
              <a:buChar char="ü"/>
            </a:pPr>
            <a:r>
              <a:rPr lang="el-GR" b="0" i="0" dirty="0">
                <a:solidFill>
                  <a:srgbClr val="333333"/>
                </a:solidFill>
                <a:effectLst/>
                <a:latin typeface="Lucida Sans Unicode" panose="020B0602030504020204" pitchFamily="34" charset="0"/>
                <a:cs typeface="Lucida Sans Unicode" panose="020B0602030504020204" pitchFamily="34" charset="0"/>
              </a:rPr>
              <a:t>Το </a:t>
            </a:r>
            <a:r>
              <a:rPr lang="el-GR" b="0" i="0" dirty="0">
                <a:solidFill>
                  <a:schemeClr val="accent5">
                    <a:lumMod val="50000"/>
                  </a:schemeClr>
                </a:solidFill>
                <a:effectLst/>
                <a:latin typeface="Lucida Sans Unicode" panose="020B0602030504020204" pitchFamily="34" charset="0"/>
                <a:cs typeface="Lucida Sans Unicode" panose="020B0602030504020204" pitchFamily="34" charset="0"/>
              </a:rPr>
              <a:t>κόστος επένδυσης ανά μονάδα </a:t>
            </a:r>
            <a:r>
              <a:rPr lang="el-GR" b="0" i="0" dirty="0">
                <a:solidFill>
                  <a:srgbClr val="333333"/>
                </a:solidFill>
                <a:effectLst/>
                <a:latin typeface="Lucida Sans Unicode" panose="020B0602030504020204" pitchFamily="34" charset="0"/>
                <a:cs typeface="Lucida Sans Unicode" panose="020B0602030504020204" pitchFamily="34" charset="0"/>
              </a:rPr>
              <a:t>εγκατεστημένης ισχύος σε σύγκριση με τις σημερινές τιμές των συμβατικών καυσίμων παραμένει ακόμη υψηλό.</a:t>
            </a:r>
          </a:p>
        </p:txBody>
      </p:sp>
    </p:spTree>
    <p:extLst>
      <p:ext uri="{BB962C8B-B14F-4D97-AF65-F5344CB8AC3E}">
        <p14:creationId xmlns:p14="http://schemas.microsoft.com/office/powerpoint/2010/main" val="1986309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2FFB3-E2CC-355B-E77E-734A68EA887E}"/>
              </a:ext>
            </a:extLst>
          </p:cNvPr>
          <p:cNvSpPr>
            <a:spLocks noGrp="1"/>
          </p:cNvSpPr>
          <p:nvPr>
            <p:ph type="title"/>
          </p:nvPr>
        </p:nvSpPr>
        <p:spPr/>
        <p:txBody>
          <a:bodyPr/>
          <a:lstStyle/>
          <a:p>
            <a:r>
              <a:rPr lang="el-GR"/>
              <a:t>Αιολική Ενέργεια</a:t>
            </a:r>
            <a:endParaRPr lang="el-GR" dirty="0"/>
          </a:p>
        </p:txBody>
      </p:sp>
      <p:sp>
        <p:nvSpPr>
          <p:cNvPr id="4" name="TextBox 3">
            <a:extLst>
              <a:ext uri="{FF2B5EF4-FFF2-40B4-BE49-F238E27FC236}">
                <a16:creationId xmlns:a16="http://schemas.microsoft.com/office/drawing/2014/main" id="{9174AE81-E338-A528-49C6-C0807751DA9E}"/>
              </a:ext>
            </a:extLst>
          </p:cNvPr>
          <p:cNvSpPr txBox="1"/>
          <p:nvPr/>
        </p:nvSpPr>
        <p:spPr>
          <a:xfrm>
            <a:off x="838200" y="1690688"/>
            <a:ext cx="7962900" cy="1477328"/>
          </a:xfrm>
          <a:prstGeom prst="rect">
            <a:avLst/>
          </a:prstGeom>
          <a:noFill/>
        </p:spPr>
        <p:txBody>
          <a:bodyPr wrap="square">
            <a:spAutoFit/>
          </a:bodyPr>
          <a:lstStyle/>
          <a:p>
            <a:pPr algn="just"/>
            <a:r>
              <a:rPr lang="el-GR" b="0" i="0" dirty="0">
                <a:solidFill>
                  <a:srgbClr val="040C28"/>
                </a:solidFill>
                <a:effectLst/>
                <a:latin typeface="Lucida Sans Unicode" panose="020B0602030504020204" pitchFamily="34" charset="0"/>
                <a:cs typeface="Lucida Sans Unicode" panose="020B0602030504020204" pitchFamily="34" charset="0"/>
              </a:rPr>
              <a:t>Αιολική ενέργεια</a:t>
            </a:r>
            <a:r>
              <a:rPr lang="el-GR" b="0" i="0" dirty="0">
                <a:solidFill>
                  <a:srgbClr val="202124"/>
                </a:solidFill>
                <a:effectLst/>
                <a:latin typeface="Lucida Sans Unicode" panose="020B0602030504020204" pitchFamily="34" charset="0"/>
                <a:cs typeface="Lucida Sans Unicode" panose="020B0602030504020204" pitchFamily="34" charset="0"/>
              </a:rPr>
              <a:t> ονομάζεται η </a:t>
            </a:r>
            <a:r>
              <a:rPr lang="el-GR" b="0" i="0" dirty="0">
                <a:solidFill>
                  <a:srgbClr val="040C28"/>
                </a:solidFill>
                <a:effectLst/>
                <a:latin typeface="Lucida Sans Unicode" panose="020B0602030504020204" pitchFamily="34" charset="0"/>
                <a:cs typeface="Lucida Sans Unicode" panose="020B0602030504020204" pitchFamily="34" charset="0"/>
              </a:rPr>
              <a:t>ενέργεια</a:t>
            </a:r>
            <a:r>
              <a:rPr lang="el-GR" b="0" i="0" dirty="0">
                <a:solidFill>
                  <a:srgbClr val="202124"/>
                </a:solidFill>
                <a:effectLst/>
                <a:latin typeface="Lucida Sans Unicode" panose="020B0602030504020204" pitchFamily="34" charset="0"/>
                <a:cs typeface="Lucida Sans Unicode" panose="020B0602030504020204" pitchFamily="34" charset="0"/>
              </a:rPr>
              <a:t> που παράγεται από την </a:t>
            </a:r>
            <a:r>
              <a:rPr lang="el-GR" b="1" i="0" dirty="0">
                <a:solidFill>
                  <a:schemeClr val="accent5">
                    <a:lumMod val="50000"/>
                  </a:schemeClr>
                </a:solidFill>
                <a:effectLst/>
                <a:latin typeface="Lucida Sans Unicode" panose="020B0602030504020204" pitchFamily="34" charset="0"/>
                <a:cs typeface="Lucida Sans Unicode" panose="020B0602030504020204" pitchFamily="34" charset="0"/>
              </a:rPr>
              <a:t>εκμετάλλευση του ανέμου</a:t>
            </a:r>
            <a:r>
              <a:rPr lang="el-GR" b="0" i="0" dirty="0">
                <a:solidFill>
                  <a:srgbClr val="202124"/>
                </a:solidFill>
                <a:effectLst/>
                <a:latin typeface="Lucida Sans Unicode" panose="020B0602030504020204" pitchFamily="34" charset="0"/>
                <a:cs typeface="Lucida Sans Unicode" panose="020B0602030504020204" pitchFamily="34" charset="0"/>
              </a:rPr>
              <a:t>. Η </a:t>
            </a:r>
            <a:r>
              <a:rPr lang="el-GR" b="0" i="0" dirty="0">
                <a:solidFill>
                  <a:srgbClr val="040C28"/>
                </a:solidFill>
                <a:effectLst/>
                <a:latin typeface="Lucida Sans Unicode" panose="020B0602030504020204" pitchFamily="34" charset="0"/>
                <a:cs typeface="Lucida Sans Unicode" panose="020B0602030504020204" pitchFamily="34" charset="0"/>
              </a:rPr>
              <a:t>ενέργεια</a:t>
            </a:r>
            <a:r>
              <a:rPr lang="el-GR" b="0" i="0" dirty="0">
                <a:solidFill>
                  <a:srgbClr val="202124"/>
                </a:solidFill>
                <a:effectLst/>
                <a:latin typeface="Lucida Sans Unicode" panose="020B0602030504020204" pitchFamily="34" charset="0"/>
                <a:cs typeface="Lucida Sans Unicode" panose="020B0602030504020204" pitchFamily="34" charset="0"/>
              </a:rPr>
              <a:t> αυτή χαρακτηρίζεται "ήπια μορφή </a:t>
            </a:r>
            <a:r>
              <a:rPr lang="el-GR" b="0" i="0" dirty="0">
                <a:solidFill>
                  <a:srgbClr val="040C28"/>
                </a:solidFill>
                <a:effectLst/>
                <a:latin typeface="Lucida Sans Unicode" panose="020B0602030504020204" pitchFamily="34" charset="0"/>
                <a:cs typeface="Lucida Sans Unicode" panose="020B0602030504020204" pitchFamily="34" charset="0"/>
              </a:rPr>
              <a:t>ενέργειας</a:t>
            </a:r>
            <a:r>
              <a:rPr lang="el-GR" b="0" i="0" dirty="0">
                <a:solidFill>
                  <a:srgbClr val="202124"/>
                </a:solidFill>
                <a:effectLst/>
                <a:latin typeface="Lucida Sans Unicode" panose="020B0602030504020204" pitchFamily="34" charset="0"/>
                <a:cs typeface="Lucida Sans Unicode" panose="020B0602030504020204" pitchFamily="34" charset="0"/>
              </a:rPr>
              <a:t>" και περιλαμβάνεται στις "καθαρές" πηγές, όπως συνηθίζονται να λέγονται οι πηγές </a:t>
            </a:r>
            <a:r>
              <a:rPr lang="el-GR" b="0" i="0" dirty="0">
                <a:solidFill>
                  <a:srgbClr val="040C28"/>
                </a:solidFill>
                <a:effectLst/>
                <a:latin typeface="Lucida Sans Unicode" panose="020B0602030504020204" pitchFamily="34" charset="0"/>
                <a:cs typeface="Lucida Sans Unicode" panose="020B0602030504020204" pitchFamily="34" charset="0"/>
              </a:rPr>
              <a:t>ενέργειας</a:t>
            </a:r>
            <a:r>
              <a:rPr lang="el-GR" b="0" i="0" dirty="0">
                <a:solidFill>
                  <a:srgbClr val="202124"/>
                </a:solidFill>
                <a:effectLst/>
                <a:latin typeface="Lucida Sans Unicode" panose="020B0602030504020204" pitchFamily="34" charset="0"/>
                <a:cs typeface="Lucida Sans Unicode" panose="020B0602030504020204" pitchFamily="34" charset="0"/>
              </a:rPr>
              <a:t> που δεν εκπέμπουν ή δεν προκαλούν ρύπους.</a:t>
            </a:r>
            <a:endParaRPr lang="el-GR" dirty="0">
              <a:latin typeface="Lucida Sans Unicode" panose="020B0602030504020204" pitchFamily="34" charset="0"/>
              <a:cs typeface="Lucida Sans Unicode" panose="020B0602030504020204" pitchFamily="34" charset="0"/>
            </a:endParaRPr>
          </a:p>
        </p:txBody>
      </p:sp>
      <p:sp>
        <p:nvSpPr>
          <p:cNvPr id="6" name="TextBox 5">
            <a:extLst>
              <a:ext uri="{FF2B5EF4-FFF2-40B4-BE49-F238E27FC236}">
                <a16:creationId xmlns:a16="http://schemas.microsoft.com/office/drawing/2014/main" id="{C385003A-026E-A666-7321-FDFE31F09304}"/>
              </a:ext>
            </a:extLst>
          </p:cNvPr>
          <p:cNvSpPr txBox="1"/>
          <p:nvPr/>
        </p:nvSpPr>
        <p:spPr>
          <a:xfrm>
            <a:off x="4216400" y="4534551"/>
            <a:ext cx="5499100" cy="1754326"/>
          </a:xfrm>
          <a:prstGeom prst="rect">
            <a:avLst/>
          </a:prstGeom>
          <a:noFill/>
        </p:spPr>
        <p:txBody>
          <a:bodyPr wrap="square">
            <a:spAutoFit/>
          </a:bodyPr>
          <a:lstStyle/>
          <a:p>
            <a:pPr algn="just"/>
            <a:r>
              <a:rPr lang="el-GR" dirty="0">
                <a:solidFill>
                  <a:srgbClr val="202122"/>
                </a:solidFill>
                <a:latin typeface="Lucida Sans Unicode" panose="020B0602030504020204" pitchFamily="34" charset="0"/>
                <a:cs typeface="Lucida Sans Unicode" panose="020B0602030504020204" pitchFamily="34" charset="0"/>
              </a:rPr>
              <a:t>Η αρχαιότερη μορφή εκμετάλλευσης της αιολικής ενέργειας ήταν τα ιστία (πανιά) των πρώτων ιστιοφόρων και πολύ αργότερα οι ανεμόμυλοι στην ξηρά. Ονομάζεται αιολική γιατί στην </a:t>
            </a:r>
            <a:r>
              <a:rPr lang="el-GR" dirty="0">
                <a:solidFill>
                  <a:schemeClr val="accent5">
                    <a:lumMod val="50000"/>
                  </a:schemeClr>
                </a:solidFill>
                <a:latin typeface="Lucida Sans Unicode" panose="020B0602030504020204" pitchFamily="34" charset="0"/>
                <a:cs typeface="Lucida Sans Unicode" panose="020B0602030504020204" pitchFamily="34" charset="0"/>
              </a:rPr>
              <a:t>ελληνική μυθολογία ο </a:t>
            </a:r>
            <a:r>
              <a:rPr lang="el-GR" b="1" dirty="0">
                <a:solidFill>
                  <a:schemeClr val="accent5">
                    <a:lumMod val="50000"/>
                  </a:schemeClr>
                </a:solidFill>
                <a:latin typeface="Lucida Sans Unicode" panose="020B0602030504020204" pitchFamily="34" charset="0"/>
                <a:cs typeface="Lucida Sans Unicode" panose="020B0602030504020204" pitchFamily="34" charset="0"/>
              </a:rPr>
              <a:t>Αίολος</a:t>
            </a:r>
            <a:r>
              <a:rPr lang="el-GR" dirty="0">
                <a:solidFill>
                  <a:schemeClr val="accent5">
                    <a:lumMod val="50000"/>
                  </a:schemeClr>
                </a:solidFill>
                <a:latin typeface="Lucida Sans Unicode" panose="020B0602030504020204" pitchFamily="34" charset="0"/>
                <a:cs typeface="Lucida Sans Unicode" panose="020B0602030504020204" pitchFamily="34" charset="0"/>
              </a:rPr>
              <a:t> ήταν ο θεός του ανέμου.</a:t>
            </a:r>
          </a:p>
        </p:txBody>
      </p:sp>
      <p:sp>
        <p:nvSpPr>
          <p:cNvPr id="8" name="TextBox 7">
            <a:extLst>
              <a:ext uri="{FF2B5EF4-FFF2-40B4-BE49-F238E27FC236}">
                <a16:creationId xmlns:a16="http://schemas.microsoft.com/office/drawing/2014/main" id="{555DA3EF-39B9-ADD3-82D9-78751C8875D8}"/>
              </a:ext>
            </a:extLst>
          </p:cNvPr>
          <p:cNvSpPr txBox="1"/>
          <p:nvPr/>
        </p:nvSpPr>
        <p:spPr>
          <a:xfrm>
            <a:off x="838200" y="3521311"/>
            <a:ext cx="11177668" cy="646331"/>
          </a:xfrm>
          <a:prstGeom prst="rect">
            <a:avLst/>
          </a:prstGeom>
          <a:noFill/>
        </p:spPr>
        <p:txBody>
          <a:bodyPr wrap="square">
            <a:spAutoFit/>
          </a:bodyPr>
          <a:lstStyle/>
          <a:p>
            <a:pPr algn="just"/>
            <a:r>
              <a:rPr lang="el-GR" dirty="0">
                <a:solidFill>
                  <a:srgbClr val="202122"/>
                </a:solidFill>
                <a:latin typeface="Lucida Sans Unicode" panose="020B0602030504020204" pitchFamily="34" charset="0"/>
                <a:cs typeface="Lucida Sans Unicode" panose="020B0602030504020204" pitchFamily="34" charset="0"/>
              </a:rPr>
              <a:t>Ο άνεμος είναι μια </a:t>
            </a:r>
            <a:r>
              <a:rPr lang="el-GR" b="1" dirty="0">
                <a:solidFill>
                  <a:schemeClr val="accent5">
                    <a:lumMod val="50000"/>
                  </a:schemeClr>
                </a:solidFill>
                <a:latin typeface="Lucida Sans Unicode" panose="020B0602030504020204" pitchFamily="34" charset="0"/>
                <a:cs typeface="Lucida Sans Unicode" panose="020B0602030504020204" pitchFamily="34" charset="0"/>
              </a:rPr>
              <a:t>διακοπτόμενη</a:t>
            </a:r>
            <a:r>
              <a:rPr lang="el-GR" dirty="0">
                <a:solidFill>
                  <a:srgbClr val="202122"/>
                </a:solidFill>
                <a:latin typeface="Lucida Sans Unicode" panose="020B0602030504020204" pitchFamily="34" charset="0"/>
                <a:cs typeface="Lucida Sans Unicode" panose="020B0602030504020204" pitchFamily="34" charset="0"/>
              </a:rPr>
              <a:t> πηγή ενέργειας, η οποία δεν μπορεί να παράγει ηλεκτρισμό ούτε να αποστέλλεται κατόπιν ζήτησης.</a:t>
            </a:r>
          </a:p>
        </p:txBody>
      </p:sp>
      <p:pic>
        <p:nvPicPr>
          <p:cNvPr id="9" name="Picture 2" descr="Πώς ένας παλιός ανεμόμυλος έγινε σπίτι-Σε ποιο ελληνικό νησί βρίσκεται -  iefimerida.gr">
            <a:extLst>
              <a:ext uri="{FF2B5EF4-FFF2-40B4-BE49-F238E27FC236}">
                <a16:creationId xmlns:a16="http://schemas.microsoft.com/office/drawing/2014/main" id="{DB705488-5A38-F5D3-C7C3-98692C833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2743" y="4560532"/>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Αρχαίο αιγυπτιακό ιστιοφόρο - Μοντέλο 3D - Mozaik ψηφιακή εκπαίδευση και  μάθηση">
            <a:extLst>
              <a:ext uri="{FF2B5EF4-FFF2-40B4-BE49-F238E27FC236}">
                <a16:creationId xmlns:a16="http://schemas.microsoft.com/office/drawing/2014/main" id="{F564D41C-9B20-5CE5-A2CA-9F656C155E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20268" y="1738859"/>
            <a:ext cx="2895600" cy="15811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ΙΕΡΑ ΕΛΛΑΣ: Αίολος, ο θεός των ανέμων.">
            <a:extLst>
              <a:ext uri="{FF2B5EF4-FFF2-40B4-BE49-F238E27FC236}">
                <a16:creationId xmlns:a16="http://schemas.microsoft.com/office/drawing/2014/main" id="{07C21779-BE39-EC36-EDB3-5A3A2CFB6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93579"/>
            <a:ext cx="3060000" cy="2146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804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849</TotalTime>
  <Words>1327</Words>
  <Application>Microsoft Office PowerPoint</Application>
  <PresentationFormat>Widescreen</PresentationFormat>
  <Paragraphs>68</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Lucida Sans Unicode</vt:lpstr>
      <vt:lpstr>Wingdings</vt:lpstr>
      <vt:lpstr>Office Theme</vt:lpstr>
      <vt:lpstr>Ανανεώσιμες Πηγές Ενέργειας (ΑΠΕ)</vt:lpstr>
      <vt:lpstr>Τι είναι </vt:lpstr>
      <vt:lpstr>Η εξέλιξη τους </vt:lpstr>
      <vt:lpstr>Οφέλη </vt:lpstr>
      <vt:lpstr>Μορφές </vt:lpstr>
      <vt:lpstr>Πλεονεκτήματα ΑΠΕ</vt:lpstr>
      <vt:lpstr>Πλεονεκτήματα ΑΠΕ</vt:lpstr>
      <vt:lpstr>Δυσκολίες στην ανάπτυξη τους </vt:lpstr>
      <vt:lpstr>Αιολική Ενέργεια</vt:lpstr>
      <vt:lpstr>Αιολική ενέργεια - Παραδείγματα</vt:lpstr>
      <vt:lpstr>Ηλιακή ενέργεια</vt:lpstr>
      <vt:lpstr>Ηλιακή ενέργεια - Παραδείγματα</vt:lpstr>
      <vt:lpstr>Γεωθερμική ενέργεια</vt:lpstr>
      <vt:lpstr>Γεωθερμική ενέργεια - Παραδείγματα</vt:lpstr>
      <vt:lpstr>Βιομάζα</vt:lpstr>
      <vt:lpstr>Βιομάζα -  Παραδείγματα</vt:lpstr>
      <vt:lpstr>Υδραυλική ενέργεια </vt:lpstr>
      <vt:lpstr>Υδραυλική  ενέργεια – Παραδείγματα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Ανανεώσιμες ενέργειες</dc:title>
  <dc:creator>Papandreou Stelios</dc:creator>
  <cp:lastModifiedBy>Papandreou Stelios</cp:lastModifiedBy>
  <cp:revision>7</cp:revision>
  <dcterms:created xsi:type="dcterms:W3CDTF">2023-11-04T18:23:37Z</dcterms:created>
  <dcterms:modified xsi:type="dcterms:W3CDTF">2023-11-07T05:42:30Z</dcterms:modified>
</cp:coreProperties>
</file>