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sldIdLst>
    <p:sldId id="256" r:id="rId2"/>
    <p:sldId id="257" r:id="rId3"/>
    <p:sldId id="259"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60" r:id="rId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0064"/>
    <a:srgbClr val="C33A1F"/>
    <a:srgbClr val="0000CC"/>
    <a:srgbClr val="9EFF29"/>
    <a:srgbClr val="FF2549"/>
    <a:srgbClr val="007033"/>
    <a:srgbClr val="003635"/>
    <a:srgbClr val="D6370C"/>
    <a:srgbClr val="1D3A00"/>
    <a:srgbClr val="FF85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116" y="3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18</a:t>
            </a:fld>
            <a:endParaRPr lang="en-US"/>
          </a:p>
        </p:txBody>
      </p:sp>
    </p:spTree>
    <p:extLst>
      <p:ext uri="{BB962C8B-B14F-4D97-AF65-F5344CB8AC3E}">
        <p14:creationId xmlns:p14="http://schemas.microsoft.com/office/powerpoint/2010/main" val="128459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94071" y="2780068"/>
            <a:ext cx="6150077" cy="1496963"/>
          </a:xfrm>
          <a:noFill/>
          <a:effectLst>
            <a:outerShdw blurRad="50800" dist="38100" dir="2700000" algn="tl" rotWithShape="0">
              <a:prstClr val="black">
                <a:alpha val="40000"/>
              </a:prstClr>
            </a:outerShdw>
          </a:effectLst>
        </p:spPr>
        <p:txBody>
          <a:bodyPr>
            <a:normAutofit/>
          </a:bodyPr>
          <a:lstStyle>
            <a:lvl1pPr algn="l">
              <a:defRPr sz="3600">
                <a:solidFill>
                  <a:schemeClr val="bg1"/>
                </a:solidFill>
              </a:defRPr>
            </a:lvl1pPr>
          </a:lstStyle>
          <a:p>
            <a:r>
              <a:rPr lang="en-US" dirty="0"/>
              <a:t>Click to edit </a:t>
            </a:r>
            <a:r>
              <a:rPr lang="en-US" dirty="0" smtClean="0"/>
              <a:t/>
            </a:r>
            <a:br>
              <a:rPr lang="en-US" dirty="0" smtClean="0"/>
            </a:br>
            <a:r>
              <a:rPr lang="en-US" dirty="0" smtClean="0"/>
              <a:t>Master </a:t>
            </a:r>
            <a:r>
              <a:rPr lang="en-US" dirty="0"/>
              <a:t>title style</a:t>
            </a:r>
          </a:p>
        </p:txBody>
      </p:sp>
      <p:sp>
        <p:nvSpPr>
          <p:cNvPr id="3" name="Subtitle 2"/>
          <p:cNvSpPr>
            <a:spLocks noGrp="1"/>
          </p:cNvSpPr>
          <p:nvPr>
            <p:ph type="subTitle" idx="1"/>
          </p:nvPr>
        </p:nvSpPr>
        <p:spPr>
          <a:xfrm>
            <a:off x="2639960" y="3510116"/>
            <a:ext cx="6128694" cy="678426"/>
          </a:xfrm>
        </p:spPr>
        <p:txBody>
          <a:bodyPr>
            <a:normAutofit/>
          </a:bodyPr>
          <a:lstStyle>
            <a:lvl1pPr marL="0" indent="0" algn="r">
              <a:buNone/>
              <a:defRPr sz="2800" b="0" i="0">
                <a:solidFill>
                  <a:srgbClr val="00B0F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a:t>
            </a:r>
            <a:r>
              <a:rPr lang="en-US" dirty="0" smtClean="0"/>
              <a:t>Master </a:t>
            </a:r>
            <a:r>
              <a:rPr lang="en-US" dirty="0"/>
              <a:t>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6696" y="334950"/>
            <a:ext cx="7905135" cy="763526"/>
          </a:xfrm>
        </p:spPr>
        <p:txBody>
          <a:bodyPr>
            <a:normAutofit/>
          </a:bodyPr>
          <a:lstStyle>
            <a:lvl1pPr algn="r">
              <a:defRPr sz="3600" baseline="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63714" y="1349477"/>
            <a:ext cx="7942867" cy="3170902"/>
          </a:xfrm>
        </p:spPr>
        <p:txBody>
          <a:bodyPr/>
          <a:lstStyle>
            <a:lvl1pPr algn="l">
              <a:defRPr sz="2800">
                <a:solidFill>
                  <a:schemeClr val="tx1"/>
                </a:solidFill>
              </a:defRPr>
            </a:lvl1pPr>
            <a:lvl2pPr algn="l">
              <a:defRPr>
                <a:solidFill>
                  <a:schemeClr val="tx1"/>
                </a:solidFill>
              </a:defRPr>
            </a:lvl2pPr>
            <a:lvl3pPr algn="l">
              <a:defRPr>
                <a:solidFill>
                  <a:schemeClr val="tx1"/>
                </a:solidFill>
              </a:defRPr>
            </a:lvl3pPr>
            <a:lvl4pPr algn="l">
              <a:defRPr>
                <a:solidFill>
                  <a:schemeClr val="tx1"/>
                </a:solidFill>
              </a:defRPr>
            </a:lvl4pPr>
            <a:lvl5pPr algn="l">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8134" y="399162"/>
            <a:ext cx="6467521" cy="725349"/>
          </a:xfrm>
        </p:spPr>
        <p:txBody>
          <a:bodyPr>
            <a:normAutofit/>
          </a:bodyPr>
          <a:lstStyle>
            <a:lvl1pPr algn="l">
              <a:defRPr sz="360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153264" y="1150374"/>
            <a:ext cx="6489291" cy="3619239"/>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1970" y="308518"/>
            <a:ext cx="8093365" cy="763525"/>
          </a:xfrm>
        </p:spPr>
        <p:txBody>
          <a:bodyPr>
            <a:normAutofit/>
          </a:bodyPr>
          <a:lstStyle>
            <a:lvl1pPr algn="r">
              <a:defRPr sz="3600" baseline="0">
                <a:solidFill>
                  <a:srgbClr val="00B0F0"/>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22131" y="1736633"/>
            <a:ext cx="4040188"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2131" y="2209030"/>
            <a:ext cx="4040188"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57252" y="1736633"/>
            <a:ext cx="4041775" cy="479822"/>
          </a:xfrm>
        </p:spPr>
        <p:txBody>
          <a:bodyPr anchor="b"/>
          <a:lstStyle>
            <a:lvl1pPr marL="0" indent="0" algn="ctr">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57252" y="2209030"/>
            <a:ext cx="4041775" cy="2276294"/>
          </a:xfrm>
        </p:spPr>
        <p:txBody>
          <a:bodyPr/>
          <a:lstStyle>
            <a:lvl1pPr algn="ctr">
              <a:defRPr sz="2400">
                <a:solidFill>
                  <a:schemeClr val="tx1"/>
                </a:solidFill>
              </a:defRPr>
            </a:lvl1pPr>
            <a:lvl2pPr algn="ctr">
              <a:defRPr sz="2000">
                <a:solidFill>
                  <a:schemeClr val="tx1"/>
                </a:solidFill>
              </a:defRPr>
            </a:lvl2pPr>
            <a:lvl3pPr algn="ctr">
              <a:defRPr sz="1800">
                <a:solidFill>
                  <a:schemeClr val="tx1"/>
                </a:solidFill>
              </a:defRPr>
            </a:lvl3pPr>
            <a:lvl4pPr algn="ctr">
              <a:defRPr sz="1600">
                <a:solidFill>
                  <a:schemeClr val="tx1"/>
                </a:solidFill>
              </a:defRPr>
            </a:lvl4pPr>
            <a:lvl5pPr algn="ct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11/29/2021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990" y="3410386"/>
            <a:ext cx="7027605" cy="1334728"/>
          </a:xfrm>
        </p:spPr>
        <p:txBody>
          <a:bodyPr>
            <a:normAutofit fontScale="90000"/>
          </a:bodyPr>
          <a:lstStyle/>
          <a:p>
            <a:r>
              <a:rPr lang="el-GR" dirty="0" smtClean="0"/>
              <a:t>Δραστηριότητες </a:t>
            </a:r>
            <a:br>
              <a:rPr lang="el-GR" dirty="0" smtClean="0"/>
            </a:br>
            <a:r>
              <a:rPr lang="el-GR" dirty="0" smtClean="0"/>
              <a:t>Τμημάτων </a:t>
            </a:r>
            <a:br>
              <a:rPr lang="el-GR" dirty="0" smtClean="0"/>
            </a:br>
            <a:r>
              <a:rPr lang="el-GR" dirty="0" smtClean="0"/>
              <a:t>Επιχείρησης </a:t>
            </a:r>
            <a:endParaRPr lang="en-US" dirty="0"/>
          </a:p>
        </p:txBody>
      </p:sp>
      <p:sp>
        <p:nvSpPr>
          <p:cNvPr id="3" name="Subtitle 2"/>
          <p:cNvSpPr>
            <a:spLocks noGrp="1"/>
          </p:cNvSpPr>
          <p:nvPr>
            <p:ph type="subTitle" idx="1"/>
          </p:nvPr>
        </p:nvSpPr>
        <p:spPr>
          <a:xfrm>
            <a:off x="2052179" y="4230151"/>
            <a:ext cx="6950307" cy="730043"/>
          </a:xfrm>
        </p:spPr>
        <p:txBody>
          <a:bodyPr>
            <a:normAutofit fontScale="77500" lnSpcReduction="20000"/>
          </a:bodyPr>
          <a:lstStyle/>
          <a:p>
            <a:r>
              <a:rPr lang="el-GR" dirty="0" smtClean="0"/>
              <a:t>Τεχνολογία</a:t>
            </a:r>
          </a:p>
          <a:p>
            <a:r>
              <a:rPr lang="el-GR" dirty="0" smtClean="0"/>
              <a:t> Β’ Γυμνασίου</a:t>
            </a:r>
            <a:endParaRPr lang="en-US" dirty="0"/>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7302" y="162753"/>
            <a:ext cx="6467521" cy="725349"/>
          </a:xfrm>
        </p:spPr>
        <p:txBody>
          <a:bodyPr>
            <a:normAutofit/>
          </a:bodyPr>
          <a:lstStyle/>
          <a:p>
            <a:r>
              <a:rPr lang="el-GR" dirty="0" smtClean="0"/>
              <a:t>Διευθυντής Δημοσίων Σχέσεων</a:t>
            </a:r>
            <a:endParaRPr lang="en-US" dirty="0"/>
          </a:p>
        </p:txBody>
      </p:sp>
      <p:sp>
        <p:nvSpPr>
          <p:cNvPr id="5" name="Content Placeholder 4"/>
          <p:cNvSpPr>
            <a:spLocks noGrp="1"/>
          </p:cNvSpPr>
          <p:nvPr>
            <p:ph idx="1"/>
          </p:nvPr>
        </p:nvSpPr>
        <p:spPr>
          <a:xfrm>
            <a:off x="2207302" y="875214"/>
            <a:ext cx="6418351" cy="1156668"/>
          </a:xfrm>
        </p:spPr>
        <p:txBody>
          <a:bodyPr>
            <a:normAutofit fontScale="70000" lnSpcReduction="20000"/>
          </a:bodyPr>
          <a:lstStyle/>
          <a:p>
            <a:pPr algn="just"/>
            <a:r>
              <a:rPr lang="el-GR" b="1" i="1" dirty="0"/>
              <a:t>Είναι υπεύθυνος για την προβολή της επιχείρησης  στον επαγγελματικό και τον κοινωνικό χώρο δηλ. φροντίζει την «καλή εικόνα» της (</a:t>
            </a:r>
            <a:r>
              <a:rPr lang="en-US" b="1" i="1" dirty="0"/>
              <a:t>image)</a:t>
            </a:r>
            <a:r>
              <a:rPr lang="el-GR" b="1" i="1" dirty="0"/>
              <a:t>.</a:t>
            </a:r>
            <a:endParaRPr lang="en-US" b="1" i="1" dirty="0"/>
          </a:p>
          <a:p>
            <a:pPr algn="just"/>
            <a:r>
              <a:rPr lang="el-GR" b="1" i="1" dirty="0"/>
              <a:t>Ορισμένα από τα βασικά καθήκοντα του είναι :</a:t>
            </a:r>
            <a:endParaRPr lang="el-GR" b="1" dirty="0"/>
          </a:p>
          <a:p>
            <a:pPr marL="0" indent="0">
              <a:buNone/>
            </a:pPr>
            <a:endParaRPr lang="el-GR" dirty="0" smtClean="0"/>
          </a:p>
          <a:p>
            <a:pPr marL="0" indent="0">
              <a:buNone/>
            </a:pPr>
            <a:endParaRPr lang="el-GR" b="1" dirty="0"/>
          </a:p>
        </p:txBody>
      </p:sp>
      <p:sp>
        <p:nvSpPr>
          <p:cNvPr id="6" name="Content Placeholder 4"/>
          <p:cNvSpPr txBox="1">
            <a:spLocks/>
          </p:cNvSpPr>
          <p:nvPr/>
        </p:nvSpPr>
        <p:spPr>
          <a:xfrm>
            <a:off x="2207302" y="2031882"/>
            <a:ext cx="6369178" cy="20510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b="1" dirty="0"/>
          </a:p>
        </p:txBody>
      </p:sp>
      <p:sp>
        <p:nvSpPr>
          <p:cNvPr id="2" name="Rectangle 1"/>
          <p:cNvSpPr/>
          <p:nvPr/>
        </p:nvSpPr>
        <p:spPr>
          <a:xfrm>
            <a:off x="2363275" y="2281178"/>
            <a:ext cx="6057237" cy="369332"/>
          </a:xfrm>
          <a:prstGeom prst="rect">
            <a:avLst/>
          </a:prstGeom>
        </p:spPr>
        <p:txBody>
          <a:bodyPr wrap="square">
            <a:spAutoFit/>
          </a:bodyPr>
          <a:lstStyle/>
          <a:p>
            <a:pPr>
              <a:buFont typeface="Wingdings" pitchFamily="2" charset="2"/>
              <a:buChar char="Ø"/>
            </a:pPr>
            <a:endParaRPr lang="el-GR" b="1" u="sng" dirty="0"/>
          </a:p>
        </p:txBody>
      </p:sp>
      <p:sp>
        <p:nvSpPr>
          <p:cNvPr id="7" name="Content Placeholder 4"/>
          <p:cNvSpPr txBox="1">
            <a:spLocks/>
          </p:cNvSpPr>
          <p:nvPr/>
        </p:nvSpPr>
        <p:spPr>
          <a:xfrm>
            <a:off x="2231888" y="2651573"/>
            <a:ext cx="6418351" cy="22394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dirty="0" smtClean="0"/>
          </a:p>
          <a:p>
            <a:pPr marL="0" indent="0">
              <a:buFont typeface="Arial" pitchFamily="34" charset="0"/>
              <a:buNone/>
            </a:pPr>
            <a:endParaRPr lang="el-GR" b="1" dirty="0"/>
          </a:p>
        </p:txBody>
      </p:sp>
      <p:sp>
        <p:nvSpPr>
          <p:cNvPr id="3" name="Rectangle 2"/>
          <p:cNvSpPr/>
          <p:nvPr/>
        </p:nvSpPr>
        <p:spPr>
          <a:xfrm>
            <a:off x="2231888" y="2090585"/>
            <a:ext cx="6015534" cy="1754326"/>
          </a:xfrm>
          <a:prstGeom prst="rect">
            <a:avLst/>
          </a:prstGeom>
        </p:spPr>
        <p:txBody>
          <a:bodyPr wrap="square">
            <a:spAutoFit/>
          </a:bodyPr>
          <a:lstStyle/>
          <a:p>
            <a:pPr>
              <a:buFont typeface="Wingdings" pitchFamily="2" charset="2"/>
              <a:buChar char="Ø"/>
            </a:pPr>
            <a:r>
              <a:rPr lang="en-US" dirty="0"/>
              <a:t> </a:t>
            </a:r>
            <a:r>
              <a:rPr lang="el-GR" dirty="0"/>
              <a:t>Ενέργειες για καλή επικοινωνία μεταξύ εργαζομένων και διοίκησης.</a:t>
            </a:r>
          </a:p>
          <a:p>
            <a:pPr>
              <a:buFont typeface="Wingdings" pitchFamily="2" charset="2"/>
              <a:buChar char="Ø"/>
            </a:pPr>
            <a:r>
              <a:rPr lang="el-GR" dirty="0"/>
              <a:t> Ενέργειες για προβολή της εταιρείας προς τους προμηθευτές , καταναλωτές, κοινωνικό σύνολο και Μ.Μ.Ε.</a:t>
            </a:r>
          </a:p>
          <a:p>
            <a:pPr>
              <a:buFont typeface="Wingdings" pitchFamily="2" charset="2"/>
              <a:buChar char="Ø"/>
            </a:pPr>
            <a:r>
              <a:rPr lang="el-GR" dirty="0"/>
              <a:t> Διοργάνωση διαφόρων εκδηλώσεων για τους εργαζόμενους.</a:t>
            </a:r>
            <a:endParaRPr lang="el-GR" dirty="0"/>
          </a:p>
        </p:txBody>
      </p:sp>
    </p:spTree>
    <p:extLst>
      <p:ext uri="{BB962C8B-B14F-4D97-AF65-F5344CB8AC3E}">
        <p14:creationId xmlns:p14="http://schemas.microsoft.com/office/powerpoint/2010/main" val="6584749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7302" y="162753"/>
            <a:ext cx="6467521" cy="725349"/>
          </a:xfrm>
        </p:spPr>
        <p:txBody>
          <a:bodyPr>
            <a:normAutofit/>
          </a:bodyPr>
          <a:lstStyle/>
          <a:p>
            <a:r>
              <a:rPr lang="el-GR" dirty="0" smtClean="0"/>
              <a:t>Διευθυντής Προμηθειών</a:t>
            </a:r>
            <a:endParaRPr lang="en-US" dirty="0"/>
          </a:p>
        </p:txBody>
      </p:sp>
      <p:sp>
        <p:nvSpPr>
          <p:cNvPr id="5" name="Content Placeholder 4"/>
          <p:cNvSpPr>
            <a:spLocks noGrp="1"/>
          </p:cNvSpPr>
          <p:nvPr>
            <p:ph idx="1"/>
          </p:nvPr>
        </p:nvSpPr>
        <p:spPr>
          <a:xfrm>
            <a:off x="2207302" y="875213"/>
            <a:ext cx="6467521" cy="1404902"/>
          </a:xfrm>
        </p:spPr>
        <p:txBody>
          <a:bodyPr>
            <a:normAutofit fontScale="40000" lnSpcReduction="20000"/>
          </a:bodyPr>
          <a:lstStyle/>
          <a:p>
            <a:pPr algn="just"/>
            <a:r>
              <a:rPr lang="el-GR" sz="4500" b="1" i="1" dirty="0"/>
              <a:t>Προγραμματίζει, οργανώνει και πραγματοποιεί την προμήθεια όλων των εφοδίων που απαιτούνται για τη λειτουργία της εταιρείας.</a:t>
            </a:r>
          </a:p>
          <a:p>
            <a:pPr algn="just"/>
            <a:endParaRPr lang="el-GR" sz="4500" b="1" i="1" dirty="0"/>
          </a:p>
          <a:p>
            <a:pPr algn="just"/>
            <a:r>
              <a:rPr lang="el-GR" sz="4500" b="1" i="1" dirty="0"/>
              <a:t>Ορισμένα από τα βασικά καθήκοντα του είναι :</a:t>
            </a:r>
            <a:endParaRPr lang="el-GR" sz="4500" dirty="0" smtClean="0"/>
          </a:p>
          <a:p>
            <a:pPr marL="0" indent="0">
              <a:buNone/>
            </a:pPr>
            <a:endParaRPr lang="el-GR" b="1" dirty="0"/>
          </a:p>
        </p:txBody>
      </p:sp>
      <p:sp>
        <p:nvSpPr>
          <p:cNvPr id="6" name="Content Placeholder 4"/>
          <p:cNvSpPr txBox="1">
            <a:spLocks/>
          </p:cNvSpPr>
          <p:nvPr/>
        </p:nvSpPr>
        <p:spPr>
          <a:xfrm>
            <a:off x="2207302" y="2031882"/>
            <a:ext cx="6369178" cy="20510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b="1" dirty="0"/>
          </a:p>
        </p:txBody>
      </p:sp>
      <p:sp>
        <p:nvSpPr>
          <p:cNvPr id="2" name="Rectangle 1"/>
          <p:cNvSpPr/>
          <p:nvPr/>
        </p:nvSpPr>
        <p:spPr>
          <a:xfrm>
            <a:off x="2363275" y="2281178"/>
            <a:ext cx="6057237" cy="369332"/>
          </a:xfrm>
          <a:prstGeom prst="rect">
            <a:avLst/>
          </a:prstGeom>
        </p:spPr>
        <p:txBody>
          <a:bodyPr wrap="square">
            <a:spAutoFit/>
          </a:bodyPr>
          <a:lstStyle/>
          <a:p>
            <a:pPr>
              <a:buFont typeface="Wingdings" pitchFamily="2" charset="2"/>
              <a:buChar char="Ø"/>
            </a:pPr>
            <a:endParaRPr lang="el-GR" b="1" u="sng" dirty="0"/>
          </a:p>
        </p:txBody>
      </p:sp>
      <p:sp>
        <p:nvSpPr>
          <p:cNvPr id="7" name="Content Placeholder 4"/>
          <p:cNvSpPr txBox="1">
            <a:spLocks/>
          </p:cNvSpPr>
          <p:nvPr/>
        </p:nvSpPr>
        <p:spPr>
          <a:xfrm>
            <a:off x="2231888" y="2651573"/>
            <a:ext cx="6418351" cy="22394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dirty="0" smtClean="0"/>
          </a:p>
          <a:p>
            <a:pPr marL="0" indent="0">
              <a:buFont typeface="Arial" pitchFamily="34" charset="0"/>
              <a:buNone/>
            </a:pPr>
            <a:endParaRPr lang="el-GR" b="1" dirty="0"/>
          </a:p>
        </p:txBody>
      </p:sp>
      <p:sp>
        <p:nvSpPr>
          <p:cNvPr id="3" name="Rectangle 2"/>
          <p:cNvSpPr/>
          <p:nvPr/>
        </p:nvSpPr>
        <p:spPr>
          <a:xfrm>
            <a:off x="2134676" y="2280115"/>
            <a:ext cx="7009324" cy="1754326"/>
          </a:xfrm>
          <a:prstGeom prst="rect">
            <a:avLst/>
          </a:prstGeom>
        </p:spPr>
        <p:txBody>
          <a:bodyPr wrap="square">
            <a:spAutoFit/>
          </a:bodyPr>
          <a:lstStyle/>
          <a:p>
            <a:pPr>
              <a:buFont typeface="Wingdings" pitchFamily="2" charset="2"/>
              <a:buChar char="Ø"/>
            </a:pPr>
            <a:r>
              <a:rPr lang="en-US" dirty="0"/>
              <a:t> </a:t>
            </a:r>
            <a:r>
              <a:rPr lang="el-GR" dirty="0"/>
              <a:t> Καθορίζει τις ποσότητες των απαραίτητων υλικών για την</a:t>
            </a:r>
          </a:p>
          <a:p>
            <a:r>
              <a:rPr lang="el-GR" dirty="0"/>
              <a:t>   παραγωγική διαδικασία σε συνεργασία με το διευθυντή παραγωγής.</a:t>
            </a:r>
          </a:p>
          <a:p>
            <a:pPr>
              <a:buFont typeface="Wingdings" pitchFamily="2" charset="2"/>
              <a:buChar char="Ø"/>
            </a:pPr>
            <a:r>
              <a:rPr lang="el-GR" dirty="0"/>
              <a:t>  Συγκεντρώνει στοιχεία με τις προδιαγραφές των πρώτων υλών.</a:t>
            </a:r>
          </a:p>
          <a:p>
            <a:pPr>
              <a:buFont typeface="Wingdings" pitchFamily="2" charset="2"/>
              <a:buChar char="Ø"/>
            </a:pPr>
            <a:r>
              <a:rPr lang="el-GR" dirty="0"/>
              <a:t>  Πραγματοποιεί έλεγχο ορθής παραλαβής όλων των προμηθειών.</a:t>
            </a:r>
          </a:p>
          <a:p>
            <a:pPr>
              <a:buFont typeface="Wingdings" pitchFamily="2" charset="2"/>
              <a:buChar char="Ø"/>
            </a:pPr>
            <a:r>
              <a:rPr lang="el-GR" dirty="0"/>
              <a:t>  Διατηρεί αρχείο με τις παραγγελίες.</a:t>
            </a:r>
          </a:p>
          <a:p>
            <a:pPr>
              <a:buFont typeface="Wingdings" pitchFamily="2" charset="2"/>
              <a:buChar char="Ø"/>
            </a:pPr>
            <a:r>
              <a:rPr lang="el-GR" dirty="0"/>
              <a:t> </a:t>
            </a:r>
            <a:endParaRPr lang="el-GR" dirty="0"/>
          </a:p>
        </p:txBody>
      </p:sp>
    </p:spTree>
    <p:extLst>
      <p:ext uri="{BB962C8B-B14F-4D97-AF65-F5344CB8AC3E}">
        <p14:creationId xmlns:p14="http://schemas.microsoft.com/office/powerpoint/2010/main" val="15623312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fade">
                                      <p:cBhvr>
                                        <p:cTn id="10" dur="500"/>
                                        <p:tgtEl>
                                          <p:spTgt spid="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7302" y="162753"/>
            <a:ext cx="6467521" cy="725349"/>
          </a:xfrm>
        </p:spPr>
        <p:txBody>
          <a:bodyPr>
            <a:normAutofit/>
          </a:bodyPr>
          <a:lstStyle/>
          <a:p>
            <a:r>
              <a:rPr lang="el-GR" dirty="0" smtClean="0"/>
              <a:t>Διευθυντής Προμηθειών</a:t>
            </a:r>
            <a:endParaRPr lang="en-US" dirty="0"/>
          </a:p>
        </p:txBody>
      </p:sp>
      <p:pic>
        <p:nvPicPr>
          <p:cNvPr id="10" name="Content Placeholder 9"/>
          <p:cNvPicPr>
            <a:picLocks noGrp="1" noChangeAspect="1"/>
          </p:cNvPicPr>
          <p:nvPr>
            <p:ph idx="1"/>
          </p:nvPr>
        </p:nvPicPr>
        <p:blipFill>
          <a:blip r:embed="rId2"/>
          <a:stretch>
            <a:fillRect/>
          </a:stretch>
        </p:blipFill>
        <p:spPr>
          <a:xfrm>
            <a:off x="5895177" y="1022919"/>
            <a:ext cx="2418644" cy="1353978"/>
          </a:xfrm>
          <a:prstGeom prst="rect">
            <a:avLst/>
          </a:prstGeom>
          <a:ln>
            <a:noFill/>
          </a:ln>
          <a:effectLst>
            <a:softEdge rad="112500"/>
          </a:effectLst>
        </p:spPr>
      </p:pic>
      <p:sp>
        <p:nvSpPr>
          <p:cNvPr id="6" name="Content Placeholder 4"/>
          <p:cNvSpPr txBox="1">
            <a:spLocks/>
          </p:cNvSpPr>
          <p:nvPr/>
        </p:nvSpPr>
        <p:spPr>
          <a:xfrm>
            <a:off x="2207302" y="2570769"/>
            <a:ext cx="6369178" cy="20510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b="1" dirty="0"/>
          </a:p>
        </p:txBody>
      </p:sp>
      <p:sp>
        <p:nvSpPr>
          <p:cNvPr id="2" name="Rectangle 1"/>
          <p:cNvSpPr/>
          <p:nvPr/>
        </p:nvSpPr>
        <p:spPr>
          <a:xfrm>
            <a:off x="2363275" y="2281178"/>
            <a:ext cx="6057237" cy="369332"/>
          </a:xfrm>
          <a:prstGeom prst="rect">
            <a:avLst/>
          </a:prstGeom>
        </p:spPr>
        <p:txBody>
          <a:bodyPr wrap="square">
            <a:spAutoFit/>
          </a:bodyPr>
          <a:lstStyle/>
          <a:p>
            <a:pPr>
              <a:buFont typeface="Wingdings" pitchFamily="2" charset="2"/>
              <a:buChar char="Ø"/>
            </a:pPr>
            <a:endParaRPr lang="el-GR" b="1" u="sng" dirty="0"/>
          </a:p>
        </p:txBody>
      </p:sp>
      <p:sp>
        <p:nvSpPr>
          <p:cNvPr id="7" name="Content Placeholder 4"/>
          <p:cNvSpPr txBox="1">
            <a:spLocks/>
          </p:cNvSpPr>
          <p:nvPr/>
        </p:nvSpPr>
        <p:spPr>
          <a:xfrm>
            <a:off x="2231888" y="2651573"/>
            <a:ext cx="6418351" cy="22394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dirty="0" smtClean="0"/>
          </a:p>
          <a:p>
            <a:pPr marL="0" indent="0">
              <a:buFont typeface="Arial" pitchFamily="34" charset="0"/>
              <a:buNone/>
            </a:pPr>
            <a:endParaRPr lang="el-GR" b="1" dirty="0"/>
          </a:p>
        </p:txBody>
      </p:sp>
      <p:sp>
        <p:nvSpPr>
          <p:cNvPr id="3" name="Rectangle 2"/>
          <p:cNvSpPr/>
          <p:nvPr/>
        </p:nvSpPr>
        <p:spPr>
          <a:xfrm>
            <a:off x="2134676" y="2511715"/>
            <a:ext cx="7009324" cy="2308324"/>
          </a:xfrm>
          <a:prstGeom prst="rect">
            <a:avLst/>
          </a:prstGeom>
        </p:spPr>
        <p:txBody>
          <a:bodyPr wrap="square">
            <a:spAutoFit/>
          </a:bodyPr>
          <a:lstStyle/>
          <a:p>
            <a:pPr>
              <a:buFont typeface="Wingdings" pitchFamily="2" charset="2"/>
              <a:buChar char="Ø"/>
            </a:pPr>
            <a:r>
              <a:rPr lang="el-GR" dirty="0"/>
              <a:t>Φροντίζει για την ασφαλή αποθήκευση των προμηθειών.</a:t>
            </a:r>
          </a:p>
          <a:p>
            <a:pPr>
              <a:buFont typeface="Wingdings" pitchFamily="2" charset="2"/>
              <a:buChar char="Ø"/>
            </a:pPr>
            <a:r>
              <a:rPr lang="el-GR" dirty="0"/>
              <a:t>  Ενημερώνει τον διευθυντή οικονομικών για το κόστος των</a:t>
            </a:r>
          </a:p>
          <a:p>
            <a:r>
              <a:rPr lang="el-GR" dirty="0"/>
              <a:t>     προμηθειών.</a:t>
            </a:r>
          </a:p>
          <a:p>
            <a:pPr>
              <a:buFont typeface="Wingdings" pitchFamily="2" charset="2"/>
              <a:buChar char="Ø"/>
            </a:pPr>
            <a:r>
              <a:rPr lang="el-GR" dirty="0"/>
              <a:t>  Κλείνει  τις συμφωνίες με τους προμηθευτές εξασφαλίζοντας </a:t>
            </a:r>
          </a:p>
          <a:p>
            <a:r>
              <a:rPr lang="el-GR" dirty="0"/>
              <a:t>     προσφορές και την τήρηση των προδιαγραφών. </a:t>
            </a:r>
          </a:p>
          <a:p>
            <a:pPr>
              <a:buFont typeface="Wingdings" pitchFamily="2" charset="2"/>
              <a:buChar char="Ø"/>
            </a:pPr>
            <a:r>
              <a:rPr lang="el-GR" dirty="0"/>
              <a:t>  Σχεδιάζει και χρησιμοποιεί κατάλληλα κωδικοποιημένα έντυπα για</a:t>
            </a:r>
          </a:p>
          <a:p>
            <a:r>
              <a:rPr lang="el-GR" dirty="0"/>
              <a:t>     την αγορά εφοδίων. Με τον τρόπο αυτό εξασφαλίζεται</a:t>
            </a:r>
          </a:p>
          <a:p>
            <a:r>
              <a:rPr lang="el-GR" dirty="0"/>
              <a:t>     η διαφάνεια των προμηθειών.</a:t>
            </a:r>
            <a:endParaRPr lang="el-GR" dirty="0"/>
          </a:p>
        </p:txBody>
      </p:sp>
    </p:spTree>
    <p:extLst>
      <p:ext uri="{BB962C8B-B14F-4D97-AF65-F5344CB8AC3E}">
        <p14:creationId xmlns:p14="http://schemas.microsoft.com/office/powerpoint/2010/main" val="16297707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par>
                                <p:cTn id="7" presetID="6" presetClass="emph" presetSubtype="0" fill="hold" nodeType="withEffect">
                                  <p:stCondLst>
                                    <p:cond delay="0"/>
                                  </p:stCondLst>
                                  <p:childTnLst>
                                    <p:animScale>
                                      <p:cBhvr>
                                        <p:cTn id="8" dur="2000" fill="hold"/>
                                        <p:tgtEl>
                                          <p:spTgt spid="3">
                                            <p:txEl>
                                              <p:pRg st="1" end="1"/>
                                            </p:txEl>
                                          </p:spTgt>
                                        </p:tgtEl>
                                      </p:cBhvr>
                                      <p:by x="150000" y="150000"/>
                                    </p:animScale>
                                  </p:childTnLst>
                                </p:cTn>
                              </p:par>
                              <p:par>
                                <p:cTn id="9" presetID="6" presetClass="emph" presetSubtype="0" fill="hold" nodeType="withEffect">
                                  <p:stCondLst>
                                    <p:cond delay="0"/>
                                  </p:stCondLst>
                                  <p:childTnLst>
                                    <p:animScale>
                                      <p:cBhvr>
                                        <p:cTn id="10" dur="2000" fill="hold"/>
                                        <p:tgtEl>
                                          <p:spTgt spid="3">
                                            <p:txEl>
                                              <p:pRg st="2" end="2"/>
                                            </p:txEl>
                                          </p:spTgt>
                                        </p:tgtEl>
                                      </p:cBhvr>
                                      <p:by x="150000" y="150000"/>
                                    </p:animScale>
                                  </p:childTnLst>
                                </p:cTn>
                              </p:par>
                              <p:par>
                                <p:cTn id="11" presetID="6" presetClass="emph" presetSubtype="0" fill="hold" nodeType="withEffect">
                                  <p:stCondLst>
                                    <p:cond delay="0"/>
                                  </p:stCondLst>
                                  <p:childTnLst>
                                    <p:animScale>
                                      <p:cBhvr>
                                        <p:cTn id="12" dur="2000" fill="hold"/>
                                        <p:tgtEl>
                                          <p:spTgt spid="3">
                                            <p:txEl>
                                              <p:pRg st="3" end="3"/>
                                            </p:txEl>
                                          </p:spTgt>
                                        </p:tgtEl>
                                      </p:cBhvr>
                                      <p:by x="150000" y="150000"/>
                                    </p:animScale>
                                  </p:childTnLst>
                                </p:cTn>
                              </p:par>
                              <p:par>
                                <p:cTn id="13" presetID="6" presetClass="emph" presetSubtype="0" fill="hold" nodeType="withEffect">
                                  <p:stCondLst>
                                    <p:cond delay="0"/>
                                  </p:stCondLst>
                                  <p:childTnLst>
                                    <p:animScale>
                                      <p:cBhvr>
                                        <p:cTn id="14" dur="2000" fill="hold"/>
                                        <p:tgtEl>
                                          <p:spTgt spid="3">
                                            <p:txEl>
                                              <p:pRg st="4" end="4"/>
                                            </p:txEl>
                                          </p:spTgt>
                                        </p:tgtEl>
                                      </p:cBhvr>
                                      <p:by x="150000" y="150000"/>
                                    </p:animScale>
                                  </p:childTnLst>
                                </p:cTn>
                              </p:par>
                              <p:par>
                                <p:cTn id="15" presetID="6" presetClass="emph" presetSubtype="0" fill="hold" nodeType="withEffect">
                                  <p:stCondLst>
                                    <p:cond delay="0"/>
                                  </p:stCondLst>
                                  <p:childTnLst>
                                    <p:animScale>
                                      <p:cBhvr>
                                        <p:cTn id="16" dur="2000" fill="hold"/>
                                        <p:tgtEl>
                                          <p:spTgt spid="3">
                                            <p:txEl>
                                              <p:pRg st="5" end="5"/>
                                            </p:txEl>
                                          </p:spTgt>
                                        </p:tgtEl>
                                      </p:cBhvr>
                                      <p:by x="150000" y="150000"/>
                                    </p:animScale>
                                  </p:childTnLst>
                                </p:cTn>
                              </p:par>
                              <p:par>
                                <p:cTn id="17" presetID="6" presetClass="emph" presetSubtype="0" fill="hold" nodeType="withEffect">
                                  <p:stCondLst>
                                    <p:cond delay="0"/>
                                  </p:stCondLst>
                                  <p:childTnLst>
                                    <p:animScale>
                                      <p:cBhvr>
                                        <p:cTn id="18" dur="2000" fill="hold"/>
                                        <p:tgtEl>
                                          <p:spTgt spid="3">
                                            <p:txEl>
                                              <p:pRg st="6" end="6"/>
                                            </p:txEl>
                                          </p:spTgt>
                                        </p:tgtEl>
                                      </p:cBhvr>
                                      <p:by x="150000" y="150000"/>
                                    </p:animScale>
                                  </p:childTnLst>
                                </p:cTn>
                              </p:par>
                              <p:par>
                                <p:cTn id="19" presetID="6" presetClass="emph" presetSubtype="0" fill="hold" nodeType="withEffect">
                                  <p:stCondLst>
                                    <p:cond delay="0"/>
                                  </p:stCondLst>
                                  <p:childTnLst>
                                    <p:animScale>
                                      <p:cBhvr>
                                        <p:cTn id="20" dur="2000" fill="hold"/>
                                        <p:tgtEl>
                                          <p:spTgt spid="3">
                                            <p:txEl>
                                              <p:pRg st="7" end="7"/>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7302" y="162753"/>
            <a:ext cx="6467521" cy="725349"/>
          </a:xfrm>
        </p:spPr>
        <p:txBody>
          <a:bodyPr>
            <a:normAutofit fontScale="90000"/>
          </a:bodyPr>
          <a:lstStyle/>
          <a:p>
            <a:r>
              <a:rPr lang="el-GR" dirty="0" smtClean="0"/>
              <a:t>Διευθυντής Πληροφοριακών Συστημάτων</a:t>
            </a:r>
            <a:endParaRPr lang="en-US" dirty="0"/>
          </a:p>
        </p:txBody>
      </p:sp>
      <p:sp>
        <p:nvSpPr>
          <p:cNvPr id="6" name="Content Placeholder 4"/>
          <p:cNvSpPr txBox="1">
            <a:spLocks/>
          </p:cNvSpPr>
          <p:nvPr/>
        </p:nvSpPr>
        <p:spPr>
          <a:xfrm>
            <a:off x="2207302" y="2570769"/>
            <a:ext cx="6369178" cy="20510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b="1" dirty="0"/>
          </a:p>
        </p:txBody>
      </p:sp>
      <p:sp>
        <p:nvSpPr>
          <p:cNvPr id="2" name="Rectangle 1"/>
          <p:cNvSpPr/>
          <p:nvPr/>
        </p:nvSpPr>
        <p:spPr>
          <a:xfrm>
            <a:off x="2363275" y="2281178"/>
            <a:ext cx="6057237" cy="369332"/>
          </a:xfrm>
          <a:prstGeom prst="rect">
            <a:avLst/>
          </a:prstGeom>
        </p:spPr>
        <p:txBody>
          <a:bodyPr wrap="square">
            <a:spAutoFit/>
          </a:bodyPr>
          <a:lstStyle/>
          <a:p>
            <a:pPr>
              <a:buFont typeface="Wingdings" pitchFamily="2" charset="2"/>
              <a:buChar char="Ø"/>
            </a:pPr>
            <a:endParaRPr lang="el-GR" b="1" u="sng" dirty="0"/>
          </a:p>
        </p:txBody>
      </p:sp>
      <p:sp>
        <p:nvSpPr>
          <p:cNvPr id="7" name="Content Placeholder 4"/>
          <p:cNvSpPr txBox="1">
            <a:spLocks/>
          </p:cNvSpPr>
          <p:nvPr/>
        </p:nvSpPr>
        <p:spPr>
          <a:xfrm>
            <a:off x="2231888" y="2651573"/>
            <a:ext cx="6418351" cy="22394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dirty="0" smtClean="0"/>
          </a:p>
          <a:p>
            <a:pPr marL="0" indent="0">
              <a:buFont typeface="Arial" pitchFamily="34" charset="0"/>
              <a:buNone/>
            </a:pPr>
            <a:endParaRPr lang="el-GR" b="1" dirty="0"/>
          </a:p>
        </p:txBody>
      </p:sp>
      <p:sp>
        <p:nvSpPr>
          <p:cNvPr id="3" name="Rectangle 2"/>
          <p:cNvSpPr/>
          <p:nvPr/>
        </p:nvSpPr>
        <p:spPr>
          <a:xfrm>
            <a:off x="2134676" y="2511715"/>
            <a:ext cx="7009324" cy="1754326"/>
          </a:xfrm>
          <a:prstGeom prst="rect">
            <a:avLst/>
          </a:prstGeom>
        </p:spPr>
        <p:txBody>
          <a:bodyPr wrap="square">
            <a:spAutoFit/>
          </a:bodyPr>
          <a:lstStyle/>
          <a:p>
            <a:pPr>
              <a:buFont typeface="Wingdings" pitchFamily="2" charset="2"/>
              <a:buChar char="Ø"/>
            </a:pPr>
            <a:r>
              <a:rPr lang="el-GR" dirty="0"/>
              <a:t> Η συνεργασία του με όλα τα τμήματα της επιχείρησης για την εφαρμογή των κατάλληλων προγραμμάτων μηχανογράφησης , όπως :</a:t>
            </a:r>
          </a:p>
          <a:p>
            <a:pPr lvl="1">
              <a:buFont typeface="Wingdings" pitchFamily="2" charset="2"/>
              <a:buChar char="§"/>
            </a:pPr>
            <a:r>
              <a:rPr lang="el-GR" dirty="0"/>
              <a:t>  Υποστήριξη λογιστηρίου</a:t>
            </a:r>
          </a:p>
          <a:p>
            <a:pPr lvl="1">
              <a:buFont typeface="Wingdings" pitchFamily="2" charset="2"/>
              <a:buChar char="§"/>
            </a:pPr>
            <a:r>
              <a:rPr lang="el-GR" dirty="0"/>
              <a:t>  Οργάνωση στοιχείων πωλήσεων </a:t>
            </a:r>
          </a:p>
          <a:p>
            <a:pPr lvl="1">
              <a:buFont typeface="Wingdings" pitchFamily="2" charset="2"/>
              <a:buChar char="§"/>
            </a:pPr>
            <a:r>
              <a:rPr lang="el-GR" dirty="0"/>
              <a:t>  Παρακολούθηση προμηθειών και αποθεμάτων.</a:t>
            </a:r>
          </a:p>
          <a:p>
            <a:pPr lvl="1">
              <a:buFont typeface="Wingdings" pitchFamily="2" charset="2"/>
              <a:buChar char="§"/>
            </a:pPr>
            <a:r>
              <a:rPr lang="el-GR" dirty="0"/>
              <a:t>  Οργάνωση γραφείων κ.ά.</a:t>
            </a:r>
          </a:p>
        </p:txBody>
      </p:sp>
      <p:sp>
        <p:nvSpPr>
          <p:cNvPr id="5" name="Content Placeholder 4"/>
          <p:cNvSpPr>
            <a:spLocks noGrp="1"/>
          </p:cNvSpPr>
          <p:nvPr>
            <p:ph idx="1"/>
          </p:nvPr>
        </p:nvSpPr>
        <p:spPr>
          <a:xfrm>
            <a:off x="2134676" y="1078991"/>
            <a:ext cx="4644577" cy="1234473"/>
          </a:xfrm>
        </p:spPr>
        <p:txBody>
          <a:bodyPr>
            <a:normAutofit fontScale="55000" lnSpcReduction="20000"/>
          </a:bodyPr>
          <a:lstStyle/>
          <a:p>
            <a:pPr algn="just"/>
            <a:r>
              <a:rPr lang="el-GR" b="1" i="1" dirty="0"/>
              <a:t>Είναι υπεύθυνος για την σχεδίαση , εγκατάσταση και συντήρηση του πληροφοριακού συστήματος  της επιχείρησης</a:t>
            </a:r>
          </a:p>
          <a:p>
            <a:pPr algn="just"/>
            <a:r>
              <a:rPr lang="el-GR" b="1" i="1" dirty="0"/>
              <a:t> (μηχανογράφηση – μηχανοργάνωση). </a:t>
            </a:r>
          </a:p>
          <a:p>
            <a:pPr algn="just"/>
            <a:r>
              <a:rPr lang="el-GR" b="1" i="1" dirty="0"/>
              <a:t> Η βασική του αποστολή  είναι :</a:t>
            </a:r>
            <a:endParaRPr lang="el-GR" b="1" dirty="0"/>
          </a:p>
          <a:p>
            <a:endParaRPr lang="el-GR" dirty="0"/>
          </a:p>
        </p:txBody>
      </p:sp>
      <p:pic>
        <p:nvPicPr>
          <p:cNvPr id="8" name="Picture 7"/>
          <p:cNvPicPr>
            <a:picLocks noChangeAspect="1"/>
          </p:cNvPicPr>
          <p:nvPr/>
        </p:nvPicPr>
        <p:blipFill>
          <a:blip r:embed="rId2"/>
          <a:stretch>
            <a:fillRect/>
          </a:stretch>
        </p:blipFill>
        <p:spPr>
          <a:xfrm>
            <a:off x="6779253" y="1035237"/>
            <a:ext cx="2363275" cy="1329342"/>
          </a:xfrm>
          <a:prstGeom prst="rect">
            <a:avLst/>
          </a:prstGeom>
          <a:ln>
            <a:noFill/>
          </a:ln>
          <a:effectLst>
            <a:softEdge rad="112500"/>
          </a:effectLst>
        </p:spPr>
      </p:pic>
    </p:spTree>
    <p:extLst>
      <p:ext uri="{BB962C8B-B14F-4D97-AF65-F5344CB8AC3E}">
        <p14:creationId xmlns:p14="http://schemas.microsoft.com/office/powerpoint/2010/main" val="13961322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circle(in)">
                                      <p:cBhvr>
                                        <p:cTn id="21" dur="2000"/>
                                        <p:tgtEl>
                                          <p:spTgt spid="3">
                                            <p:txEl>
                                              <p:pRg st="0" end="0"/>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circle(in)">
                                      <p:cBhvr>
                                        <p:cTn id="24" dur="2000"/>
                                        <p:tgtEl>
                                          <p:spTgt spid="3">
                                            <p:txEl>
                                              <p:pRg st="1" end="1"/>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circle(in)">
                                      <p:cBhvr>
                                        <p:cTn id="27" dur="2000"/>
                                        <p:tgtEl>
                                          <p:spTgt spid="3">
                                            <p:txEl>
                                              <p:pRg st="2" end="2"/>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ircle(in)">
                                      <p:cBhvr>
                                        <p:cTn id="30" dur="2000"/>
                                        <p:tgtEl>
                                          <p:spTgt spid="3">
                                            <p:txEl>
                                              <p:pRg st="3" end="3"/>
                                            </p:txEl>
                                          </p:spTgt>
                                        </p:tgtEl>
                                      </p:cBhvr>
                                    </p:animEffect>
                                  </p:childTnLst>
                                </p:cTn>
                              </p:par>
                              <p:par>
                                <p:cTn id="31" presetID="6" presetClass="entr" presetSubtype="16"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7302" y="162753"/>
            <a:ext cx="6467521" cy="725349"/>
          </a:xfrm>
        </p:spPr>
        <p:txBody>
          <a:bodyPr>
            <a:normAutofit fontScale="90000"/>
          </a:bodyPr>
          <a:lstStyle/>
          <a:p>
            <a:r>
              <a:rPr lang="el-GR" dirty="0" smtClean="0"/>
              <a:t>Διευθυντής Σχεδιασμού Προϊόντων</a:t>
            </a:r>
            <a:endParaRPr lang="en-US" dirty="0"/>
          </a:p>
        </p:txBody>
      </p:sp>
      <p:sp>
        <p:nvSpPr>
          <p:cNvPr id="6" name="Content Placeholder 4"/>
          <p:cNvSpPr txBox="1">
            <a:spLocks/>
          </p:cNvSpPr>
          <p:nvPr/>
        </p:nvSpPr>
        <p:spPr>
          <a:xfrm>
            <a:off x="2207302" y="2570769"/>
            <a:ext cx="6369178" cy="20510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b="1" dirty="0"/>
          </a:p>
        </p:txBody>
      </p:sp>
      <p:sp>
        <p:nvSpPr>
          <p:cNvPr id="2" name="Rectangle 1"/>
          <p:cNvSpPr/>
          <p:nvPr/>
        </p:nvSpPr>
        <p:spPr>
          <a:xfrm>
            <a:off x="2363275" y="2281178"/>
            <a:ext cx="6057237" cy="369332"/>
          </a:xfrm>
          <a:prstGeom prst="rect">
            <a:avLst/>
          </a:prstGeom>
        </p:spPr>
        <p:txBody>
          <a:bodyPr wrap="square">
            <a:spAutoFit/>
          </a:bodyPr>
          <a:lstStyle/>
          <a:p>
            <a:pPr>
              <a:buFont typeface="Wingdings" pitchFamily="2" charset="2"/>
              <a:buChar char="Ø"/>
            </a:pPr>
            <a:endParaRPr lang="el-GR" b="1" u="sng" dirty="0"/>
          </a:p>
        </p:txBody>
      </p:sp>
      <p:sp>
        <p:nvSpPr>
          <p:cNvPr id="7" name="Content Placeholder 4"/>
          <p:cNvSpPr txBox="1">
            <a:spLocks/>
          </p:cNvSpPr>
          <p:nvPr/>
        </p:nvSpPr>
        <p:spPr>
          <a:xfrm>
            <a:off x="2231888" y="2651573"/>
            <a:ext cx="6418351" cy="22394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dirty="0" smtClean="0"/>
          </a:p>
          <a:p>
            <a:pPr marL="0" indent="0">
              <a:buFont typeface="Arial" pitchFamily="34" charset="0"/>
              <a:buNone/>
            </a:pPr>
            <a:endParaRPr lang="el-GR" b="1" dirty="0"/>
          </a:p>
        </p:txBody>
      </p:sp>
      <p:sp>
        <p:nvSpPr>
          <p:cNvPr id="3" name="Rectangle 2"/>
          <p:cNvSpPr/>
          <p:nvPr/>
        </p:nvSpPr>
        <p:spPr>
          <a:xfrm>
            <a:off x="2134676" y="2511715"/>
            <a:ext cx="7009324" cy="2031325"/>
          </a:xfrm>
          <a:prstGeom prst="rect">
            <a:avLst/>
          </a:prstGeom>
        </p:spPr>
        <p:txBody>
          <a:bodyPr wrap="square">
            <a:spAutoFit/>
          </a:bodyPr>
          <a:lstStyle/>
          <a:p>
            <a:pPr>
              <a:buFont typeface="Wingdings" pitchFamily="2" charset="2"/>
              <a:buChar char="Ø"/>
            </a:pPr>
            <a:r>
              <a:rPr lang="el-GR" dirty="0"/>
              <a:t> Οι ιδέες για νέα αγαθά σχεδιάζονται πρόχειρα ( σκαρίφημα )</a:t>
            </a:r>
          </a:p>
          <a:p>
            <a:pPr>
              <a:buFont typeface="Wingdings" pitchFamily="2" charset="2"/>
              <a:buChar char="Ø"/>
            </a:pPr>
            <a:r>
              <a:rPr lang="el-GR" dirty="0" smtClean="0"/>
              <a:t>. </a:t>
            </a:r>
            <a:r>
              <a:rPr lang="el-GR" dirty="0"/>
              <a:t>Επιλέγεται η καλύτερη ιδέα και σχεδιάζεται στον Η/Υ</a:t>
            </a:r>
          </a:p>
          <a:p>
            <a:pPr>
              <a:buFont typeface="Wingdings" pitchFamily="2" charset="2"/>
              <a:buChar char="Ø"/>
            </a:pPr>
            <a:r>
              <a:rPr lang="el-GR" dirty="0"/>
              <a:t>  Κατασκευάζεται το αρχικό δείγμα.</a:t>
            </a:r>
          </a:p>
          <a:p>
            <a:pPr>
              <a:buFont typeface="Wingdings" pitchFamily="2" charset="2"/>
              <a:buChar char="Ø"/>
            </a:pPr>
            <a:r>
              <a:rPr lang="el-GR" dirty="0"/>
              <a:t>  Γίνεται η δοκιμή του πρωτοτύπου.</a:t>
            </a:r>
          </a:p>
          <a:p>
            <a:pPr>
              <a:buFont typeface="Wingdings" pitchFamily="2" charset="2"/>
              <a:buChar char="Ø"/>
            </a:pPr>
            <a:r>
              <a:rPr lang="el-GR" dirty="0"/>
              <a:t>  Γίνονται συνεχείς έλεγχοι και τροποποιήσεις.</a:t>
            </a:r>
          </a:p>
          <a:p>
            <a:pPr>
              <a:buFont typeface="Wingdings" pitchFamily="2" charset="2"/>
              <a:buChar char="Ø"/>
            </a:pPr>
            <a:r>
              <a:rPr lang="el-GR" dirty="0"/>
              <a:t>  Κατασκευάζεται το τελικό αγαθό.</a:t>
            </a:r>
          </a:p>
          <a:p>
            <a:pPr>
              <a:buFont typeface="Wingdings" pitchFamily="2" charset="2"/>
              <a:buChar char="Ø"/>
            </a:pPr>
            <a:r>
              <a:rPr lang="el-GR" dirty="0"/>
              <a:t>  Καθορίζει τα χαρακτηριστικά των αγαθών.</a:t>
            </a:r>
          </a:p>
        </p:txBody>
      </p:sp>
      <p:sp>
        <p:nvSpPr>
          <p:cNvPr id="5" name="Content Placeholder 4"/>
          <p:cNvSpPr>
            <a:spLocks noGrp="1"/>
          </p:cNvSpPr>
          <p:nvPr>
            <p:ph idx="1"/>
          </p:nvPr>
        </p:nvSpPr>
        <p:spPr>
          <a:xfrm>
            <a:off x="2134676" y="1078992"/>
            <a:ext cx="6441804" cy="1201124"/>
          </a:xfrm>
        </p:spPr>
        <p:txBody>
          <a:bodyPr>
            <a:normAutofit fontScale="70000" lnSpcReduction="20000"/>
          </a:bodyPr>
          <a:lstStyle/>
          <a:p>
            <a:pPr algn="just"/>
            <a:r>
              <a:rPr lang="el-GR" b="1" i="1" dirty="0"/>
              <a:t>Έχει την ευθύνη για την σχεδίαση νέων αγαθών ή με την βελτίωση των ήδη υπαρχόντων</a:t>
            </a:r>
            <a:r>
              <a:rPr lang="el-GR" dirty="0"/>
              <a:t>.</a:t>
            </a:r>
          </a:p>
          <a:p>
            <a:pPr algn="just"/>
            <a:endParaRPr lang="el-GR" dirty="0"/>
          </a:p>
          <a:p>
            <a:pPr algn="just"/>
            <a:r>
              <a:rPr lang="el-GR" b="1" i="1" dirty="0"/>
              <a:t>Ορισμένα από τα βασικά καθήκοντα του είναι :</a:t>
            </a:r>
            <a:endParaRPr lang="el-GR" b="1" dirty="0"/>
          </a:p>
          <a:p>
            <a:endParaRPr lang="el-GR" dirty="0"/>
          </a:p>
        </p:txBody>
      </p:sp>
    </p:spTree>
    <p:extLst>
      <p:ext uri="{BB962C8B-B14F-4D97-AF65-F5344CB8AC3E}">
        <p14:creationId xmlns:p14="http://schemas.microsoft.com/office/powerpoint/2010/main" val="18449041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7302" y="162753"/>
            <a:ext cx="6467521" cy="725349"/>
          </a:xfrm>
        </p:spPr>
        <p:txBody>
          <a:bodyPr>
            <a:normAutofit fontScale="90000"/>
          </a:bodyPr>
          <a:lstStyle/>
          <a:p>
            <a:r>
              <a:rPr lang="el-GR" dirty="0" smtClean="0"/>
              <a:t>Διευθυντής Έρευνας και Ανάπτυξης</a:t>
            </a:r>
            <a:endParaRPr lang="en-US" dirty="0"/>
          </a:p>
        </p:txBody>
      </p:sp>
      <p:sp>
        <p:nvSpPr>
          <p:cNvPr id="6" name="Content Placeholder 4"/>
          <p:cNvSpPr txBox="1">
            <a:spLocks/>
          </p:cNvSpPr>
          <p:nvPr/>
        </p:nvSpPr>
        <p:spPr>
          <a:xfrm>
            <a:off x="2207302" y="2570769"/>
            <a:ext cx="6369178" cy="20510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b="1" dirty="0"/>
          </a:p>
        </p:txBody>
      </p:sp>
      <p:sp>
        <p:nvSpPr>
          <p:cNvPr id="2" name="Rectangle 1"/>
          <p:cNvSpPr/>
          <p:nvPr/>
        </p:nvSpPr>
        <p:spPr>
          <a:xfrm>
            <a:off x="2363275" y="2281178"/>
            <a:ext cx="6057237" cy="369332"/>
          </a:xfrm>
          <a:prstGeom prst="rect">
            <a:avLst/>
          </a:prstGeom>
        </p:spPr>
        <p:txBody>
          <a:bodyPr wrap="square">
            <a:spAutoFit/>
          </a:bodyPr>
          <a:lstStyle/>
          <a:p>
            <a:pPr>
              <a:buFont typeface="Wingdings" pitchFamily="2" charset="2"/>
              <a:buChar char="Ø"/>
            </a:pPr>
            <a:endParaRPr lang="el-GR" b="1" u="sng" dirty="0"/>
          </a:p>
        </p:txBody>
      </p:sp>
      <p:sp>
        <p:nvSpPr>
          <p:cNvPr id="7" name="Content Placeholder 4"/>
          <p:cNvSpPr txBox="1">
            <a:spLocks/>
          </p:cNvSpPr>
          <p:nvPr/>
        </p:nvSpPr>
        <p:spPr>
          <a:xfrm>
            <a:off x="2231888" y="2651573"/>
            <a:ext cx="6418351" cy="22394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dirty="0" smtClean="0"/>
          </a:p>
          <a:p>
            <a:pPr marL="0" indent="0">
              <a:buFont typeface="Arial" pitchFamily="34" charset="0"/>
              <a:buNone/>
            </a:pPr>
            <a:endParaRPr lang="el-GR" b="1" dirty="0"/>
          </a:p>
        </p:txBody>
      </p:sp>
      <p:sp>
        <p:nvSpPr>
          <p:cNvPr id="3" name="Rectangle 2"/>
          <p:cNvSpPr/>
          <p:nvPr/>
        </p:nvSpPr>
        <p:spPr>
          <a:xfrm>
            <a:off x="2134676" y="2511715"/>
            <a:ext cx="7009324" cy="2031325"/>
          </a:xfrm>
          <a:prstGeom prst="rect">
            <a:avLst/>
          </a:prstGeom>
        </p:spPr>
        <p:txBody>
          <a:bodyPr wrap="square">
            <a:spAutoFit/>
          </a:bodyPr>
          <a:lstStyle/>
          <a:p>
            <a:pPr>
              <a:buFont typeface="Wingdings" pitchFamily="2" charset="2"/>
              <a:buChar char="Ø"/>
            </a:pPr>
            <a:r>
              <a:rPr lang="el-GR" dirty="0"/>
              <a:t> Συνεχής έρευνα για δημιουργία , βελτίωση και εφαρμογή νέων</a:t>
            </a:r>
          </a:p>
          <a:p>
            <a:r>
              <a:rPr lang="el-GR" dirty="0"/>
              <a:t>    τεχνολογιών στην παραγωγή των αγαθών .</a:t>
            </a:r>
          </a:p>
          <a:p>
            <a:pPr>
              <a:buFont typeface="Wingdings" pitchFamily="2" charset="2"/>
              <a:buChar char="Ø"/>
            </a:pPr>
            <a:r>
              <a:rPr lang="el-GR" dirty="0"/>
              <a:t> Συνεργασία με το τμήμα μάρκετινγκ για την ενημέρωση με τα </a:t>
            </a:r>
          </a:p>
          <a:p>
            <a:r>
              <a:rPr lang="el-GR" dirty="0"/>
              <a:t>    αγαθά που έχουν περισσότερη ζήτηση και προσανατολισμό των</a:t>
            </a:r>
          </a:p>
          <a:p>
            <a:r>
              <a:rPr lang="el-GR" dirty="0"/>
              <a:t>    ερευνών προς τα αγαθά αυτά.</a:t>
            </a:r>
          </a:p>
          <a:p>
            <a:pPr>
              <a:buFont typeface="Wingdings" pitchFamily="2" charset="2"/>
              <a:buChar char="Ø"/>
            </a:pPr>
            <a:r>
              <a:rPr lang="el-GR" dirty="0"/>
              <a:t> Συνεργασία με ερευνητικά ιδρύματα και σε πολλές περιπτώσεις</a:t>
            </a:r>
          </a:p>
          <a:p>
            <a:r>
              <a:rPr lang="el-GR" dirty="0"/>
              <a:t>    χρηματοδότηση των ερευνών που πραγματοποιούν.</a:t>
            </a:r>
            <a:endParaRPr lang="el-GR" dirty="0"/>
          </a:p>
        </p:txBody>
      </p:sp>
      <p:sp>
        <p:nvSpPr>
          <p:cNvPr id="5" name="Content Placeholder 4"/>
          <p:cNvSpPr>
            <a:spLocks noGrp="1"/>
          </p:cNvSpPr>
          <p:nvPr>
            <p:ph idx="1"/>
          </p:nvPr>
        </p:nvSpPr>
        <p:spPr>
          <a:xfrm>
            <a:off x="2134676" y="1078992"/>
            <a:ext cx="6540147" cy="1413030"/>
          </a:xfrm>
        </p:spPr>
        <p:txBody>
          <a:bodyPr>
            <a:normAutofit fontScale="62500" lnSpcReduction="20000"/>
          </a:bodyPr>
          <a:lstStyle/>
          <a:p>
            <a:pPr algn="just"/>
            <a:r>
              <a:rPr lang="el-GR" b="1" i="1" dirty="0"/>
              <a:t>Είναι υπεύθυνος για την επιστημονική οργάνωση και τη διεξαγωγή ερευνών και πειραμάτων με σκοπό να βελτιώσει τόσο τα προϊόντα που παράγει η βιομηχανία , όσο και τις διαδικασίες παραγωγής. Το τμήμα αποτελείται από ερευνητές υψηλών προσόντων και διαφόρων επιστημονικών ειδικοτήτων. </a:t>
            </a:r>
            <a:endParaRPr lang="el-GR" b="1" dirty="0"/>
          </a:p>
          <a:p>
            <a:endParaRPr lang="el-GR" dirty="0"/>
          </a:p>
        </p:txBody>
      </p:sp>
    </p:spTree>
    <p:extLst>
      <p:ext uri="{BB962C8B-B14F-4D97-AF65-F5344CB8AC3E}">
        <p14:creationId xmlns:p14="http://schemas.microsoft.com/office/powerpoint/2010/main" val="4397676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par>
                                <p:cTn id="15" presetID="21" presetClass="entr" presetSubtype="1"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heel(1)">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heel(1)">
                                      <p:cBhvr>
                                        <p:cTn id="22" dur="2000"/>
                                        <p:tgtEl>
                                          <p:spTgt spid="3">
                                            <p:txEl>
                                              <p:pRg st="2" end="2"/>
                                            </p:txEl>
                                          </p:spTgt>
                                        </p:tgtEl>
                                      </p:cBhvr>
                                    </p:animEffect>
                                  </p:childTnLst>
                                </p:cTn>
                              </p:par>
                              <p:par>
                                <p:cTn id="23" presetID="21" presetClass="entr" presetSubtype="1"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heel(1)">
                                      <p:cBhvr>
                                        <p:cTn id="25" dur="2000"/>
                                        <p:tgtEl>
                                          <p:spTgt spid="3">
                                            <p:txEl>
                                              <p:pRg st="3" end="3"/>
                                            </p:txEl>
                                          </p:spTgt>
                                        </p:tgtEl>
                                      </p:cBhvr>
                                    </p:animEffect>
                                  </p:childTnLst>
                                </p:cTn>
                              </p:par>
                              <p:par>
                                <p:cTn id="26" presetID="21" presetClass="entr" presetSubtype="1"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heel(1)">
                                      <p:cBhvr>
                                        <p:cTn id="28" dur="20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heel(1)">
                                      <p:cBhvr>
                                        <p:cTn id="33" dur="2000"/>
                                        <p:tgtEl>
                                          <p:spTgt spid="3">
                                            <p:txEl>
                                              <p:pRg st="5" end="5"/>
                                            </p:txEl>
                                          </p:spTgt>
                                        </p:tgtEl>
                                      </p:cBhvr>
                                    </p:animEffect>
                                  </p:childTnLst>
                                </p:cTn>
                              </p:par>
                              <p:par>
                                <p:cTn id="34" presetID="21" presetClass="entr" presetSubtype="1"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heel(1)">
                                      <p:cBhvr>
                                        <p:cTn id="3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7302" y="162753"/>
            <a:ext cx="6467521" cy="725349"/>
          </a:xfrm>
        </p:spPr>
        <p:txBody>
          <a:bodyPr>
            <a:normAutofit/>
          </a:bodyPr>
          <a:lstStyle/>
          <a:p>
            <a:r>
              <a:rPr lang="el-GR" dirty="0" smtClean="0"/>
              <a:t>Διευθυντής Εκπαίδευεσης</a:t>
            </a:r>
            <a:endParaRPr lang="en-US" dirty="0"/>
          </a:p>
        </p:txBody>
      </p:sp>
      <p:sp>
        <p:nvSpPr>
          <p:cNvPr id="6" name="Content Placeholder 4"/>
          <p:cNvSpPr txBox="1">
            <a:spLocks/>
          </p:cNvSpPr>
          <p:nvPr/>
        </p:nvSpPr>
        <p:spPr>
          <a:xfrm>
            <a:off x="2207302" y="2570769"/>
            <a:ext cx="6369178" cy="20510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b="1" dirty="0"/>
          </a:p>
        </p:txBody>
      </p:sp>
      <p:sp>
        <p:nvSpPr>
          <p:cNvPr id="2" name="Rectangle 1"/>
          <p:cNvSpPr/>
          <p:nvPr/>
        </p:nvSpPr>
        <p:spPr>
          <a:xfrm>
            <a:off x="2363275" y="2281178"/>
            <a:ext cx="6057237" cy="369332"/>
          </a:xfrm>
          <a:prstGeom prst="rect">
            <a:avLst/>
          </a:prstGeom>
        </p:spPr>
        <p:txBody>
          <a:bodyPr wrap="square">
            <a:spAutoFit/>
          </a:bodyPr>
          <a:lstStyle/>
          <a:p>
            <a:pPr>
              <a:buFont typeface="Wingdings" pitchFamily="2" charset="2"/>
              <a:buChar char="Ø"/>
            </a:pPr>
            <a:endParaRPr lang="el-GR" b="1" u="sng" dirty="0"/>
          </a:p>
        </p:txBody>
      </p:sp>
      <p:sp>
        <p:nvSpPr>
          <p:cNvPr id="7" name="Content Placeholder 4"/>
          <p:cNvSpPr txBox="1">
            <a:spLocks/>
          </p:cNvSpPr>
          <p:nvPr/>
        </p:nvSpPr>
        <p:spPr>
          <a:xfrm>
            <a:off x="2231888" y="2651573"/>
            <a:ext cx="6418351" cy="22394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dirty="0" smtClean="0"/>
          </a:p>
          <a:p>
            <a:pPr marL="0" indent="0">
              <a:buFont typeface="Arial" pitchFamily="34" charset="0"/>
              <a:buNone/>
            </a:pPr>
            <a:endParaRPr lang="el-GR" b="1" dirty="0"/>
          </a:p>
        </p:txBody>
      </p:sp>
      <p:sp>
        <p:nvSpPr>
          <p:cNvPr id="3" name="Rectangle 2"/>
          <p:cNvSpPr/>
          <p:nvPr/>
        </p:nvSpPr>
        <p:spPr>
          <a:xfrm>
            <a:off x="2442387" y="2602875"/>
            <a:ext cx="6285836" cy="1754326"/>
          </a:xfrm>
          <a:prstGeom prst="rect">
            <a:avLst/>
          </a:prstGeom>
        </p:spPr>
        <p:txBody>
          <a:bodyPr wrap="square">
            <a:spAutoFit/>
          </a:bodyPr>
          <a:lstStyle/>
          <a:p>
            <a:r>
              <a:rPr lang="el-GR" dirty="0"/>
              <a:t>Το περιεχόμενο των προγραμμάτων συνήθως αναφέρεται σε :</a:t>
            </a:r>
          </a:p>
          <a:p>
            <a:pPr>
              <a:buFont typeface="Wingdings" pitchFamily="2" charset="2"/>
              <a:buChar char="Ø"/>
            </a:pPr>
            <a:r>
              <a:rPr lang="el-GR" dirty="0"/>
              <a:t> Νέες τεχνολογίες</a:t>
            </a:r>
          </a:p>
          <a:p>
            <a:pPr>
              <a:buFont typeface="Wingdings" pitchFamily="2" charset="2"/>
              <a:buChar char="Ø"/>
            </a:pPr>
            <a:r>
              <a:rPr lang="el-GR" dirty="0"/>
              <a:t> Σχέσεις εργαζομένων και διοίκησης</a:t>
            </a:r>
          </a:p>
          <a:p>
            <a:pPr>
              <a:buFont typeface="Wingdings" pitchFamily="2" charset="2"/>
              <a:buChar char="Ø"/>
            </a:pPr>
            <a:r>
              <a:rPr lang="el-GR" dirty="0"/>
              <a:t> Θέματα ασφαλείας</a:t>
            </a:r>
          </a:p>
          <a:p>
            <a:pPr>
              <a:buFont typeface="Wingdings" pitchFamily="2" charset="2"/>
              <a:buChar char="Ø"/>
            </a:pPr>
            <a:r>
              <a:rPr lang="el-GR" dirty="0"/>
              <a:t> Στόχους τμημάτων </a:t>
            </a:r>
          </a:p>
          <a:p>
            <a:pPr>
              <a:buFont typeface="Wingdings" pitchFamily="2" charset="2"/>
              <a:buChar char="Ø"/>
            </a:pPr>
            <a:r>
              <a:rPr lang="el-GR" dirty="0"/>
              <a:t> Μεταβολές στα παραγόμενα αγαθά.</a:t>
            </a:r>
            <a:endParaRPr lang="el-GR" dirty="0"/>
          </a:p>
        </p:txBody>
      </p:sp>
      <p:sp>
        <p:nvSpPr>
          <p:cNvPr id="5" name="Content Placeholder 4"/>
          <p:cNvSpPr>
            <a:spLocks noGrp="1"/>
          </p:cNvSpPr>
          <p:nvPr>
            <p:ph idx="1"/>
          </p:nvPr>
        </p:nvSpPr>
        <p:spPr>
          <a:xfrm>
            <a:off x="2134676" y="1078992"/>
            <a:ext cx="6540147" cy="1413030"/>
          </a:xfrm>
        </p:spPr>
        <p:txBody>
          <a:bodyPr>
            <a:normAutofit fontScale="70000" lnSpcReduction="20000"/>
          </a:bodyPr>
          <a:lstStyle/>
          <a:p>
            <a:pPr algn="just"/>
            <a:r>
              <a:rPr lang="el-GR" b="1" i="1" dirty="0"/>
              <a:t>Είναι υπεύθυνος για την οργάνωση και εκτέλεση εκπαιδευτικών προγραμμάτων για όλο το </a:t>
            </a:r>
            <a:r>
              <a:rPr lang="el-GR" b="1" dirty="0"/>
              <a:t>προσωπικό</a:t>
            </a:r>
            <a:r>
              <a:rPr lang="el-GR" b="1" i="1" dirty="0"/>
              <a:t> της εταιρείας, σύμφωνα με τις τρέχουσες ανάγκες και την πορεία των τεχνολογικών εξελίξεων. Η επιμόρφωση του προσωπικού ανατίθεται σε ειδικούς .</a:t>
            </a:r>
          </a:p>
          <a:p>
            <a:endParaRPr lang="el-GR" dirty="0"/>
          </a:p>
        </p:txBody>
      </p:sp>
    </p:spTree>
    <p:extLst>
      <p:ext uri="{BB962C8B-B14F-4D97-AF65-F5344CB8AC3E}">
        <p14:creationId xmlns:p14="http://schemas.microsoft.com/office/powerpoint/2010/main" val="22588222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circle(in)">
                                      <p:cBhvr>
                                        <p:cTn id="18" dur="2000"/>
                                        <p:tgtEl>
                                          <p:spTgt spid="3">
                                            <p:txEl>
                                              <p:pRg st="2" end="2"/>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circle(in)">
                                      <p:cBhvr>
                                        <p:cTn id="21" dur="2000"/>
                                        <p:tgtEl>
                                          <p:spTgt spid="3">
                                            <p:txEl>
                                              <p:pRg st="3" end="3"/>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circle(in)">
                                      <p:cBhvr>
                                        <p:cTn id="24" dur="2000"/>
                                        <p:tgtEl>
                                          <p:spTgt spid="3">
                                            <p:txEl>
                                              <p:pRg st="4" end="4"/>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7302" y="162753"/>
            <a:ext cx="6467521" cy="725349"/>
          </a:xfrm>
        </p:spPr>
        <p:txBody>
          <a:bodyPr>
            <a:normAutofit/>
          </a:bodyPr>
          <a:lstStyle/>
          <a:p>
            <a:r>
              <a:rPr lang="el-GR" dirty="0" smtClean="0"/>
              <a:t>Διευθυντής Ποιοτικού Ελέγχου</a:t>
            </a:r>
            <a:endParaRPr lang="en-US" dirty="0"/>
          </a:p>
        </p:txBody>
      </p:sp>
      <p:sp>
        <p:nvSpPr>
          <p:cNvPr id="6" name="Content Placeholder 4"/>
          <p:cNvSpPr txBox="1">
            <a:spLocks/>
          </p:cNvSpPr>
          <p:nvPr/>
        </p:nvSpPr>
        <p:spPr>
          <a:xfrm>
            <a:off x="2207302" y="2570769"/>
            <a:ext cx="6369178" cy="20510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b="1" dirty="0"/>
          </a:p>
        </p:txBody>
      </p:sp>
      <p:sp>
        <p:nvSpPr>
          <p:cNvPr id="2" name="Rectangle 1"/>
          <p:cNvSpPr/>
          <p:nvPr/>
        </p:nvSpPr>
        <p:spPr>
          <a:xfrm>
            <a:off x="2363275" y="2281178"/>
            <a:ext cx="6057237" cy="369332"/>
          </a:xfrm>
          <a:prstGeom prst="rect">
            <a:avLst/>
          </a:prstGeom>
        </p:spPr>
        <p:txBody>
          <a:bodyPr wrap="square">
            <a:spAutoFit/>
          </a:bodyPr>
          <a:lstStyle/>
          <a:p>
            <a:pPr>
              <a:buFont typeface="Wingdings" pitchFamily="2" charset="2"/>
              <a:buChar char="Ø"/>
            </a:pPr>
            <a:endParaRPr lang="el-GR" b="1" u="sng" dirty="0"/>
          </a:p>
        </p:txBody>
      </p:sp>
      <p:sp>
        <p:nvSpPr>
          <p:cNvPr id="7" name="Content Placeholder 4"/>
          <p:cNvSpPr txBox="1">
            <a:spLocks/>
          </p:cNvSpPr>
          <p:nvPr/>
        </p:nvSpPr>
        <p:spPr>
          <a:xfrm>
            <a:off x="2231888" y="2651573"/>
            <a:ext cx="6418351" cy="22394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dirty="0" smtClean="0"/>
          </a:p>
          <a:p>
            <a:pPr marL="0" indent="0">
              <a:buFont typeface="Arial" pitchFamily="34" charset="0"/>
              <a:buNone/>
            </a:pPr>
            <a:endParaRPr lang="el-GR" b="1" dirty="0"/>
          </a:p>
        </p:txBody>
      </p:sp>
      <p:sp>
        <p:nvSpPr>
          <p:cNvPr id="3" name="Rectangle 2"/>
          <p:cNvSpPr/>
          <p:nvPr/>
        </p:nvSpPr>
        <p:spPr>
          <a:xfrm>
            <a:off x="2442387" y="2602875"/>
            <a:ext cx="6285836" cy="2308324"/>
          </a:xfrm>
          <a:prstGeom prst="rect">
            <a:avLst/>
          </a:prstGeom>
        </p:spPr>
        <p:txBody>
          <a:bodyPr wrap="square">
            <a:spAutoFit/>
          </a:bodyPr>
          <a:lstStyle/>
          <a:p>
            <a:pPr>
              <a:buFont typeface="Wingdings" pitchFamily="2" charset="2"/>
              <a:buChar char="Ø"/>
            </a:pPr>
            <a:r>
              <a:rPr lang="el-GR" dirty="0"/>
              <a:t>Συνεργάζεται με τα τμήματα παραγωγής, μάρκετινγκ και σχεδιασμού προϊόντων για τον καθορισμό της ποιότητας τους .</a:t>
            </a:r>
          </a:p>
          <a:p>
            <a:pPr>
              <a:buFont typeface="Wingdings" pitchFamily="2" charset="2"/>
              <a:buChar char="Ø"/>
            </a:pPr>
            <a:r>
              <a:rPr lang="el-GR" dirty="0"/>
              <a:t> Φροντίζει και ελέγχει την τήρηση των προδιαγραφών σε κάθε παραγόμενο προϊόν ,σύμφωνα με τα πρότυπα που θεσπίζονται από τους φορείς πιστοποίησης.</a:t>
            </a:r>
          </a:p>
          <a:p>
            <a:pPr>
              <a:buFont typeface="Wingdings" pitchFamily="2" charset="2"/>
              <a:buChar char="Ø"/>
            </a:pPr>
            <a:r>
              <a:rPr lang="el-GR" dirty="0"/>
              <a:t> Συντάσσει εκθέσεις με τα αποτελέσματα των ερευνών που πραγματοποιούνται στο τμήμα και τις υποβάλλει στην γενική διεύθυνση της επιχείρησης. </a:t>
            </a:r>
            <a:endParaRPr lang="el-GR" dirty="0"/>
          </a:p>
        </p:txBody>
      </p:sp>
      <p:sp>
        <p:nvSpPr>
          <p:cNvPr id="5" name="Content Placeholder 4"/>
          <p:cNvSpPr>
            <a:spLocks noGrp="1"/>
          </p:cNvSpPr>
          <p:nvPr>
            <p:ph idx="1"/>
          </p:nvPr>
        </p:nvSpPr>
        <p:spPr>
          <a:xfrm>
            <a:off x="2134676" y="1078992"/>
            <a:ext cx="6540147" cy="1413030"/>
          </a:xfrm>
        </p:spPr>
        <p:txBody>
          <a:bodyPr>
            <a:normAutofit fontScale="70000" lnSpcReduction="20000"/>
          </a:bodyPr>
          <a:lstStyle/>
          <a:p>
            <a:pPr algn="just"/>
            <a:r>
              <a:rPr lang="el-GR" b="1" i="1" dirty="0"/>
              <a:t>Είναι υπεύθυνος για όλους τους απαραίτητους ελέγχους σε κάθε φάση της παραγωγικής διαδικασίας. Η διασφάλιση της ποιότητας απαιτεί  συνεχή παρακολούθηση της παραγωγής των αγαθών. </a:t>
            </a:r>
          </a:p>
          <a:p>
            <a:pPr algn="just"/>
            <a:r>
              <a:rPr lang="el-GR" b="1" i="1" dirty="0"/>
              <a:t>Ορισμένα από τα βασικά καθήκοντα του είναι :</a:t>
            </a:r>
          </a:p>
          <a:p>
            <a:endParaRPr lang="el-GR" dirty="0"/>
          </a:p>
        </p:txBody>
      </p:sp>
    </p:spTree>
    <p:extLst>
      <p:ext uri="{BB962C8B-B14F-4D97-AF65-F5344CB8AC3E}">
        <p14:creationId xmlns:p14="http://schemas.microsoft.com/office/powerpoint/2010/main" val="42767354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401187" y="2316406"/>
            <a:ext cx="6467521" cy="72534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i="1" dirty="0" smtClean="0">
                <a:solidFill>
                  <a:schemeClr val="tx2">
                    <a:lumMod val="60000"/>
                    <a:lumOff val="40000"/>
                  </a:schemeClr>
                </a:solidFill>
                <a:effectLst>
                  <a:outerShdw blurRad="38100" dist="38100" dir="2700000" algn="tl">
                    <a:srgbClr val="000000">
                      <a:alpha val="43137"/>
                    </a:srgbClr>
                  </a:outerShdw>
                </a:effectLst>
              </a:rPr>
              <a:t>Thank You ;)</a:t>
            </a:r>
          </a:p>
          <a:p>
            <a:endParaRPr lang="en-US" sz="3600" b="1" i="1" dirty="0">
              <a:solidFill>
                <a:schemeClr val="tx2">
                  <a:lumMod val="60000"/>
                  <a:lumOff val="40000"/>
                </a:schemeClr>
              </a:solidFill>
            </a:endParaRPr>
          </a:p>
        </p:txBody>
      </p:sp>
    </p:spTree>
    <p:extLst>
      <p:ext uri="{BB962C8B-B14F-4D97-AF65-F5344CB8AC3E}">
        <p14:creationId xmlns:p14="http://schemas.microsoft.com/office/powerpoint/2010/main" val="1091006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865" y="149892"/>
            <a:ext cx="7905135" cy="763526"/>
          </a:xfrm>
        </p:spPr>
        <p:txBody>
          <a:bodyPr>
            <a:normAutofit fontScale="90000"/>
          </a:bodyPr>
          <a:lstStyle/>
          <a:p>
            <a:r>
              <a:rPr lang="el-GR" b="1" u="sng" dirty="0"/>
              <a:t>Γνωριμία με τους ρόλους κάθε τμήματος</a:t>
            </a:r>
            <a:endParaRPr lang="el-GR" b="1" u="sng" dirty="0"/>
          </a:p>
        </p:txBody>
      </p:sp>
      <p:sp>
        <p:nvSpPr>
          <p:cNvPr id="3" name="Content Placeholder 2"/>
          <p:cNvSpPr>
            <a:spLocks noGrp="1"/>
          </p:cNvSpPr>
          <p:nvPr>
            <p:ph idx="1"/>
          </p:nvPr>
        </p:nvSpPr>
        <p:spPr/>
        <p:txBody>
          <a:bodyPr>
            <a:normAutofit fontScale="70000" lnSpcReduction="20000"/>
          </a:bodyPr>
          <a:lstStyle/>
          <a:p>
            <a:pPr algn="just"/>
            <a:r>
              <a:rPr lang="el-GR" dirty="0"/>
              <a:t>Η οργάνωση και διοίκηση κάθε επιχείρησης παρουσιάζεται – όπως γνωρίσαμε – στο ΟΡΓΑΝΟΓΡΑΜΜΑ.</a:t>
            </a:r>
          </a:p>
          <a:p>
            <a:pPr algn="just"/>
            <a:r>
              <a:rPr lang="el-GR" dirty="0"/>
              <a:t>           Κ</a:t>
            </a:r>
            <a:r>
              <a:rPr lang="el-GR" dirty="0" smtClean="0"/>
              <a:t>άθε </a:t>
            </a:r>
            <a:r>
              <a:rPr lang="el-GR" dirty="0"/>
              <a:t>επιχείρηση έχει το δικό της οργανόγραμμα , ανάλογα με τους στόχους της και το αντικείμενο που δραστηριοποιείται.</a:t>
            </a:r>
          </a:p>
          <a:p>
            <a:pPr algn="just"/>
            <a:r>
              <a:rPr lang="el-GR" dirty="0"/>
              <a:t>           Κάποια τμήματα όμως είτε είναι ίδια είτε διαφέρουν ως προς την ονομασία και συνήθως αναφέρονται σε ίδιες δραστηριότητες.</a:t>
            </a:r>
          </a:p>
          <a:p>
            <a:pPr algn="just"/>
            <a:r>
              <a:rPr lang="el-GR" dirty="0"/>
              <a:t>           Για να γνωρίσουμε τα καθήκοντα και τις γενικές αρμοδιότητες του διευθυντή κάθε τμήματος , προκειμένου να επιλέξετε τον ρόλο που σας ταιριάζει ,στη συνέχεια της παρουσίασης περιγράφονται οι κύριες δραστηριότητες που αντιστοιχούν στα διάφορα τμήματα των </a:t>
            </a:r>
            <a:r>
              <a:rPr lang="el-GR" dirty="0" smtClean="0"/>
              <a:t>επιχειρήσεων</a:t>
            </a:r>
            <a:endParaRPr lang="en-US" dirty="0"/>
          </a:p>
          <a:p>
            <a:endParaRPr lang="en-US" dirty="0"/>
          </a:p>
        </p:txBody>
      </p:sp>
    </p:spTree>
    <p:extLst>
      <p:ext uri="{BB962C8B-B14F-4D97-AF65-F5344CB8AC3E}">
        <p14:creationId xmlns:p14="http://schemas.microsoft.com/office/powerpoint/2010/main" val="41033094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3264" y="250306"/>
            <a:ext cx="6467521" cy="725349"/>
          </a:xfrm>
        </p:spPr>
        <p:txBody>
          <a:bodyPr>
            <a:normAutofit/>
          </a:bodyPr>
          <a:lstStyle/>
          <a:p>
            <a:r>
              <a:rPr lang="el-GR" dirty="0" smtClean="0"/>
              <a:t>Γενικός Διευθυντής</a:t>
            </a:r>
            <a:endParaRPr lang="en-US" dirty="0"/>
          </a:p>
        </p:txBody>
      </p:sp>
      <p:sp>
        <p:nvSpPr>
          <p:cNvPr id="5" name="Content Placeholder 4"/>
          <p:cNvSpPr>
            <a:spLocks noGrp="1"/>
          </p:cNvSpPr>
          <p:nvPr>
            <p:ph idx="1"/>
          </p:nvPr>
        </p:nvSpPr>
        <p:spPr/>
        <p:txBody>
          <a:bodyPr>
            <a:normAutofit fontScale="62500" lnSpcReduction="20000"/>
          </a:bodyPr>
          <a:lstStyle/>
          <a:p>
            <a:pPr>
              <a:buFont typeface="Wingdings" panose="05000000000000000000" pitchFamily="2" charset="2"/>
              <a:buChar char="ü"/>
            </a:pPr>
            <a:r>
              <a:rPr lang="el-GR" dirty="0"/>
              <a:t> </a:t>
            </a:r>
            <a:r>
              <a:rPr lang="el-GR" b="1" dirty="0"/>
              <a:t>Σχεδιάζει την στρατηγική της επιχείρησης.</a:t>
            </a:r>
          </a:p>
          <a:p>
            <a:pPr>
              <a:buFont typeface="Wingdings" panose="05000000000000000000" pitchFamily="2" charset="2"/>
              <a:buChar char="ü"/>
            </a:pPr>
            <a:r>
              <a:rPr lang="el-GR" b="1" dirty="0" smtClean="0"/>
              <a:t>Καθορίζει </a:t>
            </a:r>
            <a:r>
              <a:rPr lang="el-GR" b="1" dirty="0"/>
              <a:t>τις δραστηριότητες της σε συνεργασία με </a:t>
            </a:r>
            <a:r>
              <a:rPr lang="el-GR" b="1" dirty="0" smtClean="0"/>
              <a:t>τους    </a:t>
            </a:r>
            <a:r>
              <a:rPr lang="el-GR" b="1" dirty="0"/>
              <a:t>υπόλοιπους διευθυντές.</a:t>
            </a:r>
          </a:p>
          <a:p>
            <a:pPr>
              <a:buFont typeface="Wingdings" panose="05000000000000000000" pitchFamily="2" charset="2"/>
              <a:buChar char="ü"/>
            </a:pPr>
            <a:r>
              <a:rPr lang="el-GR" b="1" dirty="0"/>
              <a:t> Καθορίζει τους στόχους κάθε τμήματος.</a:t>
            </a:r>
          </a:p>
          <a:p>
            <a:pPr>
              <a:buFont typeface="Wingdings" panose="05000000000000000000" pitchFamily="2" charset="2"/>
              <a:buChar char="ü"/>
            </a:pPr>
            <a:r>
              <a:rPr lang="el-GR" b="1" dirty="0" smtClean="0"/>
              <a:t>Ενεργεί </a:t>
            </a:r>
            <a:r>
              <a:rPr lang="el-GR" b="1" dirty="0"/>
              <a:t>με προκαθορισμένο χρονοδιάγραμμα εργασιών.</a:t>
            </a:r>
          </a:p>
          <a:p>
            <a:pPr>
              <a:buFont typeface="Wingdings" panose="05000000000000000000" pitchFamily="2" charset="2"/>
              <a:buChar char="ü"/>
            </a:pPr>
            <a:r>
              <a:rPr lang="el-GR" b="1" dirty="0" smtClean="0"/>
              <a:t>Αποφασίζει </a:t>
            </a:r>
            <a:r>
              <a:rPr lang="el-GR" b="1" dirty="0"/>
              <a:t>για τα κριτήρια αξιολόγησης κάθε τμήματος </a:t>
            </a:r>
            <a:r>
              <a:rPr lang="el-GR" b="1" dirty="0" smtClean="0"/>
              <a:t>και θεσπίζει </a:t>
            </a:r>
            <a:r>
              <a:rPr lang="el-GR" b="1" dirty="0"/>
              <a:t>τα κίνητρα παραγωγικότητας για το προσωπικό τους.</a:t>
            </a:r>
          </a:p>
          <a:p>
            <a:pPr>
              <a:buFont typeface="Wingdings" panose="05000000000000000000" pitchFamily="2" charset="2"/>
              <a:buChar char="ü"/>
            </a:pPr>
            <a:r>
              <a:rPr lang="el-GR" b="1" dirty="0" smtClean="0"/>
              <a:t>Παρακολουθεί </a:t>
            </a:r>
            <a:r>
              <a:rPr lang="el-GR" b="1" dirty="0"/>
              <a:t>τις εξελίξεις στην τοπική αλλά και την διεθνή αγορά.</a:t>
            </a:r>
          </a:p>
          <a:p>
            <a:pPr>
              <a:buFont typeface="Wingdings" panose="05000000000000000000" pitchFamily="2" charset="2"/>
              <a:buChar char="ü"/>
            </a:pPr>
            <a:r>
              <a:rPr lang="el-GR" b="1" dirty="0" smtClean="0"/>
              <a:t>Ενημερώνει </a:t>
            </a:r>
            <a:r>
              <a:rPr lang="el-GR" b="1" dirty="0"/>
              <a:t>συχνά το διοικητικό συμβούλιο της εταιρείας για </a:t>
            </a:r>
            <a:r>
              <a:rPr lang="el-GR" b="1" dirty="0" smtClean="0"/>
              <a:t>την δραστηριότητα </a:t>
            </a:r>
            <a:r>
              <a:rPr lang="el-GR" b="1" dirty="0"/>
              <a:t>κάθε τμήματος και μεταφέρει τις αποφάσεις </a:t>
            </a:r>
            <a:r>
              <a:rPr lang="el-GR" b="1" dirty="0" smtClean="0"/>
              <a:t>του Δ.Σ</a:t>
            </a:r>
            <a:r>
              <a:rPr lang="el-GR" b="1" dirty="0"/>
              <a:t>.   στο προσωπικό της εταιρείας</a:t>
            </a:r>
            <a:r>
              <a:rPr lang="el-GR" b="1" dirty="0" smtClean="0"/>
              <a:t>.</a:t>
            </a:r>
          </a:p>
          <a:p>
            <a:pPr>
              <a:buFont typeface="Wingdings" panose="05000000000000000000" pitchFamily="2" charset="2"/>
              <a:buChar char="ü"/>
            </a:pPr>
            <a:r>
              <a:rPr lang="el-GR" b="1" dirty="0" smtClean="0"/>
              <a:t> </a:t>
            </a:r>
            <a:r>
              <a:rPr lang="el-GR" b="1" dirty="0"/>
              <a:t>Εκπροσωπεί την επιχείρηση  σε διάφορες εκδηλώσεις</a:t>
            </a:r>
            <a:r>
              <a:rPr lang="el-GR" b="1" dirty="0" smtClean="0"/>
              <a:t>.</a:t>
            </a:r>
            <a:endParaRPr lang="el-GR" b="1" dirty="0"/>
          </a:p>
        </p:txBody>
      </p:sp>
    </p:spTree>
    <p:extLst>
      <p:ext uri="{BB962C8B-B14F-4D97-AF65-F5344CB8AC3E}">
        <p14:creationId xmlns:p14="http://schemas.microsoft.com/office/powerpoint/2010/main" val="11016338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1000"/>
                                        <p:tgtEl>
                                          <p:spTgt spid="5">
                                            <p:txEl>
                                              <p:pRg st="6" end="6"/>
                                            </p:txEl>
                                          </p:spTgt>
                                        </p:tgtEl>
                                      </p:cBhvr>
                                    </p:animEffect>
                                    <p:anim calcmode="lin" valueType="num">
                                      <p:cBhvr>
                                        <p:cTn id="5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Effect transition="in" filter="fade">
                                      <p:cBhvr>
                                        <p:cTn id="56" dur="1000"/>
                                        <p:tgtEl>
                                          <p:spTgt spid="5">
                                            <p:txEl>
                                              <p:pRg st="7" end="7"/>
                                            </p:txEl>
                                          </p:spTgt>
                                        </p:tgtEl>
                                      </p:cBhvr>
                                    </p:animEffect>
                                    <p:anim calcmode="lin" valueType="num">
                                      <p:cBhvr>
                                        <p:cTn id="57"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58134" y="260939"/>
            <a:ext cx="6467521" cy="725349"/>
          </a:xfrm>
        </p:spPr>
        <p:txBody>
          <a:bodyPr>
            <a:normAutofit/>
          </a:bodyPr>
          <a:lstStyle/>
          <a:p>
            <a:r>
              <a:rPr lang="el-GR" dirty="0" smtClean="0"/>
              <a:t>Γενικός Διευθυντής</a:t>
            </a:r>
            <a:endParaRPr lang="en-US" dirty="0"/>
          </a:p>
        </p:txBody>
      </p:sp>
      <p:sp>
        <p:nvSpPr>
          <p:cNvPr id="5" name="Content Placeholder 4"/>
          <p:cNvSpPr>
            <a:spLocks noGrp="1"/>
          </p:cNvSpPr>
          <p:nvPr>
            <p:ph idx="1"/>
          </p:nvPr>
        </p:nvSpPr>
        <p:spPr/>
        <p:txBody>
          <a:bodyPr>
            <a:normAutofit/>
          </a:bodyPr>
          <a:lstStyle/>
          <a:p>
            <a:pPr marL="0" indent="0">
              <a:buNone/>
            </a:pPr>
            <a:r>
              <a:rPr lang="el-GR" b="1" i="1" dirty="0"/>
              <a:t>Έχει τη συνολική ευθύνη λειτουργίας της επιχείρησης. Διοικεί, σχεδιάζει στρατηγικές, βοηθά στη συγκρότηση και το συντονισμό όλων των τμημάτων της επιχείρησης.</a:t>
            </a:r>
          </a:p>
          <a:p>
            <a:pPr marL="0" indent="0">
              <a:buNone/>
            </a:pPr>
            <a:endParaRPr lang="el-GR" b="1" dirty="0"/>
          </a:p>
        </p:txBody>
      </p:sp>
      <p:pic>
        <p:nvPicPr>
          <p:cNvPr id="2" name="Picture 1"/>
          <p:cNvPicPr>
            <a:picLocks noChangeAspect="1"/>
          </p:cNvPicPr>
          <p:nvPr/>
        </p:nvPicPr>
        <p:blipFill>
          <a:blip r:embed="rId2"/>
          <a:stretch>
            <a:fillRect/>
          </a:stretch>
        </p:blipFill>
        <p:spPr>
          <a:xfrm>
            <a:off x="6686959" y="3088970"/>
            <a:ext cx="1938696" cy="2054530"/>
          </a:xfrm>
          <a:prstGeom prst="rect">
            <a:avLst/>
          </a:prstGeom>
        </p:spPr>
      </p:pic>
    </p:spTree>
    <p:extLst>
      <p:ext uri="{BB962C8B-B14F-4D97-AF65-F5344CB8AC3E}">
        <p14:creationId xmlns:p14="http://schemas.microsoft.com/office/powerpoint/2010/main" val="16299393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dirty="0" smtClean="0"/>
              <a:t>Διευθυντής Μάρκετινγκ</a:t>
            </a:r>
            <a:endParaRPr lang="en-US" dirty="0"/>
          </a:p>
        </p:txBody>
      </p:sp>
      <p:sp>
        <p:nvSpPr>
          <p:cNvPr id="5" name="Content Placeholder 4"/>
          <p:cNvSpPr>
            <a:spLocks noGrp="1"/>
          </p:cNvSpPr>
          <p:nvPr>
            <p:ph idx="1"/>
          </p:nvPr>
        </p:nvSpPr>
        <p:spPr>
          <a:xfrm>
            <a:off x="2207305" y="1124511"/>
            <a:ext cx="6369178" cy="3543182"/>
          </a:xfrm>
        </p:spPr>
        <p:txBody>
          <a:bodyPr>
            <a:normAutofit fontScale="55000" lnSpcReduction="20000"/>
          </a:bodyPr>
          <a:lstStyle/>
          <a:p>
            <a:r>
              <a:rPr lang="el-GR" b="1" i="1" dirty="0"/>
              <a:t>Έχει κυρίαρχο στόχο την αύξηση των πωλήσεων της επιχείρησης. Η διεύθυνση αποτελείται συνήθως  από 3 επί μέρους τμήματα που είναι:</a:t>
            </a:r>
          </a:p>
          <a:p>
            <a:pPr>
              <a:buFont typeface="+mj-lt"/>
              <a:buAutoNum type="arabicPeriod"/>
            </a:pPr>
            <a:r>
              <a:rPr lang="el-GR" b="1" i="1" dirty="0"/>
              <a:t> </a:t>
            </a:r>
            <a:r>
              <a:rPr lang="el-GR" b="1" u="sng" dirty="0"/>
              <a:t>Τμήμα Έρευνας</a:t>
            </a:r>
            <a:r>
              <a:rPr lang="el-GR" b="1" dirty="0"/>
              <a:t> :  </a:t>
            </a:r>
            <a:endParaRPr lang="el-GR" b="1" u="sng" dirty="0" smtClean="0"/>
          </a:p>
          <a:p>
            <a:pPr marL="0" indent="0">
              <a:buNone/>
            </a:pPr>
            <a:r>
              <a:rPr lang="el-GR" dirty="0" smtClean="0"/>
              <a:t>Περιλαμβάνει </a:t>
            </a:r>
            <a:r>
              <a:rPr lang="el-GR" dirty="0"/>
              <a:t>μεθόδους και     δραστηριότητες  (ερωτηματολόγια , δείγματα κ.ά.) , που έχουν στόχο να προσδιορίσουν τις  διαθέσεις </a:t>
            </a:r>
            <a:r>
              <a:rPr lang="el-GR" dirty="0" smtClean="0"/>
              <a:t>των καταναλωτών για τα παραγόμενα αγαθά της εταιρείας.</a:t>
            </a:r>
          </a:p>
          <a:p>
            <a:pPr>
              <a:buAutoNum type="arabicPeriod" startAt="2"/>
            </a:pPr>
            <a:r>
              <a:rPr lang="el-GR" b="1" u="sng" dirty="0" smtClean="0"/>
              <a:t>Τμήμα Διαφήμισης: </a:t>
            </a:r>
            <a:endParaRPr lang="el-GR" b="1" dirty="0" smtClean="0"/>
          </a:p>
          <a:p>
            <a:pPr marL="0" indent="0">
              <a:buNone/>
            </a:pPr>
            <a:r>
              <a:rPr lang="el-GR" dirty="0" smtClean="0"/>
              <a:t>Περιλαμβάνει </a:t>
            </a:r>
            <a:r>
              <a:rPr lang="el-GR" dirty="0"/>
              <a:t>τις διαδικασίες γνωστοποίησης και επηρεασμού των καταναλωτών για τα παραγόμενα αγαθά από την εταιρεία και συνήθως ανατίθεται σε «ειδική» ανεξάρτητη επιχείρηση</a:t>
            </a:r>
            <a:r>
              <a:rPr lang="el-GR" dirty="0" smtClean="0"/>
              <a:t>.</a:t>
            </a:r>
          </a:p>
          <a:p>
            <a:pPr marL="0" indent="0">
              <a:buNone/>
            </a:pPr>
            <a:r>
              <a:rPr lang="el-GR" b="1" dirty="0" smtClean="0"/>
              <a:t>3.    </a:t>
            </a:r>
            <a:r>
              <a:rPr lang="el-GR" b="1" u="sng" dirty="0"/>
              <a:t>Τμήμα Πωλήσεων :</a:t>
            </a:r>
            <a:r>
              <a:rPr lang="el-GR" dirty="0"/>
              <a:t> </a:t>
            </a:r>
          </a:p>
          <a:p>
            <a:pPr marL="0" indent="0">
              <a:buNone/>
            </a:pPr>
            <a:r>
              <a:rPr lang="el-GR" dirty="0" smtClean="0"/>
              <a:t> </a:t>
            </a:r>
            <a:r>
              <a:rPr lang="el-GR" dirty="0"/>
              <a:t>Ασχολείται με την προώθηση και την πώληση των αγαθών της επιχείρησης και στην εσωτερική και στην εξωτερική αγορά. Υποστηρίζεται από μεγάλη ομάδα πωλητών που διαρκώς εκπαιδεύονται και πρέπει να διαθέτουν κυρίως οικονομικές γνώσεις.</a:t>
            </a:r>
            <a:endParaRPr lang="el-GR" b="1" u="sng" dirty="0"/>
          </a:p>
          <a:p>
            <a:pPr>
              <a:buAutoNum type="arabicPeriod" startAt="2"/>
            </a:pPr>
            <a:endParaRPr lang="el-GR" dirty="0"/>
          </a:p>
          <a:p>
            <a:pPr marL="0" indent="0">
              <a:buNone/>
            </a:pPr>
            <a:endParaRPr lang="el-GR" b="1" dirty="0"/>
          </a:p>
        </p:txBody>
      </p:sp>
    </p:spTree>
    <p:extLst>
      <p:ext uri="{BB962C8B-B14F-4D97-AF65-F5344CB8AC3E}">
        <p14:creationId xmlns:p14="http://schemas.microsoft.com/office/powerpoint/2010/main" val="343781786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circle(in)">
                                      <p:cBhvr>
                                        <p:cTn id="15" dur="2000"/>
                                        <p:tgtEl>
                                          <p:spTgt spid="5">
                                            <p:txEl>
                                              <p:pRg st="2" end="2"/>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circle(in)">
                                      <p:cBhvr>
                                        <p:cTn id="18" dur="2000"/>
                                        <p:tgtEl>
                                          <p:spTgt spid="5">
                                            <p:txEl>
                                              <p:pRg st="3" end="3"/>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circle(in)">
                                      <p:cBhvr>
                                        <p:cTn id="21" dur="2000"/>
                                        <p:tgtEl>
                                          <p:spTgt spid="5">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circle(in)">
                                      <p:cBhvr>
                                        <p:cTn id="24" dur="2000"/>
                                        <p:tgtEl>
                                          <p:spTgt spid="5">
                                            <p:txEl>
                                              <p:pRg st="5" end="5"/>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circle(in)">
                                      <p:cBhvr>
                                        <p:cTn id="27"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7304" y="183502"/>
            <a:ext cx="6467521" cy="725349"/>
          </a:xfrm>
        </p:spPr>
        <p:txBody>
          <a:bodyPr>
            <a:normAutofit/>
          </a:bodyPr>
          <a:lstStyle/>
          <a:p>
            <a:r>
              <a:rPr lang="el-GR" dirty="0" smtClean="0"/>
              <a:t>Διευθυντής Οικονομικών</a:t>
            </a:r>
            <a:endParaRPr lang="en-US" dirty="0"/>
          </a:p>
        </p:txBody>
      </p:sp>
      <p:sp>
        <p:nvSpPr>
          <p:cNvPr id="5" name="Content Placeholder 4"/>
          <p:cNvSpPr>
            <a:spLocks noGrp="1"/>
          </p:cNvSpPr>
          <p:nvPr>
            <p:ph idx="1"/>
          </p:nvPr>
        </p:nvSpPr>
        <p:spPr>
          <a:xfrm>
            <a:off x="2207304" y="1124510"/>
            <a:ext cx="6418351" cy="1311410"/>
          </a:xfrm>
        </p:spPr>
        <p:txBody>
          <a:bodyPr>
            <a:normAutofit fontScale="62500" lnSpcReduction="20000"/>
          </a:bodyPr>
          <a:lstStyle/>
          <a:p>
            <a:pPr algn="just"/>
            <a:r>
              <a:rPr lang="el-GR" b="1" i="1" dirty="0"/>
              <a:t>Είναι υπεύθυνος  για να ελέγχει και να διαχειρίζεται όλα τα οικονομικά θέματα της επιχείρησης</a:t>
            </a:r>
            <a:r>
              <a:rPr lang="el-GR" dirty="0"/>
              <a:t>. </a:t>
            </a:r>
            <a:r>
              <a:rPr lang="el-GR" b="1" i="1" dirty="0"/>
              <a:t>Επίσης συμμετέχει στην διαμόρφωση του καταστατικού της .</a:t>
            </a:r>
          </a:p>
          <a:p>
            <a:pPr algn="just"/>
            <a:endParaRPr lang="el-GR" b="1" i="1" dirty="0"/>
          </a:p>
          <a:p>
            <a:pPr algn="just"/>
            <a:r>
              <a:rPr lang="el-GR" b="1" i="1" dirty="0"/>
              <a:t>Ορισμένα από τα βασικά καθήκοντα του είναι :</a:t>
            </a:r>
            <a:endParaRPr lang="el-GR" b="1" dirty="0"/>
          </a:p>
          <a:p>
            <a:pPr marL="0" indent="0">
              <a:buNone/>
            </a:pPr>
            <a:endParaRPr lang="el-GR" dirty="0"/>
          </a:p>
          <a:p>
            <a:pPr marL="0" indent="0">
              <a:buNone/>
            </a:pPr>
            <a:endParaRPr lang="el-GR" b="1" dirty="0"/>
          </a:p>
        </p:txBody>
      </p:sp>
      <p:sp>
        <p:nvSpPr>
          <p:cNvPr id="6" name="Content Placeholder 4"/>
          <p:cNvSpPr txBox="1">
            <a:spLocks/>
          </p:cNvSpPr>
          <p:nvPr/>
        </p:nvSpPr>
        <p:spPr>
          <a:xfrm>
            <a:off x="2256477" y="2435920"/>
            <a:ext cx="6369178" cy="20510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b="1" dirty="0"/>
          </a:p>
        </p:txBody>
      </p:sp>
      <p:sp>
        <p:nvSpPr>
          <p:cNvPr id="2" name="Rectangle 1"/>
          <p:cNvSpPr/>
          <p:nvPr/>
        </p:nvSpPr>
        <p:spPr>
          <a:xfrm>
            <a:off x="2363275" y="2281178"/>
            <a:ext cx="6057237" cy="2862322"/>
          </a:xfrm>
          <a:prstGeom prst="rect">
            <a:avLst/>
          </a:prstGeom>
        </p:spPr>
        <p:txBody>
          <a:bodyPr wrap="square">
            <a:spAutoFit/>
          </a:bodyPr>
          <a:lstStyle/>
          <a:p>
            <a:pPr>
              <a:buFont typeface="Wingdings" pitchFamily="2" charset="2"/>
              <a:buChar char="Ø"/>
            </a:pPr>
            <a:r>
              <a:rPr lang="el-GR" dirty="0"/>
              <a:t> Συντάσσει τον προϋπολογισμό και τον ισολογισμό.</a:t>
            </a:r>
          </a:p>
          <a:p>
            <a:pPr>
              <a:buFont typeface="Wingdings" pitchFamily="2" charset="2"/>
              <a:buChar char="Ø"/>
            </a:pPr>
            <a:r>
              <a:rPr lang="el-GR" dirty="0"/>
              <a:t> Υπολογισμός κερδών και διανομή τους στους μετόχους.</a:t>
            </a:r>
          </a:p>
          <a:p>
            <a:pPr>
              <a:buFont typeface="Wingdings" pitchFamily="2" charset="2"/>
              <a:buChar char="Ø"/>
            </a:pPr>
            <a:r>
              <a:rPr lang="el-GR" dirty="0"/>
              <a:t> Οργανώνει σύστημα συναλλαγών με τις τράπεζες.</a:t>
            </a:r>
          </a:p>
          <a:p>
            <a:pPr>
              <a:buFont typeface="Wingdings" pitchFamily="2" charset="2"/>
              <a:buChar char="Ø"/>
            </a:pPr>
            <a:r>
              <a:rPr lang="el-GR" dirty="0"/>
              <a:t> Φροντίζει την μισθοδοσία του προσωπικού</a:t>
            </a:r>
          </a:p>
          <a:p>
            <a:pPr>
              <a:buFont typeface="Wingdings" pitchFamily="2" charset="2"/>
              <a:buChar char="Ø"/>
            </a:pPr>
            <a:r>
              <a:rPr lang="el-GR" dirty="0"/>
              <a:t> </a:t>
            </a:r>
            <a:r>
              <a:rPr lang="el-GR" b="1" u="sng" dirty="0"/>
              <a:t>Τμήμα ΛΟΓΙΣΤΗΡΙΟΥ  </a:t>
            </a:r>
            <a:r>
              <a:rPr lang="el-GR" dirty="0"/>
              <a:t>: τηρεί τα βιβλία και τα στοιχεία όλων των οικονομικών δραστηριοτήτων της επιχείρησης.</a:t>
            </a:r>
          </a:p>
          <a:p>
            <a:pPr>
              <a:buFont typeface="Wingdings" pitchFamily="2" charset="2"/>
              <a:buChar char="Ø"/>
            </a:pPr>
            <a:r>
              <a:rPr lang="el-GR" dirty="0"/>
              <a:t> </a:t>
            </a:r>
            <a:r>
              <a:rPr lang="el-GR" b="1" u="sng" dirty="0"/>
              <a:t>Τμήμα ΚΟΣΤΟΛΟΓΗΣΗΣ </a:t>
            </a:r>
            <a:r>
              <a:rPr lang="el-GR" dirty="0"/>
              <a:t>: υπολογίζει με ακρίβεια το κόστος</a:t>
            </a:r>
          </a:p>
          <a:p>
            <a:r>
              <a:rPr lang="el-GR" dirty="0"/>
              <a:t>   όλων των δαπανών και κυρίως τις δαπάνες των αγαθών.</a:t>
            </a:r>
          </a:p>
          <a:p>
            <a:pPr>
              <a:buFont typeface="Wingdings" pitchFamily="2" charset="2"/>
              <a:buChar char="Ø"/>
            </a:pPr>
            <a:r>
              <a:rPr lang="el-GR" b="1" u="sng" dirty="0"/>
              <a:t> ΦΟΡΟΤΕΧΝΙΚΟ τμήμα </a:t>
            </a:r>
            <a:r>
              <a:rPr lang="el-GR" dirty="0"/>
              <a:t>: παρακολουθεί  και επιλύει </a:t>
            </a:r>
          </a:p>
          <a:p>
            <a:r>
              <a:rPr lang="el-GR" dirty="0"/>
              <a:t>   φορολογικά ζητήματα της επιχείρησης.</a:t>
            </a:r>
            <a:endParaRPr lang="el-GR" b="1" u="sng" dirty="0"/>
          </a:p>
        </p:txBody>
      </p:sp>
    </p:spTree>
    <p:extLst>
      <p:ext uri="{BB962C8B-B14F-4D97-AF65-F5344CB8AC3E}">
        <p14:creationId xmlns:p14="http://schemas.microsoft.com/office/powerpoint/2010/main" val="189746264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1000"/>
                                        <p:tgtEl>
                                          <p:spTgt spid="5">
                                            <p:txEl>
                                              <p:pRg st="2" end="2"/>
                                            </p:txEl>
                                          </p:spTgt>
                                        </p:tgtEl>
                                      </p:cBhvr>
                                    </p:animEffect>
                                    <p:anim calcmode="lin" valueType="num">
                                      <p:cBhvr>
                                        <p:cTn id="13"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7304" y="183502"/>
            <a:ext cx="6467521" cy="725349"/>
          </a:xfrm>
        </p:spPr>
        <p:txBody>
          <a:bodyPr>
            <a:normAutofit/>
          </a:bodyPr>
          <a:lstStyle/>
          <a:p>
            <a:r>
              <a:rPr lang="el-GR" dirty="0" smtClean="0"/>
              <a:t>Διευθυντής Παραγωγής</a:t>
            </a:r>
            <a:endParaRPr lang="en-US" dirty="0"/>
          </a:p>
        </p:txBody>
      </p:sp>
      <p:sp>
        <p:nvSpPr>
          <p:cNvPr id="5" name="Content Placeholder 4"/>
          <p:cNvSpPr>
            <a:spLocks noGrp="1"/>
          </p:cNvSpPr>
          <p:nvPr>
            <p:ph idx="1"/>
          </p:nvPr>
        </p:nvSpPr>
        <p:spPr>
          <a:xfrm>
            <a:off x="1997498" y="814709"/>
            <a:ext cx="6886658" cy="900550"/>
          </a:xfrm>
        </p:spPr>
        <p:txBody>
          <a:bodyPr>
            <a:normAutofit fontScale="62500" lnSpcReduction="20000"/>
          </a:bodyPr>
          <a:lstStyle/>
          <a:p>
            <a:r>
              <a:rPr lang="el-GR" b="1" i="1" dirty="0"/>
              <a:t>Οργανώνει την παραγωγική διαδικασία με στόχο την υψηλή ποιότητα των αγαθών με το μικρότερο δυνατό κόστος</a:t>
            </a:r>
            <a:r>
              <a:rPr lang="el-GR" b="1" i="1" dirty="0" smtClean="0"/>
              <a:t>.</a:t>
            </a:r>
            <a:endParaRPr lang="el-GR" b="1" i="1" dirty="0"/>
          </a:p>
          <a:p>
            <a:r>
              <a:rPr lang="el-GR" b="1" i="1" dirty="0"/>
              <a:t>Ορισμένα από τα βασικά καθήκοντα του είναι :</a:t>
            </a:r>
            <a:endParaRPr lang="el-GR" b="1" dirty="0"/>
          </a:p>
          <a:p>
            <a:pPr marL="0" indent="0">
              <a:buNone/>
            </a:pPr>
            <a:endParaRPr lang="el-GR" dirty="0" smtClean="0"/>
          </a:p>
          <a:p>
            <a:pPr marL="0" indent="0">
              <a:buNone/>
            </a:pPr>
            <a:endParaRPr lang="el-GR" b="1" dirty="0"/>
          </a:p>
        </p:txBody>
      </p:sp>
      <p:sp>
        <p:nvSpPr>
          <p:cNvPr id="6" name="Content Placeholder 4"/>
          <p:cNvSpPr txBox="1">
            <a:spLocks/>
          </p:cNvSpPr>
          <p:nvPr/>
        </p:nvSpPr>
        <p:spPr>
          <a:xfrm>
            <a:off x="2256477" y="2435920"/>
            <a:ext cx="6369178" cy="20510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b="1" dirty="0"/>
          </a:p>
        </p:txBody>
      </p:sp>
      <p:sp>
        <p:nvSpPr>
          <p:cNvPr id="2" name="Rectangle 1"/>
          <p:cNvSpPr/>
          <p:nvPr/>
        </p:nvSpPr>
        <p:spPr>
          <a:xfrm>
            <a:off x="2363275" y="2281178"/>
            <a:ext cx="6057237" cy="369332"/>
          </a:xfrm>
          <a:prstGeom prst="rect">
            <a:avLst/>
          </a:prstGeom>
        </p:spPr>
        <p:txBody>
          <a:bodyPr wrap="square">
            <a:spAutoFit/>
          </a:bodyPr>
          <a:lstStyle/>
          <a:p>
            <a:pPr>
              <a:buFont typeface="Wingdings" pitchFamily="2" charset="2"/>
              <a:buChar char="Ø"/>
            </a:pPr>
            <a:endParaRPr lang="el-GR" b="1" u="sng" dirty="0"/>
          </a:p>
        </p:txBody>
      </p:sp>
      <p:sp>
        <p:nvSpPr>
          <p:cNvPr id="7" name="Content Placeholder 4"/>
          <p:cNvSpPr txBox="1">
            <a:spLocks/>
          </p:cNvSpPr>
          <p:nvPr/>
        </p:nvSpPr>
        <p:spPr>
          <a:xfrm>
            <a:off x="2231888" y="2651573"/>
            <a:ext cx="6418351" cy="22394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dirty="0" smtClean="0"/>
          </a:p>
          <a:p>
            <a:pPr marL="0" indent="0">
              <a:buFont typeface="Arial" pitchFamily="34" charset="0"/>
              <a:buNone/>
            </a:pPr>
            <a:endParaRPr lang="el-GR" b="1" dirty="0"/>
          </a:p>
        </p:txBody>
      </p:sp>
      <p:sp>
        <p:nvSpPr>
          <p:cNvPr id="3" name="Rectangle 2"/>
          <p:cNvSpPr/>
          <p:nvPr/>
        </p:nvSpPr>
        <p:spPr>
          <a:xfrm>
            <a:off x="1997498" y="1727180"/>
            <a:ext cx="7146502" cy="3416320"/>
          </a:xfrm>
          <a:prstGeom prst="rect">
            <a:avLst/>
          </a:prstGeom>
        </p:spPr>
        <p:txBody>
          <a:bodyPr wrap="square">
            <a:spAutoFit/>
          </a:bodyPr>
          <a:lstStyle/>
          <a:p>
            <a:pPr>
              <a:buFont typeface="Wingdings" pitchFamily="2" charset="2"/>
              <a:buChar char="Ø"/>
            </a:pPr>
            <a:r>
              <a:rPr lang="el-GR" dirty="0"/>
              <a:t> Φροντίζει για την κατασκευή των δειγμάτων των αγαθών που</a:t>
            </a:r>
          </a:p>
          <a:p>
            <a:r>
              <a:rPr lang="el-GR" dirty="0"/>
              <a:t>   προτείνονται για παραγωγή καθώς και το τελικό δείγμα.</a:t>
            </a:r>
          </a:p>
          <a:p>
            <a:pPr>
              <a:buFont typeface="Wingdings" pitchFamily="2" charset="2"/>
              <a:buChar char="Ø"/>
            </a:pPr>
            <a:r>
              <a:rPr lang="el-GR" dirty="0"/>
              <a:t> Σχεδιάζει και τροποποιεί αν χρειάζεται το πρόγραμμα παραγωγής.</a:t>
            </a:r>
          </a:p>
          <a:p>
            <a:pPr>
              <a:buFont typeface="Wingdings" pitchFamily="2" charset="2"/>
              <a:buChar char="Ø"/>
            </a:pPr>
            <a:r>
              <a:rPr lang="el-GR" dirty="0"/>
              <a:t> Επιβλέπει και αξιολογεί τις λειτουργίες των φάσεων παραγωγής.</a:t>
            </a:r>
          </a:p>
          <a:p>
            <a:pPr>
              <a:buFont typeface="Wingdings" pitchFamily="2" charset="2"/>
              <a:buChar char="Ø"/>
            </a:pPr>
            <a:r>
              <a:rPr lang="el-GR" dirty="0"/>
              <a:t> Σχεδιάζει το διάγραμμα ροής , που απεικονίζει τα διάφορα στάδια</a:t>
            </a:r>
          </a:p>
          <a:p>
            <a:r>
              <a:rPr lang="el-GR" dirty="0"/>
              <a:t>   στην παραγωγική διαδικασία.</a:t>
            </a:r>
          </a:p>
          <a:p>
            <a:pPr>
              <a:buFont typeface="Wingdings" pitchFamily="2" charset="2"/>
              <a:buChar char="Ø"/>
            </a:pPr>
            <a:r>
              <a:rPr lang="el-GR" dirty="0"/>
              <a:t> Φροντίζει για την ανανέωση του τεχνολογικού εξοπλισμού με</a:t>
            </a:r>
          </a:p>
          <a:p>
            <a:r>
              <a:rPr lang="el-GR" dirty="0"/>
              <a:t>   στόχο την διαρκή αυτοματοποίηση της διαδικασίας παραγωγής.</a:t>
            </a:r>
          </a:p>
          <a:p>
            <a:pPr>
              <a:buFont typeface="Wingdings" pitchFamily="2" charset="2"/>
              <a:buChar char="Ø"/>
            </a:pPr>
            <a:r>
              <a:rPr lang="el-GR" dirty="0"/>
              <a:t> Οργανώνει όλα τα θέματα που αφορούν τις πρώτες ύλες.</a:t>
            </a:r>
          </a:p>
          <a:p>
            <a:pPr>
              <a:buFont typeface="Wingdings" pitchFamily="2" charset="2"/>
              <a:buChar char="Ø"/>
            </a:pPr>
            <a:r>
              <a:rPr lang="el-GR" dirty="0"/>
              <a:t> Αντιμετωπίζει τα έκτακτα προβλήματα –βλάβες , απουσίες</a:t>
            </a:r>
          </a:p>
          <a:p>
            <a:r>
              <a:rPr lang="el-GR" dirty="0"/>
              <a:t>   προσωπικού του τμήματος.</a:t>
            </a:r>
          </a:p>
          <a:p>
            <a:pPr>
              <a:buFont typeface="Wingdings" pitchFamily="2" charset="2"/>
              <a:buChar char="Ø"/>
            </a:pPr>
            <a:r>
              <a:rPr lang="el-GR" dirty="0"/>
              <a:t> Λαμβάνει μέτρα για να μην υπάρχει  ρύπανση του περιβάλλοντος.</a:t>
            </a:r>
            <a:endParaRPr lang="el-GR" dirty="0"/>
          </a:p>
        </p:txBody>
      </p:sp>
    </p:spTree>
    <p:extLst>
      <p:ext uri="{BB962C8B-B14F-4D97-AF65-F5344CB8AC3E}">
        <p14:creationId xmlns:p14="http://schemas.microsoft.com/office/powerpoint/2010/main" val="403437411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par>
                                <p:cTn id="34" presetID="6" presetClass="entr" presetSubtype="16" fill="hold"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circle(in)">
                                      <p:cBhvr>
                                        <p:cTn id="36" dur="2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circle(in)">
                                      <p:cBhvr>
                                        <p:cTn id="41" dur="2000"/>
                                        <p:tgtEl>
                                          <p:spTgt spid="3">
                                            <p:txEl>
                                              <p:pRg st="6" end="6"/>
                                            </p:txEl>
                                          </p:spTgt>
                                        </p:tgtEl>
                                      </p:cBhvr>
                                    </p:animEffect>
                                  </p:childTnLst>
                                </p:cTn>
                              </p:par>
                              <p:par>
                                <p:cTn id="42" presetID="6" presetClass="entr" presetSubtype="16"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Effect transition="in" filter="circle(in)">
                                      <p:cBhvr>
                                        <p:cTn id="44" dur="2000"/>
                                        <p:tgtEl>
                                          <p:spTgt spid="3">
                                            <p:txEl>
                                              <p:pRg st="7" end="7"/>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circle(in)">
                                      <p:cBhvr>
                                        <p:cTn id="49" dur="2000"/>
                                        <p:tgtEl>
                                          <p:spTgt spid="3">
                                            <p:txEl>
                                              <p:pRg st="8"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circle(in)">
                                      <p:cBhvr>
                                        <p:cTn id="54" dur="2000"/>
                                        <p:tgtEl>
                                          <p:spTgt spid="3">
                                            <p:txEl>
                                              <p:pRg st="9" end="9"/>
                                            </p:txEl>
                                          </p:spTgt>
                                        </p:tgtEl>
                                      </p:cBhvr>
                                    </p:animEffect>
                                  </p:childTnLst>
                                </p:cTn>
                              </p:par>
                              <p:par>
                                <p:cTn id="55" presetID="6" presetClass="entr" presetSubtype="16"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circle(in)">
                                      <p:cBhvr>
                                        <p:cTn id="57" dur="20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circle(in)">
                                      <p:cBhvr>
                                        <p:cTn id="62"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7304" y="183502"/>
            <a:ext cx="6467521" cy="725349"/>
          </a:xfrm>
        </p:spPr>
        <p:txBody>
          <a:bodyPr>
            <a:normAutofit/>
          </a:bodyPr>
          <a:lstStyle/>
          <a:p>
            <a:r>
              <a:rPr lang="el-GR" dirty="0" smtClean="0"/>
              <a:t>Διευθυντής Προσωπικού</a:t>
            </a:r>
            <a:endParaRPr lang="en-US" dirty="0"/>
          </a:p>
        </p:txBody>
      </p:sp>
      <p:sp>
        <p:nvSpPr>
          <p:cNvPr id="5" name="Content Placeholder 4"/>
          <p:cNvSpPr>
            <a:spLocks noGrp="1"/>
          </p:cNvSpPr>
          <p:nvPr>
            <p:ph idx="1"/>
          </p:nvPr>
        </p:nvSpPr>
        <p:spPr>
          <a:xfrm>
            <a:off x="2207304" y="1124510"/>
            <a:ext cx="6418351" cy="1156668"/>
          </a:xfrm>
        </p:spPr>
        <p:txBody>
          <a:bodyPr>
            <a:normAutofit fontScale="70000" lnSpcReduction="20000"/>
          </a:bodyPr>
          <a:lstStyle/>
          <a:p>
            <a:pPr algn="just"/>
            <a:r>
              <a:rPr lang="el-GR" b="1" i="1" dirty="0"/>
              <a:t>Είναι υπεύθυνος για την επιλογή του κατάλληλου προσωπικού (προσλήψεις) και απασχολείται με όλα τα ζητήματα που αφορούν το προσωπικό της επιχείρησης.</a:t>
            </a:r>
          </a:p>
          <a:p>
            <a:pPr algn="just"/>
            <a:r>
              <a:rPr lang="el-GR" b="1" i="1" dirty="0"/>
              <a:t>Ορισμένα από τα βασικά καθήκοντα του είναι :</a:t>
            </a:r>
            <a:endParaRPr lang="el-GR" b="1" dirty="0"/>
          </a:p>
          <a:p>
            <a:pPr marL="0" indent="0">
              <a:buNone/>
            </a:pPr>
            <a:endParaRPr lang="el-GR" dirty="0" smtClean="0"/>
          </a:p>
          <a:p>
            <a:pPr marL="0" indent="0">
              <a:buNone/>
            </a:pPr>
            <a:endParaRPr lang="el-GR" b="1" dirty="0"/>
          </a:p>
        </p:txBody>
      </p:sp>
      <p:sp>
        <p:nvSpPr>
          <p:cNvPr id="6" name="Content Placeholder 4"/>
          <p:cNvSpPr txBox="1">
            <a:spLocks/>
          </p:cNvSpPr>
          <p:nvPr/>
        </p:nvSpPr>
        <p:spPr>
          <a:xfrm>
            <a:off x="2256477" y="2435920"/>
            <a:ext cx="6369178" cy="20510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b="1" dirty="0"/>
          </a:p>
        </p:txBody>
      </p:sp>
      <p:sp>
        <p:nvSpPr>
          <p:cNvPr id="2" name="Rectangle 1"/>
          <p:cNvSpPr/>
          <p:nvPr/>
        </p:nvSpPr>
        <p:spPr>
          <a:xfrm>
            <a:off x="2363275" y="2281178"/>
            <a:ext cx="6057237" cy="369332"/>
          </a:xfrm>
          <a:prstGeom prst="rect">
            <a:avLst/>
          </a:prstGeom>
        </p:spPr>
        <p:txBody>
          <a:bodyPr wrap="square">
            <a:spAutoFit/>
          </a:bodyPr>
          <a:lstStyle/>
          <a:p>
            <a:pPr>
              <a:buFont typeface="Wingdings" pitchFamily="2" charset="2"/>
              <a:buChar char="Ø"/>
            </a:pPr>
            <a:endParaRPr lang="el-GR" b="1" u="sng" dirty="0"/>
          </a:p>
        </p:txBody>
      </p:sp>
      <p:sp>
        <p:nvSpPr>
          <p:cNvPr id="7" name="Content Placeholder 4"/>
          <p:cNvSpPr txBox="1">
            <a:spLocks/>
          </p:cNvSpPr>
          <p:nvPr/>
        </p:nvSpPr>
        <p:spPr>
          <a:xfrm>
            <a:off x="2231888" y="2651573"/>
            <a:ext cx="6418351" cy="22394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dirty="0" smtClean="0"/>
          </a:p>
          <a:p>
            <a:pPr marL="0" indent="0">
              <a:buFont typeface="Arial" pitchFamily="34" charset="0"/>
              <a:buNone/>
            </a:pPr>
            <a:endParaRPr lang="el-GR" b="1" dirty="0"/>
          </a:p>
        </p:txBody>
      </p:sp>
      <p:sp>
        <p:nvSpPr>
          <p:cNvPr id="3" name="Rectangle 2"/>
          <p:cNvSpPr/>
          <p:nvPr/>
        </p:nvSpPr>
        <p:spPr>
          <a:xfrm>
            <a:off x="1997498" y="2435920"/>
            <a:ext cx="7146502" cy="2585323"/>
          </a:xfrm>
          <a:prstGeom prst="rect">
            <a:avLst/>
          </a:prstGeom>
        </p:spPr>
        <p:txBody>
          <a:bodyPr wrap="square">
            <a:spAutoFit/>
          </a:bodyPr>
          <a:lstStyle/>
          <a:p>
            <a:pPr>
              <a:buFont typeface="Wingdings" pitchFamily="2" charset="2"/>
              <a:buChar char="Ø"/>
            </a:pPr>
            <a:r>
              <a:rPr lang="el-GR" dirty="0"/>
              <a:t>Διατηρεί αρχεία με τα ονόματα όλων των εργαζομένων , καθώς και</a:t>
            </a:r>
          </a:p>
          <a:p>
            <a:r>
              <a:rPr lang="el-GR" dirty="0"/>
              <a:t>    στοιχεία για την απόδοσή τους.</a:t>
            </a:r>
          </a:p>
          <a:p>
            <a:pPr>
              <a:buFont typeface="Wingdings" pitchFamily="2" charset="2"/>
              <a:buChar char="Ø"/>
            </a:pPr>
            <a:r>
              <a:rPr lang="el-GR" dirty="0"/>
              <a:t> Ενημερώνει το διάγραμμα οργάνωσης προσωπικού απεικονίζοντας</a:t>
            </a:r>
          </a:p>
          <a:p>
            <a:r>
              <a:rPr lang="el-GR" dirty="0"/>
              <a:t>   τη θέση κάθε εργαζόμενου στην ιεραρχία της επιχείρησης.</a:t>
            </a:r>
          </a:p>
          <a:p>
            <a:pPr>
              <a:buFont typeface="Wingdings" pitchFamily="2" charset="2"/>
              <a:buChar char="Ø"/>
            </a:pPr>
            <a:r>
              <a:rPr lang="el-GR" dirty="0"/>
              <a:t> Σχεδιάζει και καταχωρεί τις απουσίες , τις άδειες και τις υπηρεσιακές</a:t>
            </a:r>
          </a:p>
          <a:p>
            <a:r>
              <a:rPr lang="el-GR" dirty="0"/>
              <a:t>    μεταβολές.</a:t>
            </a:r>
          </a:p>
          <a:p>
            <a:pPr>
              <a:buFont typeface="Wingdings" pitchFamily="2" charset="2"/>
              <a:buChar char="Ø"/>
            </a:pPr>
            <a:r>
              <a:rPr lang="el-GR" dirty="0"/>
              <a:t> Προτείνει την προαγωγή του προσωπικού και εισηγείται και κριτήρια</a:t>
            </a:r>
          </a:p>
          <a:p>
            <a:r>
              <a:rPr lang="el-GR" dirty="0"/>
              <a:t>   που σχετίζονται με την μισθολογική του εξέλιξη.</a:t>
            </a:r>
          </a:p>
          <a:p>
            <a:pPr>
              <a:buFont typeface="Wingdings" pitchFamily="2" charset="2"/>
              <a:buChar char="Ø"/>
            </a:pPr>
            <a:r>
              <a:rPr lang="el-GR" dirty="0"/>
              <a:t> Εξετάζει και επιλύει προβλήματα των εργαζομένων.</a:t>
            </a:r>
          </a:p>
        </p:txBody>
      </p:sp>
    </p:spTree>
    <p:extLst>
      <p:ext uri="{BB962C8B-B14F-4D97-AF65-F5344CB8AC3E}">
        <p14:creationId xmlns:p14="http://schemas.microsoft.com/office/powerpoint/2010/main" val="4714773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4" presetClass="emph" presetSubtype="0" fill="hold" nodeType="clickEffect">
                                  <p:stCondLst>
                                    <p:cond delay="0"/>
                                  </p:stCondLst>
                                  <p:iterate type="lt">
                                    <p:tmPct val="10000"/>
                                  </p:iterate>
                                  <p:childTnLst>
                                    <p:animMotion origin="layout" path="M 0.0 0.0 L 0.0 -0.07213" pathEditMode="relative" ptsTypes="">
                                      <p:cBhvr>
                                        <p:cTn id="14" dur="250" accel="50000" decel="50000" autoRev="1" fill="hold">
                                          <p:stCondLst>
                                            <p:cond delay="0"/>
                                          </p:stCondLst>
                                        </p:cTn>
                                        <p:tgtEl>
                                          <p:spTgt spid="3">
                                            <p:txEl>
                                              <p:pRg st="0" end="0"/>
                                            </p:txEl>
                                          </p:spTgt>
                                        </p:tgtEl>
                                        <p:attrNameLst>
                                          <p:attrName>ppt_x</p:attrName>
                                          <p:attrName>ppt_y</p:attrName>
                                        </p:attrNameLst>
                                      </p:cBhvr>
                                    </p:animMotion>
                                    <p:animRot by="1500000">
                                      <p:cBhvr>
                                        <p:cTn id="15" dur="125" fill="hold">
                                          <p:stCondLst>
                                            <p:cond delay="0"/>
                                          </p:stCondLst>
                                        </p:cTn>
                                        <p:tgtEl>
                                          <p:spTgt spid="3">
                                            <p:txEl>
                                              <p:pRg st="0" end="0"/>
                                            </p:txEl>
                                          </p:spTgt>
                                        </p:tgtEl>
                                        <p:attrNameLst>
                                          <p:attrName>r</p:attrName>
                                        </p:attrNameLst>
                                      </p:cBhvr>
                                    </p:animRot>
                                    <p:animRot by="-1500000">
                                      <p:cBhvr>
                                        <p:cTn id="16" dur="125" fill="hold">
                                          <p:stCondLst>
                                            <p:cond delay="125"/>
                                          </p:stCondLst>
                                        </p:cTn>
                                        <p:tgtEl>
                                          <p:spTgt spid="3">
                                            <p:txEl>
                                              <p:pRg st="0" end="0"/>
                                            </p:txEl>
                                          </p:spTgt>
                                        </p:tgtEl>
                                        <p:attrNameLst>
                                          <p:attrName>r</p:attrName>
                                        </p:attrNameLst>
                                      </p:cBhvr>
                                    </p:animRot>
                                    <p:animRot by="-1500000">
                                      <p:cBhvr>
                                        <p:cTn id="17" dur="125" fill="hold">
                                          <p:stCondLst>
                                            <p:cond delay="250"/>
                                          </p:stCondLst>
                                        </p:cTn>
                                        <p:tgtEl>
                                          <p:spTgt spid="3">
                                            <p:txEl>
                                              <p:pRg st="0" end="0"/>
                                            </p:txEl>
                                          </p:spTgt>
                                        </p:tgtEl>
                                        <p:attrNameLst>
                                          <p:attrName>r</p:attrName>
                                        </p:attrNameLst>
                                      </p:cBhvr>
                                    </p:animRot>
                                    <p:animRot by="1500000">
                                      <p:cBhvr>
                                        <p:cTn id="18" dur="125" fill="hold">
                                          <p:stCondLst>
                                            <p:cond delay="375"/>
                                          </p:stCondLst>
                                        </p:cTn>
                                        <p:tgtEl>
                                          <p:spTgt spid="3">
                                            <p:txEl>
                                              <p:pRg st="0" end="0"/>
                                            </p:txEl>
                                          </p:spTgt>
                                        </p:tgtEl>
                                        <p:attrNameLst>
                                          <p:attrName>r</p:attrName>
                                        </p:attrNameLst>
                                      </p:cBhvr>
                                    </p:animRot>
                                  </p:childTnLst>
                                </p:cTn>
                              </p:par>
                              <p:par>
                                <p:cTn id="19" presetID="34" presetClass="emph" presetSubtype="0" fill="hold" nodeType="withEffect">
                                  <p:stCondLst>
                                    <p:cond delay="0"/>
                                  </p:stCondLst>
                                  <p:iterate type="lt">
                                    <p:tmPct val="10000"/>
                                  </p:iterate>
                                  <p:childTnLst>
                                    <p:animMotion origin="layout" path="M 0.0 0.0 L 0.0 -0.07213" pathEditMode="relative" ptsTypes="">
                                      <p:cBhvr>
                                        <p:cTn id="20" dur="250" accel="50000" decel="50000" autoRev="1" fill="hold">
                                          <p:stCondLst>
                                            <p:cond delay="0"/>
                                          </p:stCondLst>
                                        </p:cTn>
                                        <p:tgtEl>
                                          <p:spTgt spid="3">
                                            <p:txEl>
                                              <p:pRg st="1" end="1"/>
                                            </p:txEl>
                                          </p:spTgt>
                                        </p:tgtEl>
                                        <p:attrNameLst>
                                          <p:attrName>ppt_x</p:attrName>
                                          <p:attrName>ppt_y</p:attrName>
                                        </p:attrNameLst>
                                      </p:cBhvr>
                                    </p:animMotion>
                                    <p:animRot by="1500000">
                                      <p:cBhvr>
                                        <p:cTn id="21" dur="125" fill="hold">
                                          <p:stCondLst>
                                            <p:cond delay="0"/>
                                          </p:stCondLst>
                                        </p:cTn>
                                        <p:tgtEl>
                                          <p:spTgt spid="3">
                                            <p:txEl>
                                              <p:pRg st="1" end="1"/>
                                            </p:txEl>
                                          </p:spTgt>
                                        </p:tgtEl>
                                        <p:attrNameLst>
                                          <p:attrName>r</p:attrName>
                                        </p:attrNameLst>
                                      </p:cBhvr>
                                    </p:animRot>
                                    <p:animRot by="-1500000">
                                      <p:cBhvr>
                                        <p:cTn id="22" dur="125" fill="hold">
                                          <p:stCondLst>
                                            <p:cond delay="125"/>
                                          </p:stCondLst>
                                        </p:cTn>
                                        <p:tgtEl>
                                          <p:spTgt spid="3">
                                            <p:txEl>
                                              <p:pRg st="1" end="1"/>
                                            </p:txEl>
                                          </p:spTgt>
                                        </p:tgtEl>
                                        <p:attrNameLst>
                                          <p:attrName>r</p:attrName>
                                        </p:attrNameLst>
                                      </p:cBhvr>
                                    </p:animRot>
                                    <p:animRot by="-1500000">
                                      <p:cBhvr>
                                        <p:cTn id="23" dur="125" fill="hold">
                                          <p:stCondLst>
                                            <p:cond delay="250"/>
                                          </p:stCondLst>
                                        </p:cTn>
                                        <p:tgtEl>
                                          <p:spTgt spid="3">
                                            <p:txEl>
                                              <p:pRg st="1" end="1"/>
                                            </p:txEl>
                                          </p:spTgt>
                                        </p:tgtEl>
                                        <p:attrNameLst>
                                          <p:attrName>r</p:attrName>
                                        </p:attrNameLst>
                                      </p:cBhvr>
                                    </p:animRot>
                                    <p:animRot by="1500000">
                                      <p:cBhvr>
                                        <p:cTn id="24" dur="125" fill="hold">
                                          <p:stCondLst>
                                            <p:cond delay="375"/>
                                          </p:stCondLst>
                                        </p:cTn>
                                        <p:tgtEl>
                                          <p:spTgt spid="3">
                                            <p:txEl>
                                              <p:pRg st="1" end="1"/>
                                            </p:txEl>
                                          </p:spTgt>
                                        </p:tgtEl>
                                        <p:attrNameLst>
                                          <p:attrName>r</p:attrName>
                                        </p:attrNameLst>
                                      </p:cBhvr>
                                    </p:animRot>
                                  </p:childTnLst>
                                </p:cTn>
                              </p:par>
                              <p:par>
                                <p:cTn id="25" presetID="34" presetClass="emph" presetSubtype="0" fill="hold" nodeType="withEffect">
                                  <p:stCondLst>
                                    <p:cond delay="0"/>
                                  </p:stCondLst>
                                  <p:iterate type="lt">
                                    <p:tmPct val="10000"/>
                                  </p:iterate>
                                  <p:childTnLst>
                                    <p:animMotion origin="layout" path="M 0.0 0.0 L 0.0 -0.07213" pathEditMode="relative" ptsTypes="">
                                      <p:cBhvr>
                                        <p:cTn id="26" dur="250" accel="50000" decel="50000" autoRev="1" fill="hold">
                                          <p:stCondLst>
                                            <p:cond delay="0"/>
                                          </p:stCondLst>
                                        </p:cTn>
                                        <p:tgtEl>
                                          <p:spTgt spid="3">
                                            <p:txEl>
                                              <p:pRg st="2" end="2"/>
                                            </p:txEl>
                                          </p:spTgt>
                                        </p:tgtEl>
                                        <p:attrNameLst>
                                          <p:attrName>ppt_x</p:attrName>
                                          <p:attrName>ppt_y</p:attrName>
                                        </p:attrNameLst>
                                      </p:cBhvr>
                                    </p:animMotion>
                                    <p:animRot by="1500000">
                                      <p:cBhvr>
                                        <p:cTn id="27" dur="125" fill="hold">
                                          <p:stCondLst>
                                            <p:cond delay="0"/>
                                          </p:stCondLst>
                                        </p:cTn>
                                        <p:tgtEl>
                                          <p:spTgt spid="3">
                                            <p:txEl>
                                              <p:pRg st="2" end="2"/>
                                            </p:txEl>
                                          </p:spTgt>
                                        </p:tgtEl>
                                        <p:attrNameLst>
                                          <p:attrName>r</p:attrName>
                                        </p:attrNameLst>
                                      </p:cBhvr>
                                    </p:animRot>
                                    <p:animRot by="-1500000">
                                      <p:cBhvr>
                                        <p:cTn id="28" dur="125" fill="hold">
                                          <p:stCondLst>
                                            <p:cond delay="125"/>
                                          </p:stCondLst>
                                        </p:cTn>
                                        <p:tgtEl>
                                          <p:spTgt spid="3">
                                            <p:txEl>
                                              <p:pRg st="2" end="2"/>
                                            </p:txEl>
                                          </p:spTgt>
                                        </p:tgtEl>
                                        <p:attrNameLst>
                                          <p:attrName>r</p:attrName>
                                        </p:attrNameLst>
                                      </p:cBhvr>
                                    </p:animRot>
                                    <p:animRot by="-1500000">
                                      <p:cBhvr>
                                        <p:cTn id="29" dur="125" fill="hold">
                                          <p:stCondLst>
                                            <p:cond delay="250"/>
                                          </p:stCondLst>
                                        </p:cTn>
                                        <p:tgtEl>
                                          <p:spTgt spid="3">
                                            <p:txEl>
                                              <p:pRg st="2" end="2"/>
                                            </p:txEl>
                                          </p:spTgt>
                                        </p:tgtEl>
                                        <p:attrNameLst>
                                          <p:attrName>r</p:attrName>
                                        </p:attrNameLst>
                                      </p:cBhvr>
                                    </p:animRot>
                                    <p:animRot by="1500000">
                                      <p:cBhvr>
                                        <p:cTn id="30" dur="125" fill="hold">
                                          <p:stCondLst>
                                            <p:cond delay="375"/>
                                          </p:stCondLst>
                                        </p:cTn>
                                        <p:tgtEl>
                                          <p:spTgt spid="3">
                                            <p:txEl>
                                              <p:pRg st="2" end="2"/>
                                            </p:txEl>
                                          </p:spTgt>
                                        </p:tgtEl>
                                        <p:attrNameLst>
                                          <p:attrName>r</p:attrName>
                                        </p:attrNameLst>
                                      </p:cBhvr>
                                    </p:animRot>
                                  </p:childTnLst>
                                </p:cTn>
                              </p:par>
                              <p:par>
                                <p:cTn id="31" presetID="34" presetClass="emph" presetSubtype="0" fill="hold" nodeType="withEffect">
                                  <p:stCondLst>
                                    <p:cond delay="0"/>
                                  </p:stCondLst>
                                  <p:iterate type="lt">
                                    <p:tmPct val="10000"/>
                                  </p:iterate>
                                  <p:childTnLst>
                                    <p:animMotion origin="layout" path="M 0.0 0.0 L 0.0 -0.07213" pathEditMode="relative" ptsTypes="">
                                      <p:cBhvr>
                                        <p:cTn id="32" dur="250" accel="50000" decel="50000" autoRev="1" fill="hold">
                                          <p:stCondLst>
                                            <p:cond delay="0"/>
                                          </p:stCondLst>
                                        </p:cTn>
                                        <p:tgtEl>
                                          <p:spTgt spid="3">
                                            <p:txEl>
                                              <p:pRg st="3" end="3"/>
                                            </p:txEl>
                                          </p:spTgt>
                                        </p:tgtEl>
                                        <p:attrNameLst>
                                          <p:attrName>ppt_x</p:attrName>
                                          <p:attrName>ppt_y</p:attrName>
                                        </p:attrNameLst>
                                      </p:cBhvr>
                                    </p:animMotion>
                                    <p:animRot by="1500000">
                                      <p:cBhvr>
                                        <p:cTn id="33" dur="125" fill="hold">
                                          <p:stCondLst>
                                            <p:cond delay="0"/>
                                          </p:stCondLst>
                                        </p:cTn>
                                        <p:tgtEl>
                                          <p:spTgt spid="3">
                                            <p:txEl>
                                              <p:pRg st="3" end="3"/>
                                            </p:txEl>
                                          </p:spTgt>
                                        </p:tgtEl>
                                        <p:attrNameLst>
                                          <p:attrName>r</p:attrName>
                                        </p:attrNameLst>
                                      </p:cBhvr>
                                    </p:animRot>
                                    <p:animRot by="-1500000">
                                      <p:cBhvr>
                                        <p:cTn id="34" dur="125" fill="hold">
                                          <p:stCondLst>
                                            <p:cond delay="125"/>
                                          </p:stCondLst>
                                        </p:cTn>
                                        <p:tgtEl>
                                          <p:spTgt spid="3">
                                            <p:txEl>
                                              <p:pRg st="3" end="3"/>
                                            </p:txEl>
                                          </p:spTgt>
                                        </p:tgtEl>
                                        <p:attrNameLst>
                                          <p:attrName>r</p:attrName>
                                        </p:attrNameLst>
                                      </p:cBhvr>
                                    </p:animRot>
                                    <p:animRot by="-1500000">
                                      <p:cBhvr>
                                        <p:cTn id="35" dur="125" fill="hold">
                                          <p:stCondLst>
                                            <p:cond delay="250"/>
                                          </p:stCondLst>
                                        </p:cTn>
                                        <p:tgtEl>
                                          <p:spTgt spid="3">
                                            <p:txEl>
                                              <p:pRg st="3" end="3"/>
                                            </p:txEl>
                                          </p:spTgt>
                                        </p:tgtEl>
                                        <p:attrNameLst>
                                          <p:attrName>r</p:attrName>
                                        </p:attrNameLst>
                                      </p:cBhvr>
                                    </p:animRot>
                                    <p:animRot by="1500000">
                                      <p:cBhvr>
                                        <p:cTn id="36" dur="125" fill="hold">
                                          <p:stCondLst>
                                            <p:cond delay="375"/>
                                          </p:stCondLst>
                                        </p:cTn>
                                        <p:tgtEl>
                                          <p:spTgt spid="3">
                                            <p:txEl>
                                              <p:pRg st="3" end="3"/>
                                            </p:txEl>
                                          </p:spTgt>
                                        </p:tgtEl>
                                        <p:attrNameLst>
                                          <p:attrName>r</p:attrName>
                                        </p:attrNameLst>
                                      </p:cBhvr>
                                    </p:animRot>
                                  </p:childTnLst>
                                </p:cTn>
                              </p:par>
                              <p:par>
                                <p:cTn id="37" presetID="34" presetClass="emph" presetSubtype="0" fill="hold" nodeType="withEffect">
                                  <p:stCondLst>
                                    <p:cond delay="0"/>
                                  </p:stCondLst>
                                  <p:iterate type="lt">
                                    <p:tmPct val="10000"/>
                                  </p:iterate>
                                  <p:childTnLst>
                                    <p:animMotion origin="layout" path="M 0.0 0.0 L 0.0 -0.07213" pathEditMode="relative" ptsTypes="">
                                      <p:cBhvr>
                                        <p:cTn id="38" dur="250" accel="50000" decel="50000" autoRev="1" fill="hold">
                                          <p:stCondLst>
                                            <p:cond delay="0"/>
                                          </p:stCondLst>
                                        </p:cTn>
                                        <p:tgtEl>
                                          <p:spTgt spid="3">
                                            <p:txEl>
                                              <p:pRg st="4" end="4"/>
                                            </p:txEl>
                                          </p:spTgt>
                                        </p:tgtEl>
                                        <p:attrNameLst>
                                          <p:attrName>ppt_x</p:attrName>
                                          <p:attrName>ppt_y</p:attrName>
                                        </p:attrNameLst>
                                      </p:cBhvr>
                                    </p:animMotion>
                                    <p:animRot by="1500000">
                                      <p:cBhvr>
                                        <p:cTn id="39" dur="125" fill="hold">
                                          <p:stCondLst>
                                            <p:cond delay="0"/>
                                          </p:stCondLst>
                                        </p:cTn>
                                        <p:tgtEl>
                                          <p:spTgt spid="3">
                                            <p:txEl>
                                              <p:pRg st="4" end="4"/>
                                            </p:txEl>
                                          </p:spTgt>
                                        </p:tgtEl>
                                        <p:attrNameLst>
                                          <p:attrName>r</p:attrName>
                                        </p:attrNameLst>
                                      </p:cBhvr>
                                    </p:animRot>
                                    <p:animRot by="-1500000">
                                      <p:cBhvr>
                                        <p:cTn id="40" dur="125" fill="hold">
                                          <p:stCondLst>
                                            <p:cond delay="125"/>
                                          </p:stCondLst>
                                        </p:cTn>
                                        <p:tgtEl>
                                          <p:spTgt spid="3">
                                            <p:txEl>
                                              <p:pRg st="4" end="4"/>
                                            </p:txEl>
                                          </p:spTgt>
                                        </p:tgtEl>
                                        <p:attrNameLst>
                                          <p:attrName>r</p:attrName>
                                        </p:attrNameLst>
                                      </p:cBhvr>
                                    </p:animRot>
                                    <p:animRot by="-1500000">
                                      <p:cBhvr>
                                        <p:cTn id="41" dur="125" fill="hold">
                                          <p:stCondLst>
                                            <p:cond delay="250"/>
                                          </p:stCondLst>
                                        </p:cTn>
                                        <p:tgtEl>
                                          <p:spTgt spid="3">
                                            <p:txEl>
                                              <p:pRg st="4" end="4"/>
                                            </p:txEl>
                                          </p:spTgt>
                                        </p:tgtEl>
                                        <p:attrNameLst>
                                          <p:attrName>r</p:attrName>
                                        </p:attrNameLst>
                                      </p:cBhvr>
                                    </p:animRot>
                                    <p:animRot by="1500000">
                                      <p:cBhvr>
                                        <p:cTn id="42" dur="125" fill="hold">
                                          <p:stCondLst>
                                            <p:cond delay="375"/>
                                          </p:stCondLst>
                                        </p:cTn>
                                        <p:tgtEl>
                                          <p:spTgt spid="3">
                                            <p:txEl>
                                              <p:pRg st="4" end="4"/>
                                            </p:txEl>
                                          </p:spTgt>
                                        </p:tgtEl>
                                        <p:attrNameLst>
                                          <p:attrName>r</p:attrName>
                                        </p:attrNameLst>
                                      </p:cBhvr>
                                    </p:animRot>
                                  </p:childTnLst>
                                </p:cTn>
                              </p:par>
                              <p:par>
                                <p:cTn id="43" presetID="34" presetClass="emph" presetSubtype="0" fill="hold" nodeType="withEffect">
                                  <p:stCondLst>
                                    <p:cond delay="0"/>
                                  </p:stCondLst>
                                  <p:iterate type="lt">
                                    <p:tmPct val="10000"/>
                                  </p:iterate>
                                  <p:childTnLst>
                                    <p:animMotion origin="layout" path="M 0.0 0.0 L 0.0 -0.07213" pathEditMode="relative" ptsTypes="">
                                      <p:cBhvr>
                                        <p:cTn id="44" dur="250" accel="50000" decel="50000" autoRev="1" fill="hold">
                                          <p:stCondLst>
                                            <p:cond delay="0"/>
                                          </p:stCondLst>
                                        </p:cTn>
                                        <p:tgtEl>
                                          <p:spTgt spid="3">
                                            <p:txEl>
                                              <p:pRg st="5" end="5"/>
                                            </p:txEl>
                                          </p:spTgt>
                                        </p:tgtEl>
                                        <p:attrNameLst>
                                          <p:attrName>ppt_x</p:attrName>
                                          <p:attrName>ppt_y</p:attrName>
                                        </p:attrNameLst>
                                      </p:cBhvr>
                                    </p:animMotion>
                                    <p:animRot by="1500000">
                                      <p:cBhvr>
                                        <p:cTn id="45" dur="125" fill="hold">
                                          <p:stCondLst>
                                            <p:cond delay="0"/>
                                          </p:stCondLst>
                                        </p:cTn>
                                        <p:tgtEl>
                                          <p:spTgt spid="3">
                                            <p:txEl>
                                              <p:pRg st="5" end="5"/>
                                            </p:txEl>
                                          </p:spTgt>
                                        </p:tgtEl>
                                        <p:attrNameLst>
                                          <p:attrName>r</p:attrName>
                                        </p:attrNameLst>
                                      </p:cBhvr>
                                    </p:animRot>
                                    <p:animRot by="-1500000">
                                      <p:cBhvr>
                                        <p:cTn id="46" dur="125" fill="hold">
                                          <p:stCondLst>
                                            <p:cond delay="125"/>
                                          </p:stCondLst>
                                        </p:cTn>
                                        <p:tgtEl>
                                          <p:spTgt spid="3">
                                            <p:txEl>
                                              <p:pRg st="5" end="5"/>
                                            </p:txEl>
                                          </p:spTgt>
                                        </p:tgtEl>
                                        <p:attrNameLst>
                                          <p:attrName>r</p:attrName>
                                        </p:attrNameLst>
                                      </p:cBhvr>
                                    </p:animRot>
                                    <p:animRot by="-1500000">
                                      <p:cBhvr>
                                        <p:cTn id="47" dur="125" fill="hold">
                                          <p:stCondLst>
                                            <p:cond delay="250"/>
                                          </p:stCondLst>
                                        </p:cTn>
                                        <p:tgtEl>
                                          <p:spTgt spid="3">
                                            <p:txEl>
                                              <p:pRg st="5" end="5"/>
                                            </p:txEl>
                                          </p:spTgt>
                                        </p:tgtEl>
                                        <p:attrNameLst>
                                          <p:attrName>r</p:attrName>
                                        </p:attrNameLst>
                                      </p:cBhvr>
                                    </p:animRot>
                                    <p:animRot by="1500000">
                                      <p:cBhvr>
                                        <p:cTn id="48" dur="125" fill="hold">
                                          <p:stCondLst>
                                            <p:cond delay="375"/>
                                          </p:stCondLst>
                                        </p:cTn>
                                        <p:tgtEl>
                                          <p:spTgt spid="3">
                                            <p:txEl>
                                              <p:pRg st="5" end="5"/>
                                            </p:txEl>
                                          </p:spTgt>
                                        </p:tgtEl>
                                        <p:attrNameLst>
                                          <p:attrName>r</p:attrName>
                                        </p:attrNameLst>
                                      </p:cBhvr>
                                    </p:animRot>
                                  </p:childTnLst>
                                </p:cTn>
                              </p:par>
                              <p:par>
                                <p:cTn id="49" presetID="34" presetClass="emph" presetSubtype="0" fill="hold" nodeType="withEffect">
                                  <p:stCondLst>
                                    <p:cond delay="0"/>
                                  </p:stCondLst>
                                  <p:iterate type="lt">
                                    <p:tmPct val="10000"/>
                                  </p:iterate>
                                  <p:childTnLst>
                                    <p:animMotion origin="layout" path="M 0.0 0.0 L 0.0 -0.07213" pathEditMode="relative" ptsTypes="">
                                      <p:cBhvr>
                                        <p:cTn id="50" dur="250" accel="50000" decel="50000" autoRev="1" fill="hold">
                                          <p:stCondLst>
                                            <p:cond delay="0"/>
                                          </p:stCondLst>
                                        </p:cTn>
                                        <p:tgtEl>
                                          <p:spTgt spid="3">
                                            <p:txEl>
                                              <p:pRg st="6" end="6"/>
                                            </p:txEl>
                                          </p:spTgt>
                                        </p:tgtEl>
                                        <p:attrNameLst>
                                          <p:attrName>ppt_x</p:attrName>
                                          <p:attrName>ppt_y</p:attrName>
                                        </p:attrNameLst>
                                      </p:cBhvr>
                                    </p:animMotion>
                                    <p:animRot by="1500000">
                                      <p:cBhvr>
                                        <p:cTn id="51" dur="125" fill="hold">
                                          <p:stCondLst>
                                            <p:cond delay="0"/>
                                          </p:stCondLst>
                                        </p:cTn>
                                        <p:tgtEl>
                                          <p:spTgt spid="3">
                                            <p:txEl>
                                              <p:pRg st="6" end="6"/>
                                            </p:txEl>
                                          </p:spTgt>
                                        </p:tgtEl>
                                        <p:attrNameLst>
                                          <p:attrName>r</p:attrName>
                                        </p:attrNameLst>
                                      </p:cBhvr>
                                    </p:animRot>
                                    <p:animRot by="-1500000">
                                      <p:cBhvr>
                                        <p:cTn id="52" dur="125" fill="hold">
                                          <p:stCondLst>
                                            <p:cond delay="125"/>
                                          </p:stCondLst>
                                        </p:cTn>
                                        <p:tgtEl>
                                          <p:spTgt spid="3">
                                            <p:txEl>
                                              <p:pRg st="6" end="6"/>
                                            </p:txEl>
                                          </p:spTgt>
                                        </p:tgtEl>
                                        <p:attrNameLst>
                                          <p:attrName>r</p:attrName>
                                        </p:attrNameLst>
                                      </p:cBhvr>
                                    </p:animRot>
                                    <p:animRot by="-1500000">
                                      <p:cBhvr>
                                        <p:cTn id="53" dur="125" fill="hold">
                                          <p:stCondLst>
                                            <p:cond delay="250"/>
                                          </p:stCondLst>
                                        </p:cTn>
                                        <p:tgtEl>
                                          <p:spTgt spid="3">
                                            <p:txEl>
                                              <p:pRg st="6" end="6"/>
                                            </p:txEl>
                                          </p:spTgt>
                                        </p:tgtEl>
                                        <p:attrNameLst>
                                          <p:attrName>r</p:attrName>
                                        </p:attrNameLst>
                                      </p:cBhvr>
                                    </p:animRot>
                                    <p:animRot by="1500000">
                                      <p:cBhvr>
                                        <p:cTn id="54" dur="125" fill="hold">
                                          <p:stCondLst>
                                            <p:cond delay="375"/>
                                          </p:stCondLst>
                                        </p:cTn>
                                        <p:tgtEl>
                                          <p:spTgt spid="3">
                                            <p:txEl>
                                              <p:pRg st="6" end="6"/>
                                            </p:txEl>
                                          </p:spTgt>
                                        </p:tgtEl>
                                        <p:attrNameLst>
                                          <p:attrName>r</p:attrName>
                                        </p:attrNameLst>
                                      </p:cBhvr>
                                    </p:animRot>
                                  </p:childTnLst>
                                </p:cTn>
                              </p:par>
                              <p:par>
                                <p:cTn id="55" presetID="34" presetClass="emph" presetSubtype="0" fill="hold" nodeType="withEffect">
                                  <p:stCondLst>
                                    <p:cond delay="0"/>
                                  </p:stCondLst>
                                  <p:iterate type="lt">
                                    <p:tmPct val="10000"/>
                                  </p:iterate>
                                  <p:childTnLst>
                                    <p:animMotion origin="layout" path="M 0.0 0.0 L 0.0 -0.07213" pathEditMode="relative" ptsTypes="">
                                      <p:cBhvr>
                                        <p:cTn id="56" dur="250" accel="50000" decel="50000" autoRev="1" fill="hold">
                                          <p:stCondLst>
                                            <p:cond delay="0"/>
                                          </p:stCondLst>
                                        </p:cTn>
                                        <p:tgtEl>
                                          <p:spTgt spid="3">
                                            <p:txEl>
                                              <p:pRg st="7" end="7"/>
                                            </p:txEl>
                                          </p:spTgt>
                                        </p:tgtEl>
                                        <p:attrNameLst>
                                          <p:attrName>ppt_x</p:attrName>
                                          <p:attrName>ppt_y</p:attrName>
                                        </p:attrNameLst>
                                      </p:cBhvr>
                                    </p:animMotion>
                                    <p:animRot by="1500000">
                                      <p:cBhvr>
                                        <p:cTn id="57" dur="125" fill="hold">
                                          <p:stCondLst>
                                            <p:cond delay="0"/>
                                          </p:stCondLst>
                                        </p:cTn>
                                        <p:tgtEl>
                                          <p:spTgt spid="3">
                                            <p:txEl>
                                              <p:pRg st="7" end="7"/>
                                            </p:txEl>
                                          </p:spTgt>
                                        </p:tgtEl>
                                        <p:attrNameLst>
                                          <p:attrName>r</p:attrName>
                                        </p:attrNameLst>
                                      </p:cBhvr>
                                    </p:animRot>
                                    <p:animRot by="-1500000">
                                      <p:cBhvr>
                                        <p:cTn id="58" dur="125" fill="hold">
                                          <p:stCondLst>
                                            <p:cond delay="125"/>
                                          </p:stCondLst>
                                        </p:cTn>
                                        <p:tgtEl>
                                          <p:spTgt spid="3">
                                            <p:txEl>
                                              <p:pRg st="7" end="7"/>
                                            </p:txEl>
                                          </p:spTgt>
                                        </p:tgtEl>
                                        <p:attrNameLst>
                                          <p:attrName>r</p:attrName>
                                        </p:attrNameLst>
                                      </p:cBhvr>
                                    </p:animRot>
                                    <p:animRot by="-1500000">
                                      <p:cBhvr>
                                        <p:cTn id="59" dur="125" fill="hold">
                                          <p:stCondLst>
                                            <p:cond delay="250"/>
                                          </p:stCondLst>
                                        </p:cTn>
                                        <p:tgtEl>
                                          <p:spTgt spid="3">
                                            <p:txEl>
                                              <p:pRg st="7" end="7"/>
                                            </p:txEl>
                                          </p:spTgt>
                                        </p:tgtEl>
                                        <p:attrNameLst>
                                          <p:attrName>r</p:attrName>
                                        </p:attrNameLst>
                                      </p:cBhvr>
                                    </p:animRot>
                                    <p:animRot by="1500000">
                                      <p:cBhvr>
                                        <p:cTn id="60" dur="125" fill="hold">
                                          <p:stCondLst>
                                            <p:cond delay="375"/>
                                          </p:stCondLst>
                                        </p:cTn>
                                        <p:tgtEl>
                                          <p:spTgt spid="3">
                                            <p:txEl>
                                              <p:pRg st="7" end="7"/>
                                            </p:txEl>
                                          </p:spTgt>
                                        </p:tgtEl>
                                        <p:attrNameLst>
                                          <p:attrName>r</p:attrName>
                                        </p:attrNameLst>
                                      </p:cBhvr>
                                    </p:animRot>
                                  </p:childTnLst>
                                </p:cTn>
                              </p:par>
                              <p:par>
                                <p:cTn id="61" presetID="34" presetClass="emph" presetSubtype="0" fill="hold" nodeType="withEffect">
                                  <p:stCondLst>
                                    <p:cond delay="0"/>
                                  </p:stCondLst>
                                  <p:iterate type="lt">
                                    <p:tmPct val="10000"/>
                                  </p:iterate>
                                  <p:childTnLst>
                                    <p:animMotion origin="layout" path="M 0.0 0.0 L 0.0 -0.07213" pathEditMode="relative" ptsTypes="">
                                      <p:cBhvr>
                                        <p:cTn id="62" dur="250" accel="50000" decel="50000" autoRev="1" fill="hold">
                                          <p:stCondLst>
                                            <p:cond delay="0"/>
                                          </p:stCondLst>
                                        </p:cTn>
                                        <p:tgtEl>
                                          <p:spTgt spid="3">
                                            <p:txEl>
                                              <p:pRg st="8" end="8"/>
                                            </p:txEl>
                                          </p:spTgt>
                                        </p:tgtEl>
                                        <p:attrNameLst>
                                          <p:attrName>ppt_x</p:attrName>
                                          <p:attrName>ppt_y</p:attrName>
                                        </p:attrNameLst>
                                      </p:cBhvr>
                                    </p:animMotion>
                                    <p:animRot by="1500000">
                                      <p:cBhvr>
                                        <p:cTn id="63" dur="125" fill="hold">
                                          <p:stCondLst>
                                            <p:cond delay="0"/>
                                          </p:stCondLst>
                                        </p:cTn>
                                        <p:tgtEl>
                                          <p:spTgt spid="3">
                                            <p:txEl>
                                              <p:pRg st="8" end="8"/>
                                            </p:txEl>
                                          </p:spTgt>
                                        </p:tgtEl>
                                        <p:attrNameLst>
                                          <p:attrName>r</p:attrName>
                                        </p:attrNameLst>
                                      </p:cBhvr>
                                    </p:animRot>
                                    <p:animRot by="-1500000">
                                      <p:cBhvr>
                                        <p:cTn id="64" dur="125" fill="hold">
                                          <p:stCondLst>
                                            <p:cond delay="125"/>
                                          </p:stCondLst>
                                        </p:cTn>
                                        <p:tgtEl>
                                          <p:spTgt spid="3">
                                            <p:txEl>
                                              <p:pRg st="8" end="8"/>
                                            </p:txEl>
                                          </p:spTgt>
                                        </p:tgtEl>
                                        <p:attrNameLst>
                                          <p:attrName>r</p:attrName>
                                        </p:attrNameLst>
                                      </p:cBhvr>
                                    </p:animRot>
                                    <p:animRot by="-1500000">
                                      <p:cBhvr>
                                        <p:cTn id="65" dur="125" fill="hold">
                                          <p:stCondLst>
                                            <p:cond delay="250"/>
                                          </p:stCondLst>
                                        </p:cTn>
                                        <p:tgtEl>
                                          <p:spTgt spid="3">
                                            <p:txEl>
                                              <p:pRg st="8" end="8"/>
                                            </p:txEl>
                                          </p:spTgt>
                                        </p:tgtEl>
                                        <p:attrNameLst>
                                          <p:attrName>r</p:attrName>
                                        </p:attrNameLst>
                                      </p:cBhvr>
                                    </p:animRot>
                                    <p:animRot by="1500000">
                                      <p:cBhvr>
                                        <p:cTn id="66" dur="125" fill="hold">
                                          <p:stCondLst>
                                            <p:cond delay="375"/>
                                          </p:stCondLst>
                                        </p:cTn>
                                        <p:tgtEl>
                                          <p:spTgt spid="3">
                                            <p:txEl>
                                              <p:pRg st="8" end="8"/>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7302" y="162753"/>
            <a:ext cx="6467521" cy="725349"/>
          </a:xfrm>
        </p:spPr>
        <p:txBody>
          <a:bodyPr>
            <a:normAutofit/>
          </a:bodyPr>
          <a:lstStyle/>
          <a:p>
            <a:r>
              <a:rPr lang="el-GR" dirty="0" smtClean="0"/>
              <a:t>Διευθυντής Ασφαλείας</a:t>
            </a:r>
            <a:endParaRPr lang="en-US" dirty="0"/>
          </a:p>
        </p:txBody>
      </p:sp>
      <p:sp>
        <p:nvSpPr>
          <p:cNvPr id="5" name="Content Placeholder 4"/>
          <p:cNvSpPr>
            <a:spLocks noGrp="1"/>
          </p:cNvSpPr>
          <p:nvPr>
            <p:ph idx="1"/>
          </p:nvPr>
        </p:nvSpPr>
        <p:spPr>
          <a:xfrm>
            <a:off x="2207302" y="875214"/>
            <a:ext cx="6418351" cy="1156668"/>
          </a:xfrm>
        </p:spPr>
        <p:txBody>
          <a:bodyPr>
            <a:normAutofit fontScale="62500" lnSpcReduction="20000"/>
          </a:bodyPr>
          <a:lstStyle/>
          <a:p>
            <a:pPr algn="just"/>
            <a:r>
              <a:rPr lang="el-GR" b="1" i="1" dirty="0"/>
              <a:t>Είναι υπεύθυνος   για  το πρόγραμμα ασφάλειας και υγιεινής  για τους εργαζόμενους μέσα στην επιχείρηση.</a:t>
            </a:r>
          </a:p>
          <a:p>
            <a:pPr algn="just"/>
            <a:endParaRPr lang="el-GR" b="1" i="1" dirty="0"/>
          </a:p>
          <a:p>
            <a:pPr algn="just"/>
            <a:r>
              <a:rPr lang="el-GR" b="1" i="1" dirty="0"/>
              <a:t>Ορισμένα από τα βασικά καθήκοντα του είναι :</a:t>
            </a:r>
            <a:endParaRPr lang="el-GR" b="1" dirty="0"/>
          </a:p>
          <a:p>
            <a:pPr marL="0" indent="0">
              <a:buNone/>
            </a:pPr>
            <a:endParaRPr lang="el-GR" dirty="0" smtClean="0"/>
          </a:p>
          <a:p>
            <a:pPr marL="0" indent="0">
              <a:buNone/>
            </a:pPr>
            <a:endParaRPr lang="el-GR" b="1" dirty="0"/>
          </a:p>
        </p:txBody>
      </p:sp>
      <p:sp>
        <p:nvSpPr>
          <p:cNvPr id="6" name="Content Placeholder 4"/>
          <p:cNvSpPr txBox="1">
            <a:spLocks/>
          </p:cNvSpPr>
          <p:nvPr/>
        </p:nvSpPr>
        <p:spPr>
          <a:xfrm>
            <a:off x="2207302" y="2031882"/>
            <a:ext cx="6369178" cy="205101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b="1" dirty="0"/>
          </a:p>
        </p:txBody>
      </p:sp>
      <p:sp>
        <p:nvSpPr>
          <p:cNvPr id="2" name="Rectangle 1"/>
          <p:cNvSpPr/>
          <p:nvPr/>
        </p:nvSpPr>
        <p:spPr>
          <a:xfrm>
            <a:off x="2363275" y="2281178"/>
            <a:ext cx="6057237" cy="369332"/>
          </a:xfrm>
          <a:prstGeom prst="rect">
            <a:avLst/>
          </a:prstGeom>
        </p:spPr>
        <p:txBody>
          <a:bodyPr wrap="square">
            <a:spAutoFit/>
          </a:bodyPr>
          <a:lstStyle/>
          <a:p>
            <a:pPr>
              <a:buFont typeface="Wingdings" pitchFamily="2" charset="2"/>
              <a:buChar char="Ø"/>
            </a:pPr>
            <a:endParaRPr lang="el-GR" b="1" u="sng" dirty="0"/>
          </a:p>
        </p:txBody>
      </p:sp>
      <p:sp>
        <p:nvSpPr>
          <p:cNvPr id="7" name="Content Placeholder 4"/>
          <p:cNvSpPr txBox="1">
            <a:spLocks/>
          </p:cNvSpPr>
          <p:nvPr/>
        </p:nvSpPr>
        <p:spPr>
          <a:xfrm>
            <a:off x="2231888" y="2651573"/>
            <a:ext cx="6418351" cy="22394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l-GR" dirty="0" smtClean="0"/>
          </a:p>
          <a:p>
            <a:pPr marL="0" indent="0">
              <a:buFont typeface="Arial" pitchFamily="34" charset="0"/>
              <a:buNone/>
            </a:pPr>
            <a:endParaRPr lang="el-GR" b="1" dirty="0"/>
          </a:p>
        </p:txBody>
      </p:sp>
      <p:sp>
        <p:nvSpPr>
          <p:cNvPr id="3" name="Rectangle 2"/>
          <p:cNvSpPr/>
          <p:nvPr/>
        </p:nvSpPr>
        <p:spPr>
          <a:xfrm>
            <a:off x="1997498" y="2004179"/>
            <a:ext cx="7146502" cy="3139321"/>
          </a:xfrm>
          <a:prstGeom prst="rect">
            <a:avLst/>
          </a:prstGeom>
        </p:spPr>
        <p:txBody>
          <a:bodyPr wrap="square">
            <a:spAutoFit/>
          </a:bodyPr>
          <a:lstStyle/>
          <a:p>
            <a:pPr marL="342900" indent="-342900">
              <a:buFont typeface="Wingdings" pitchFamily="2" charset="2"/>
              <a:buChar char="Ø"/>
            </a:pPr>
            <a:r>
              <a:rPr lang="el-GR" dirty="0"/>
              <a:t>Ορίζει και επιβλέπει την τήρηση των κανόνων ασφαλείας σύμφωνα με την νομοθεσία.</a:t>
            </a:r>
          </a:p>
          <a:p>
            <a:pPr marL="342900" indent="-342900">
              <a:buFont typeface="Wingdings" pitchFamily="2" charset="2"/>
              <a:buChar char="Ø"/>
            </a:pPr>
            <a:r>
              <a:rPr lang="el-GR" dirty="0"/>
              <a:t>Φροντίζει για την συντήρηση και τον έλεγχο του εξοπλισμού.</a:t>
            </a:r>
          </a:p>
          <a:p>
            <a:pPr marL="342900" indent="-342900">
              <a:buFont typeface="Wingdings" pitchFamily="2" charset="2"/>
              <a:buChar char="Ø"/>
            </a:pPr>
            <a:r>
              <a:rPr lang="el-GR" dirty="0"/>
              <a:t>Οργανώνει την εκπαίδευση του προσωπικού σε θέματα ασφάλειας και υγιεινής.</a:t>
            </a:r>
          </a:p>
          <a:p>
            <a:pPr marL="342900" indent="-342900">
              <a:buFont typeface="Wingdings" pitchFamily="2" charset="2"/>
              <a:buChar char="Ø"/>
            </a:pPr>
            <a:r>
              <a:rPr lang="el-GR" dirty="0"/>
              <a:t>Σχεδιάζει και τοποθετεί αφίσες με θέματα ασφαλείας στα κατάλληλα σημεία.</a:t>
            </a:r>
          </a:p>
          <a:p>
            <a:pPr marL="342900" indent="-342900">
              <a:buFont typeface="Wingdings" pitchFamily="2" charset="2"/>
              <a:buChar char="Ø"/>
            </a:pPr>
            <a:r>
              <a:rPr lang="el-GR" dirty="0"/>
              <a:t>Φροντίζει για τις προληπτικές ιατρικές εξετάσεις του προσωπικού.</a:t>
            </a:r>
          </a:p>
          <a:p>
            <a:pPr marL="342900" indent="-342900">
              <a:buFont typeface="Wingdings" pitchFamily="2" charset="2"/>
              <a:buChar char="Ø"/>
            </a:pPr>
            <a:r>
              <a:rPr lang="el-GR" dirty="0"/>
              <a:t>Προετοιμάζει σχέδια για περιπτώσεις εκτάκτων αναγκών.</a:t>
            </a:r>
          </a:p>
          <a:p>
            <a:pPr marL="342900" indent="-342900">
              <a:buFont typeface="Wingdings" pitchFamily="2" charset="2"/>
              <a:buChar char="Ø"/>
            </a:pPr>
            <a:r>
              <a:rPr lang="el-GR" dirty="0"/>
              <a:t>Τηρεί αρχείο ατυχημάτων  και φροντίζει για την δημιουργία κατάλληλων συνθηκών εργασίας.</a:t>
            </a:r>
            <a:endParaRPr lang="el-GR" dirty="0"/>
          </a:p>
        </p:txBody>
      </p:sp>
    </p:spTree>
    <p:extLst>
      <p:ext uri="{BB962C8B-B14F-4D97-AF65-F5344CB8AC3E}">
        <p14:creationId xmlns:p14="http://schemas.microsoft.com/office/powerpoint/2010/main" val="32158413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
                                            <p:txEl>
                                              <p:pRg st="0" end="0"/>
                                            </p:txEl>
                                          </p:spTgt>
                                        </p:tgtEl>
                                      </p:cBhvr>
                                    </p:animEffect>
                                    <p:animScale>
                                      <p:cBhvr>
                                        <p:cTn id="7" dur="250" autoRev="1" fill="hold"/>
                                        <p:tgtEl>
                                          <p:spTgt spid="5">
                                            <p:txEl>
                                              <p:pRg st="0" end="0"/>
                                            </p:txEl>
                                          </p:spTgt>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5">
                                            <p:txEl>
                                              <p:pRg st="2" end="2"/>
                                            </p:txEl>
                                          </p:spTgt>
                                        </p:tgtEl>
                                      </p:cBhvr>
                                    </p:animEffect>
                                    <p:animScale>
                                      <p:cBhvr>
                                        <p:cTn id="10" dur="250" autoRev="1" fill="hold"/>
                                        <p:tgtEl>
                                          <p:spTgt spid="5">
                                            <p:txEl>
                                              <p:pRg st="2" end="2"/>
                                            </p:txEl>
                                          </p:spTgt>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fade">
                                      <p:cBhvr>
                                        <p:cTn id="36" dur="1000"/>
                                        <p:tgtEl>
                                          <p:spTgt spid="3">
                                            <p:txEl>
                                              <p:pRg st="3" end="3"/>
                                            </p:txEl>
                                          </p:spTgt>
                                        </p:tgtEl>
                                      </p:cBhvr>
                                    </p:animEffect>
                                    <p:anim calcmode="lin" valueType="num">
                                      <p:cBhvr>
                                        <p:cTn id="3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Effect transition="in" filter="fade">
                                      <p:cBhvr>
                                        <p:cTn id="43" dur="1000"/>
                                        <p:tgtEl>
                                          <p:spTgt spid="3">
                                            <p:txEl>
                                              <p:pRg st="4" end="4"/>
                                            </p:txEl>
                                          </p:spTgt>
                                        </p:tgtEl>
                                      </p:cBhvr>
                                    </p:animEffect>
                                    <p:anim calcmode="lin" valueType="num">
                                      <p:cBhvr>
                                        <p:cTn id="4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Effect transition="in" filter="fade">
                                      <p:cBhvr>
                                        <p:cTn id="50" dur="1000"/>
                                        <p:tgtEl>
                                          <p:spTgt spid="3">
                                            <p:txEl>
                                              <p:pRg st="5" end="5"/>
                                            </p:txEl>
                                          </p:spTgt>
                                        </p:tgtEl>
                                      </p:cBhvr>
                                    </p:animEffect>
                                    <p:anim calcmode="lin" valueType="num">
                                      <p:cBhvr>
                                        <p:cTn id="5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Effect transition="in" filter="fade">
                                      <p:cBhvr>
                                        <p:cTn id="57" dur="1000"/>
                                        <p:tgtEl>
                                          <p:spTgt spid="3">
                                            <p:txEl>
                                              <p:pRg st="6" end="6"/>
                                            </p:txEl>
                                          </p:spTgt>
                                        </p:tgtEl>
                                      </p:cBhvr>
                                    </p:animEffect>
                                    <p:anim calcmode="lin" valueType="num">
                                      <p:cBhvr>
                                        <p:cTn id="5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1440</Words>
  <Application>Microsoft Office PowerPoint</Application>
  <PresentationFormat>On-screen Show (16:9)</PresentationFormat>
  <Paragraphs>148</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Δραστηριότητες  Τμημάτων  Επιχείρησης </vt:lpstr>
      <vt:lpstr>Γνωριμία με τους ρόλους κάθε τμήματος</vt:lpstr>
      <vt:lpstr>Γενικός Διευθυντής</vt:lpstr>
      <vt:lpstr>Γενικός Διευθυντής</vt:lpstr>
      <vt:lpstr>Διευθυντής Μάρκετινγκ</vt:lpstr>
      <vt:lpstr>Διευθυντής Οικονομικών</vt:lpstr>
      <vt:lpstr>Διευθυντής Παραγωγής</vt:lpstr>
      <vt:lpstr>Διευθυντής Προσωπικού</vt:lpstr>
      <vt:lpstr>Διευθυντής Ασφαλείας</vt:lpstr>
      <vt:lpstr>Διευθυντής Δημοσίων Σχέσεων</vt:lpstr>
      <vt:lpstr>Διευθυντής Προμηθειών</vt:lpstr>
      <vt:lpstr>Διευθυντής Προμηθειών</vt:lpstr>
      <vt:lpstr>Διευθυντής Πληροφοριακών Συστημάτων</vt:lpstr>
      <vt:lpstr>Διευθυντής Σχεδιασμού Προϊόντων</vt:lpstr>
      <vt:lpstr>Διευθυντής Έρευνας και Ανάπτυξης</vt:lpstr>
      <vt:lpstr>Διευθυντής Εκπαίδευεσης</vt:lpstr>
      <vt:lpstr>Διευθυντής Ποιοτικού Ελέγχου</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2017-08-01T15:40:51Z</dcterms:created>
  <dcterms:modified xsi:type="dcterms:W3CDTF">2021-11-29T20:44:45Z</dcterms:modified>
</cp:coreProperties>
</file>