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6" r:id="rId9"/>
    <p:sldId id="260" r:id="rId10"/>
    <p:sldId id="269" r:id="rId11"/>
    <p:sldId id="261" r:id="rId12"/>
    <p:sldId id="267" r:id="rId13"/>
    <p:sldId id="265" r:id="rId14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68436B-77F2-48CF-990F-DD3FEAACA629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81F-0C54-42A5-908E-479300E5D82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31250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ED9D-8083-4916-AE72-52F72E4B8C0B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93DBC-7931-4F03-8786-3E2CE404496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6200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BA4D-6340-40FE-8973-A7340DAB1CAD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EF59-6E2A-449D-A103-773C7F5BD06D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6805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808A-AEFE-4A1F-8949-ECD1D4F3BA67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1FF0-7C4C-4BB7-91D0-011C81EA78F9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21390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3A20-5C76-4911-A072-65D4CC12940E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4383-EA5B-431A-BDCF-E672C7FD54AD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83061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D949A-D343-4F9E-B204-54963C265250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0C8F-55E2-4322-95A3-9FFD273D0746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31704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7170-ED12-493A-8E38-4F38E44D408C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94BF-B5E0-4F06-BD11-B0EFBC4FF468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7847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l-GR" sz="5400" dirty="0" smtClean="0">
                  <a:solidFill>
                    <a:srgbClr val="DBA455"/>
                  </a:solidFill>
                  <a:latin typeface="Wingdings" panose="05000000000000000000" pitchFamily="2" charset="2"/>
                  <a:cs typeface="Arial" panose="020B0604020202020204" pitchFamily="34" charset="0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F3CD-6F5D-4F06-8823-C84E79700A99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7751B-A897-466C-BC0F-DB4DF04E5D46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693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53C7-A7AE-41DF-BA25-14BC6D3CD313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A77D-1448-4140-B627-7494F40A22D6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5290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AAFB-99B4-4160-9753-349D50B050F2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2440-CB09-49A8-8088-280CE2C66145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8826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42D0-5A2D-4183-A556-819E138D59DD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FE700-0E4B-483A-B7E0-43528348D811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32618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  <a:endParaRPr lang="en-US" altLang="el-GR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4785F-297B-40A8-B150-EEF424ABE6E5}" type="datetime1">
              <a:rPr lang="el-GR"/>
              <a:pPr>
                <a:defRPr/>
              </a:pPr>
              <a:t>1/5/2025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9E26B8-6CA9-47B8-A8F7-39CED8919830}" type="slidenum">
              <a:rPr lang="el-GR" altLang="el-GR"/>
              <a:pPr>
                <a:defRPr/>
              </a:pPr>
              <a:t>‹#›</a:t>
            </a:fld>
            <a:endParaRPr lang="el-GR" alt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37" r:id="rId7"/>
    <p:sldLayoutId id="2147483738" r:id="rId8"/>
    <p:sldLayoutId id="2147483739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simera.gr/biographies/961" TargetMode="External"/><Relationship Id="rId2" Type="http://schemas.openxmlformats.org/officeDocument/2006/relationships/hyperlink" Target="https://www.saint.gr/2441/saint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 ΑΓΙΟΣ ΒΗΣΣΑΡΙΩΝ</a:t>
            </a:r>
            <a:endParaRPr lang="el-GR" dirty="0"/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Β΄ ΜΕΡΟΣ</a:t>
            </a:r>
            <a:endParaRPr lang="el-G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«</a:t>
            </a:r>
            <a:r>
              <a:rPr lang="el-GR" i="1" dirty="0" err="1" smtClean="0"/>
              <a:t>Καί</a:t>
            </a:r>
            <a:r>
              <a:rPr lang="el-GR" i="1" dirty="0" smtClean="0"/>
              <a:t> 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μέν</a:t>
            </a:r>
            <a:r>
              <a:rPr lang="el-GR" i="1" dirty="0"/>
              <a:t> προς </a:t>
            </a:r>
            <a:r>
              <a:rPr lang="el-GR" i="1" dirty="0" err="1"/>
              <a:t>Θεόν</a:t>
            </a:r>
            <a:r>
              <a:rPr lang="el-GR" i="1" dirty="0"/>
              <a:t> </a:t>
            </a:r>
            <a:r>
              <a:rPr lang="el-GR" i="1" dirty="0" err="1"/>
              <a:t>ἀγάπης</a:t>
            </a:r>
            <a:r>
              <a:rPr lang="el-GR" i="1" dirty="0"/>
              <a:t> </a:t>
            </a:r>
            <a:r>
              <a:rPr lang="el-GR" i="1" dirty="0" err="1"/>
              <a:t>δεῖγμα</a:t>
            </a:r>
            <a:r>
              <a:rPr lang="el-GR" i="1" dirty="0"/>
              <a:t> μετά θάνατον </a:t>
            </a:r>
            <a:r>
              <a:rPr lang="el-GR" i="1" dirty="0" err="1"/>
              <a:t>τῶ</a:t>
            </a:r>
            <a:r>
              <a:rPr lang="el-GR" i="1" dirty="0"/>
              <a:t> </a:t>
            </a:r>
            <a:r>
              <a:rPr lang="el-GR" i="1" dirty="0" err="1"/>
              <a:t>βίω</a:t>
            </a:r>
            <a:r>
              <a:rPr lang="el-GR" i="1" dirty="0"/>
              <a:t> </a:t>
            </a:r>
            <a:r>
              <a:rPr lang="el-GR" i="1" dirty="0" err="1"/>
              <a:t>κατέλιπες</a:t>
            </a:r>
            <a:r>
              <a:rPr lang="el-GR" i="1" dirty="0"/>
              <a:t> </a:t>
            </a:r>
            <a:r>
              <a:rPr lang="el-GR" i="1" dirty="0" err="1"/>
              <a:t>τήν</a:t>
            </a:r>
            <a:r>
              <a:rPr lang="el-GR" i="1" dirty="0"/>
              <a:t> </a:t>
            </a:r>
            <a:r>
              <a:rPr lang="el-GR" i="1" dirty="0" err="1"/>
              <a:t>περίφημον</a:t>
            </a:r>
            <a:r>
              <a:rPr lang="el-GR" i="1" dirty="0"/>
              <a:t> </a:t>
            </a:r>
            <a:r>
              <a:rPr lang="el-GR" i="1" dirty="0" err="1"/>
              <a:t>ταύτην</a:t>
            </a:r>
            <a:r>
              <a:rPr lang="el-GR" i="1" dirty="0"/>
              <a:t> </a:t>
            </a:r>
            <a:r>
              <a:rPr lang="el-GR" i="1" dirty="0" err="1" smtClean="0"/>
              <a:t>Μονήν</a:t>
            </a:r>
            <a:r>
              <a:rPr lang="el-GR" i="1" dirty="0" smtClean="0"/>
              <a:t> </a:t>
            </a:r>
            <a:r>
              <a:rPr lang="el-GR" dirty="0" smtClean="0"/>
              <a:t>(Δουσίκου)</a:t>
            </a:r>
            <a:r>
              <a:rPr lang="el-GR" i="1" dirty="0" smtClean="0"/>
              <a:t>, </a:t>
            </a:r>
            <a:r>
              <a:rPr lang="el-GR" i="1" dirty="0" err="1"/>
              <a:t>ἣν</a:t>
            </a:r>
            <a:r>
              <a:rPr lang="el-GR" i="1" dirty="0"/>
              <a:t> </a:t>
            </a:r>
            <a:r>
              <a:rPr lang="el-GR" i="1" dirty="0" err="1"/>
              <a:t>εἰς</a:t>
            </a:r>
            <a:r>
              <a:rPr lang="el-GR" i="1" dirty="0"/>
              <a:t> </a:t>
            </a:r>
            <a:r>
              <a:rPr lang="el-GR" i="1" dirty="0" err="1"/>
              <a:t>δόξαν</a:t>
            </a:r>
            <a:r>
              <a:rPr lang="el-GR" i="1" dirty="0"/>
              <a:t> </a:t>
            </a:r>
            <a:r>
              <a:rPr lang="el-GR" i="1" dirty="0" err="1"/>
              <a:t>Χριστοῦ</a:t>
            </a:r>
            <a:r>
              <a:rPr lang="el-GR" i="1" dirty="0"/>
              <a:t> </a:t>
            </a:r>
            <a:r>
              <a:rPr lang="el-GR" i="1" dirty="0" err="1"/>
              <a:t>ὠκοδόμησας</a:t>
            </a:r>
            <a:r>
              <a:rPr lang="el-GR" i="1" baseline="30000" dirty="0"/>
              <a:t>.</a:t>
            </a:r>
            <a:r>
              <a:rPr lang="el-GR" i="1" dirty="0"/>
              <a:t> </a:t>
            </a:r>
            <a:r>
              <a:rPr lang="el-GR" i="1" dirty="0" err="1"/>
              <a:t>τῆς</a:t>
            </a:r>
            <a:r>
              <a:rPr lang="el-GR" i="1" dirty="0"/>
              <a:t> </a:t>
            </a:r>
            <a:r>
              <a:rPr lang="el-GR" i="1" dirty="0" err="1"/>
              <a:t>δέ</a:t>
            </a:r>
            <a:r>
              <a:rPr lang="el-GR" i="1" dirty="0"/>
              <a:t> </a:t>
            </a:r>
            <a:r>
              <a:rPr lang="el-GR" i="1" dirty="0" err="1"/>
              <a:t>πρός</a:t>
            </a:r>
            <a:r>
              <a:rPr lang="el-GR" i="1" dirty="0"/>
              <a:t> </a:t>
            </a:r>
            <a:r>
              <a:rPr lang="el-GR" i="1" dirty="0" err="1"/>
              <a:t>τόν</a:t>
            </a:r>
            <a:r>
              <a:rPr lang="el-GR" i="1" dirty="0"/>
              <a:t> </a:t>
            </a:r>
            <a:r>
              <a:rPr lang="el-GR" i="1" dirty="0" smtClean="0"/>
              <a:t>πλησίον </a:t>
            </a:r>
            <a:r>
              <a:rPr lang="el-GR" dirty="0" smtClean="0"/>
              <a:t>(αγάπης)</a:t>
            </a:r>
            <a:r>
              <a:rPr lang="el-GR" i="1" dirty="0" smtClean="0"/>
              <a:t>, </a:t>
            </a:r>
            <a:r>
              <a:rPr lang="el-GR" i="1" dirty="0" err="1"/>
              <a:t>τήν</a:t>
            </a:r>
            <a:r>
              <a:rPr lang="el-GR" i="1" dirty="0"/>
              <a:t> </a:t>
            </a:r>
            <a:r>
              <a:rPr lang="el-GR" i="1" dirty="0" err="1"/>
              <a:t>θαυμαστήν</a:t>
            </a:r>
            <a:r>
              <a:rPr lang="el-GR" i="1" dirty="0"/>
              <a:t> σου </a:t>
            </a:r>
            <a:r>
              <a:rPr lang="el-GR" i="1" dirty="0" err="1"/>
              <a:t>γέφυραν</a:t>
            </a:r>
            <a:r>
              <a:rPr lang="el-GR" i="1" dirty="0"/>
              <a:t>, </a:t>
            </a:r>
            <a:r>
              <a:rPr lang="el-GR" i="1" dirty="0" err="1"/>
              <a:t>δι</a:t>
            </a:r>
            <a:r>
              <a:rPr lang="el-GR" i="1" dirty="0"/>
              <a:t>’ </a:t>
            </a:r>
            <a:r>
              <a:rPr lang="el-GR" i="1" dirty="0" err="1"/>
              <a:t>ἧς</a:t>
            </a:r>
            <a:r>
              <a:rPr lang="el-GR" i="1" dirty="0"/>
              <a:t> </a:t>
            </a:r>
            <a:r>
              <a:rPr lang="el-GR" i="1" dirty="0" err="1"/>
              <a:t>πνιγμονῆς</a:t>
            </a:r>
            <a:r>
              <a:rPr lang="el-GR" i="1" dirty="0"/>
              <a:t> τούς αδελφούς </a:t>
            </a:r>
            <a:r>
              <a:rPr lang="el-GR" i="1" dirty="0" smtClean="0"/>
              <a:t>διασώζεις</a:t>
            </a:r>
            <a:r>
              <a:rPr lang="el-GR" dirty="0" smtClean="0"/>
              <a:t>».</a:t>
            </a: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Γράφει σχετικά </a:t>
            </a:r>
            <a:br>
              <a:rPr lang="el-GR" sz="4400" dirty="0" smtClean="0"/>
            </a:br>
            <a:r>
              <a:rPr lang="el-GR" sz="4400" dirty="0" smtClean="0"/>
              <a:t>ο </a:t>
            </a:r>
            <a:r>
              <a:rPr lang="el-GR" sz="4400" dirty="0" err="1" smtClean="0"/>
              <a:t>Παχώμιος</a:t>
            </a:r>
            <a:r>
              <a:rPr lang="el-GR" sz="4400" dirty="0" smtClean="0"/>
              <a:t> </a:t>
            </a:r>
            <a:r>
              <a:rPr lang="el-GR" sz="4400" dirty="0" err="1" smtClean="0"/>
              <a:t>Ρουσάνος</a:t>
            </a:r>
            <a:r>
              <a:rPr lang="el-GR" sz="4400" dirty="0" smtClean="0"/>
              <a:t>: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3812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 </a:t>
            </a:r>
            <a:r>
              <a:rPr lang="el-GR" sz="4400" dirty="0" smtClean="0"/>
              <a:t>γέφυρα της </a:t>
            </a:r>
            <a:r>
              <a:rPr lang="el-GR" sz="4400" dirty="0" err="1" smtClean="0"/>
              <a:t>Σαρακίνας</a:t>
            </a:r>
            <a:r>
              <a:rPr lang="el-GR" sz="4400" dirty="0" smtClean="0"/>
              <a:t> στον ποταμό Πηνειό</a:t>
            </a:r>
            <a:endParaRPr lang="el-GR" sz="4400" dirty="0" smtClean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Η γέφυρα του </a:t>
            </a:r>
            <a:r>
              <a:rPr lang="el-GR" sz="3200" dirty="0" err="1" smtClean="0"/>
              <a:t>Κοράκου</a:t>
            </a:r>
            <a:r>
              <a:rPr lang="el-GR" sz="3200" dirty="0" smtClean="0"/>
              <a:t> στον ποταμό Αχελώο (1529-1531), πριν την ανατίναξή της.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1806554"/>
            <a:ext cx="4116388" cy="3071854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Γράφει ο ιστορικός Σπυρίδων Λάμπρος: «</a:t>
            </a:r>
            <a:r>
              <a:rPr lang="el-GR" sz="2400" i="1" dirty="0" err="1"/>
              <a:t>Αὐτός</a:t>
            </a:r>
            <a:r>
              <a:rPr lang="el-GR" sz="2400" i="1" dirty="0"/>
              <a:t> </a:t>
            </a:r>
            <a:r>
              <a:rPr lang="el-GR" sz="2400" i="1" dirty="0" err="1"/>
              <a:t>εἶναι</a:t>
            </a:r>
            <a:r>
              <a:rPr lang="el-GR" sz="2400" i="1" dirty="0"/>
              <a:t> ὁ </a:t>
            </a:r>
            <a:r>
              <a:rPr lang="el-GR" sz="2400" i="1" dirty="0" err="1"/>
              <a:t>ζεύξας</a:t>
            </a:r>
            <a:r>
              <a:rPr lang="el-GR" sz="2400" i="1" dirty="0"/>
              <a:t> </a:t>
            </a:r>
            <a:r>
              <a:rPr lang="el-GR" sz="2400" i="1" dirty="0" err="1"/>
              <a:t>πολλάς</a:t>
            </a:r>
            <a:r>
              <a:rPr lang="el-GR" sz="2400" i="1" dirty="0"/>
              <a:t> γεφύρας, </a:t>
            </a:r>
            <a:r>
              <a:rPr lang="el-GR" sz="2400" i="1" dirty="0" err="1"/>
              <a:t>ὧν</a:t>
            </a:r>
            <a:r>
              <a:rPr lang="el-GR" sz="2400" i="1" dirty="0"/>
              <a:t> μεγίστη </a:t>
            </a:r>
            <a:r>
              <a:rPr lang="el-GR" sz="2400" i="1" dirty="0" err="1"/>
              <a:t>καί</a:t>
            </a:r>
            <a:r>
              <a:rPr lang="el-GR" sz="2400" i="1" dirty="0"/>
              <a:t> </a:t>
            </a:r>
            <a:r>
              <a:rPr lang="el-GR" sz="2400" i="1" dirty="0" err="1"/>
              <a:t>σπουδαιοτάτη</a:t>
            </a:r>
            <a:r>
              <a:rPr lang="el-GR" sz="2400" i="1" dirty="0"/>
              <a:t> ἡ </a:t>
            </a:r>
            <a:r>
              <a:rPr lang="el-GR" sz="2400" i="1" dirty="0" err="1"/>
              <a:t>ἐν</a:t>
            </a:r>
            <a:r>
              <a:rPr lang="el-GR" sz="2400" i="1" dirty="0"/>
              <a:t> </a:t>
            </a:r>
            <a:r>
              <a:rPr lang="el-GR" sz="2400" i="1" dirty="0" err="1"/>
              <a:t>Ἠπείρω</a:t>
            </a:r>
            <a:r>
              <a:rPr lang="el-GR" sz="2400" i="1" dirty="0"/>
              <a:t> </a:t>
            </a:r>
            <a:r>
              <a:rPr lang="el-GR" sz="2400" i="1" dirty="0" err="1"/>
              <a:t>ἐπί</a:t>
            </a:r>
            <a:r>
              <a:rPr lang="el-GR" sz="2400" i="1" dirty="0"/>
              <a:t> </a:t>
            </a:r>
            <a:r>
              <a:rPr lang="el-GR" sz="2400" i="1" dirty="0" err="1"/>
              <a:t>τοῦ</a:t>
            </a:r>
            <a:r>
              <a:rPr lang="el-GR" sz="2400" i="1" dirty="0"/>
              <a:t> </a:t>
            </a:r>
            <a:r>
              <a:rPr lang="el-GR" sz="2400" i="1" dirty="0" err="1" smtClean="0"/>
              <a:t>Ἀχελώου</a:t>
            </a:r>
            <a:r>
              <a:rPr lang="el-GR" sz="2400" dirty="0" smtClean="0"/>
              <a:t>».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5264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Αγίου </a:t>
            </a:r>
            <a:r>
              <a:rPr lang="el-GR" dirty="0" smtClean="0"/>
              <a:t>Νικοδήμου του </a:t>
            </a:r>
            <a:r>
              <a:rPr lang="el-GR" dirty="0" err="1" smtClean="0"/>
              <a:t>Αγιορείτου</a:t>
            </a:r>
            <a:r>
              <a:rPr lang="el-GR" dirty="0" smtClean="0"/>
              <a:t>, Συναξαριστής των δώδεκα μηνών, τόμος πρώτος, Σεπτέμβριος – Οκτώβριος, Θεσσαλονίκη 1989, σελ.152-154.</a:t>
            </a:r>
          </a:p>
          <a:p>
            <a:r>
              <a:rPr lang="el-GR" dirty="0" smtClean="0"/>
              <a:t>Ο Μέγας Συναξαριστής της Ορθοδόξου Εκκλησίας, επιμέλεια Ματθαίου </a:t>
            </a:r>
            <a:r>
              <a:rPr lang="el-GR" dirty="0" err="1" smtClean="0"/>
              <a:t>Λαγγή</a:t>
            </a:r>
            <a:r>
              <a:rPr lang="el-GR" dirty="0" smtClean="0"/>
              <a:t>, τόμος Θ΄, Μην Σεπτέμβριος, Αθήναι 1992, σελ. 359-390.</a:t>
            </a:r>
          </a:p>
          <a:p>
            <a:r>
              <a:rPr lang="en-US" dirty="0" smtClean="0">
                <a:hlinkClick r:id="rId2"/>
              </a:rPr>
              <a:t>https://www.saint.gr/2441/saint.aspx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https://www.sansimera.gr/biographies/961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2048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smtClean="0"/>
              <a:t>ΒΙΒΛΙΟΓΡΑΦΙΑ Β΄ ΜΕΡΟΥΣ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2"/>
          <p:cNvSpPr>
            <a:spLocks noGrp="1"/>
          </p:cNvSpPr>
          <p:nvPr>
            <p:ph type="title"/>
          </p:nvPr>
        </p:nvSpPr>
        <p:spPr>
          <a:xfrm>
            <a:off x="5033963" y="1677988"/>
            <a:ext cx="3422650" cy="1887537"/>
          </a:xfrm>
        </p:spPr>
        <p:txBody>
          <a:bodyPr/>
          <a:lstStyle/>
          <a:p>
            <a:pPr eaLnBrk="1" hangingPunct="1"/>
            <a:r>
              <a:rPr lang="el-GR" smtClean="0"/>
              <a:t>Ο ΑΓΙΟΣ ΒΗΣΣΑΡΙΩΝ</a:t>
            </a:r>
          </a:p>
        </p:txBody>
      </p:sp>
      <p:pic>
        <p:nvPicPr>
          <p:cNvPr id="11267" name="Θέση περιεχομένου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" y="558800"/>
            <a:ext cx="4097338" cy="5567363"/>
          </a:xfrm>
        </p:spPr>
      </p:pic>
      <p:sp>
        <p:nvSpPr>
          <p:cNvPr id="11268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033963" y="3603625"/>
            <a:ext cx="3413125" cy="2517775"/>
          </a:xfrm>
        </p:spPr>
        <p:txBody>
          <a:bodyPr/>
          <a:lstStyle/>
          <a:p>
            <a:pPr eaLnBrk="1" hangingPunct="1"/>
            <a:r>
              <a:rPr lang="el-GR" smtClean="0"/>
              <a:t>ΑΡΧΙΕΠΙΣΚΟΠΟΣ ΛΑΡΙΣΗΣ ΚΑΙ ΚΤΙΤΩΡ ΤΗΣ ΜΟΝΗΣ ΔΟΥΣΙΚΟΥ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Γεννήθηκε </a:t>
            </a:r>
            <a:r>
              <a:rPr lang="el-GR" dirty="0" smtClean="0"/>
              <a:t>στη βυζαντινή κωμόπολη των </a:t>
            </a:r>
            <a:r>
              <a:rPr lang="el-GR" dirty="0"/>
              <a:t>Μ</a:t>
            </a:r>
            <a:r>
              <a:rPr lang="el-GR" dirty="0" smtClean="0"/>
              <a:t>εγάλων Πυλών (σημερινή Πόρτα </a:t>
            </a:r>
            <a:r>
              <a:rPr lang="el-GR" dirty="0" smtClean="0"/>
              <a:t>Παναγιά </a:t>
            </a:r>
            <a:r>
              <a:rPr lang="el-GR" dirty="0" smtClean="0"/>
              <a:t>Τρικάλων) </a:t>
            </a:r>
            <a:r>
              <a:rPr lang="el-GR" dirty="0" smtClean="0"/>
              <a:t>το </a:t>
            </a:r>
            <a:r>
              <a:rPr lang="el-GR" dirty="0" smtClean="0"/>
              <a:t>1490μ.Χ</a:t>
            </a:r>
            <a:r>
              <a:rPr lang="el-GR" dirty="0" smtClean="0"/>
              <a:t>. </a:t>
            </a:r>
          </a:p>
          <a:p>
            <a:pPr eaLnBrk="1" hangingPunct="1"/>
            <a:r>
              <a:rPr lang="el-GR" dirty="0" smtClean="0"/>
              <a:t>Διακρινόταν για την ευφυΐα και τη σύνεσή του αλλά και για την ευθύτητα του χαρακτήρα του.</a:t>
            </a:r>
          </a:p>
          <a:p>
            <a:pPr eaLnBrk="1" hangingPunct="1"/>
            <a:r>
              <a:rPr lang="el-GR" dirty="0" smtClean="0"/>
              <a:t>Από πολύ μικρός εκδήλωσε κλίση προς τον μοναχισμό.</a:t>
            </a:r>
          </a:p>
          <a:p>
            <a:pPr eaLnBrk="1" hangingPunct="1"/>
            <a:r>
              <a:rPr lang="el-GR" dirty="0" smtClean="0"/>
              <a:t>Έγινε </a:t>
            </a:r>
            <a:r>
              <a:rPr lang="el-GR" dirty="0" smtClean="0"/>
              <a:t>υποτακτικός </a:t>
            </a:r>
            <a:r>
              <a:rPr lang="el-GR" dirty="0" smtClean="0"/>
              <a:t>στον Μητροπολίτη Λαρίσης Μάρκο, που τον χειροτόνησε διάκονο και πρεσβύτερο.</a:t>
            </a:r>
            <a:endParaRPr lang="el-GR" altLang="el-GR" dirty="0" smtClean="0"/>
          </a:p>
        </p:txBody>
      </p:sp>
      <p:sp>
        <p:nvSpPr>
          <p:cNvPr id="1229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Παιδική ηλικία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Το </a:t>
            </a:r>
            <a:r>
              <a:rPr lang="el-GR" dirty="0" smtClean="0"/>
              <a:t>1517μ.Χ</a:t>
            </a:r>
            <a:r>
              <a:rPr lang="el-GR" dirty="0" smtClean="0"/>
              <a:t>., σε ηλικία </a:t>
            </a:r>
            <a:r>
              <a:rPr lang="el-GR" dirty="0" smtClean="0"/>
              <a:t>27 </a:t>
            </a:r>
            <a:r>
              <a:rPr lang="el-GR" dirty="0" smtClean="0"/>
              <a:t>ετών, χειροτονήθηκε επίσκοπος </a:t>
            </a:r>
            <a:r>
              <a:rPr lang="el-GR" dirty="0" err="1" smtClean="0"/>
              <a:t>Δομενίκου</a:t>
            </a:r>
            <a:r>
              <a:rPr lang="el-GR" dirty="0" smtClean="0"/>
              <a:t> και </a:t>
            </a:r>
            <a:r>
              <a:rPr lang="el-GR" dirty="0" err="1" smtClean="0"/>
              <a:t>Ελασσώνος</a:t>
            </a:r>
            <a:r>
              <a:rPr lang="el-GR" dirty="0" smtClean="0"/>
              <a:t>.</a:t>
            </a:r>
          </a:p>
          <a:p>
            <a:pPr eaLnBrk="1" hangingPunct="1"/>
            <a:r>
              <a:rPr lang="el-GR" dirty="0" smtClean="0"/>
              <a:t>Το 1521μ.Χ. αναλαμβάνει καθήκοντα έξαρχου στη επισκοπή </a:t>
            </a:r>
            <a:r>
              <a:rPr lang="el-GR" dirty="0" err="1" smtClean="0"/>
              <a:t>Σταγών</a:t>
            </a:r>
            <a:r>
              <a:rPr lang="el-GR" dirty="0" smtClean="0"/>
              <a:t> (σημερινή Καλαμπάκα).</a:t>
            </a:r>
            <a:endParaRPr lang="el-GR" dirty="0" smtClean="0"/>
          </a:p>
          <a:p>
            <a:pPr eaLnBrk="1" hangingPunct="1"/>
            <a:r>
              <a:rPr lang="el-GR" dirty="0" smtClean="0"/>
              <a:t>Το </a:t>
            </a:r>
            <a:r>
              <a:rPr lang="el-GR" dirty="0" smtClean="0"/>
              <a:t>1527μ.Χ</a:t>
            </a:r>
            <a:r>
              <a:rPr lang="el-GR" dirty="0" smtClean="0"/>
              <a:t>., μετά τον θάνατο του πνευματικού του πατέρα, εκλέχτηκε Μητροπολίτης Λαρίσης με έδρα τα </a:t>
            </a:r>
            <a:r>
              <a:rPr lang="el-GR" dirty="0" smtClean="0"/>
              <a:t>Τρίκαλα.</a:t>
            </a:r>
          </a:p>
          <a:p>
            <a:pPr eaLnBrk="1" hangingPunct="1"/>
            <a:r>
              <a:rPr lang="el-GR" dirty="0" smtClean="0"/>
              <a:t>Ο </a:t>
            </a:r>
            <a:r>
              <a:rPr lang="el-GR" dirty="0" smtClean="0"/>
              <a:t>Άγιος Βησσαρίων </a:t>
            </a:r>
            <a:r>
              <a:rPr lang="el-GR" dirty="0" err="1" smtClean="0"/>
              <a:t>εκοιμήθη</a:t>
            </a:r>
            <a:r>
              <a:rPr lang="el-GR" dirty="0" smtClean="0"/>
              <a:t> στις 15 Σεπτεμβρίου 1540μ.Χ., σε ηλικία 50 ετών.</a:t>
            </a:r>
            <a:endParaRPr lang="el-GR" altLang="el-GR" dirty="0" smtClean="0"/>
          </a:p>
        </p:txBody>
      </p:sp>
      <p:sp>
        <p:nvSpPr>
          <p:cNvPr id="1331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Επίσκοπος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1529 ταξίδεψε στη Μολδοβλαχία, όπου κέρδισε τον θαυμασμό, την αγάπη και την εμπιστοσύνη των αρχόντων.</a:t>
            </a:r>
          </a:p>
          <a:p>
            <a:r>
              <a:rPr lang="el-GR" dirty="0" smtClean="0"/>
              <a:t>Κατά το </a:t>
            </a:r>
            <a:r>
              <a:rPr lang="el-GR" dirty="0"/>
              <a:t>πέρασμα του από τη Μολδοβλαχία </a:t>
            </a:r>
            <a:r>
              <a:rPr lang="el-GR" dirty="0" smtClean="0"/>
              <a:t>του </a:t>
            </a:r>
            <a:r>
              <a:rPr lang="el-GR" dirty="0" smtClean="0"/>
              <a:t>χορηγήθηκαν μεγάλα χρηματικά ποσά, που έπαιξαν </a:t>
            </a:r>
            <a:r>
              <a:rPr lang="el-GR" dirty="0" smtClean="0"/>
              <a:t>καθοριστικό ρόλο στην υλοποίηση του πολύπλευρου φιλανθρωπικού </a:t>
            </a:r>
            <a:r>
              <a:rPr lang="el-GR" dirty="0"/>
              <a:t>και </a:t>
            </a:r>
            <a:r>
              <a:rPr lang="el-GR" dirty="0" smtClean="0"/>
              <a:t>κοινωνικού </a:t>
            </a:r>
            <a:r>
              <a:rPr lang="el-GR" dirty="0"/>
              <a:t>του </a:t>
            </a:r>
            <a:r>
              <a:rPr lang="el-GR" dirty="0" smtClean="0"/>
              <a:t>έργου.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Ο Άγιος Βησσαρίων στη Μολδοβλαχία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73436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Εξαγόρασε κι απελευθέρωσε πολλούς αιχμαλώτους.</a:t>
            </a:r>
          </a:p>
          <a:p>
            <a:r>
              <a:rPr lang="el-GR" dirty="0" smtClean="0"/>
              <a:t>Έδειξε ιδιαίτερη φροντίδα για την προστασία κι ανακούφιση </a:t>
            </a:r>
            <a:r>
              <a:rPr lang="el-GR" dirty="0" smtClean="0"/>
              <a:t>των φτωχών και των ορφανών.</a:t>
            </a:r>
            <a:endParaRPr lang="el-GR" dirty="0" smtClean="0"/>
          </a:p>
          <a:p>
            <a:r>
              <a:rPr lang="el-GR" dirty="0" smtClean="0"/>
              <a:t>Με προσωπική του επίβλεψη και πρωτοβουλία κατασκευάστηκαν μια σειρά από πολύτιμα και δύσκολα κοινωφελή έργα, όπως εκκλησίες, δρόμοι και κυρίως γεφύρια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14339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Το </a:t>
            </a:r>
            <a:r>
              <a:rPr lang="el-GR" sz="4400" dirty="0" smtClean="0"/>
              <a:t>ποιμαντικό </a:t>
            </a:r>
            <a:r>
              <a:rPr lang="el-GR" sz="4400" dirty="0" smtClean="0"/>
              <a:t>και φιλανθρωπικό </a:t>
            </a:r>
            <a:r>
              <a:rPr lang="el-GR" sz="4400" dirty="0" smtClean="0"/>
              <a:t>του </a:t>
            </a:r>
            <a:r>
              <a:rPr lang="el-GR" sz="4400" dirty="0" smtClean="0"/>
              <a:t>έργο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4"/>
          <p:cNvSpPr>
            <a:spLocks noGrp="1"/>
          </p:cNvSpPr>
          <p:nvPr>
            <p:ph type="title"/>
          </p:nvPr>
        </p:nvSpPr>
        <p:spPr>
          <a:xfrm>
            <a:off x="677863" y="4668838"/>
            <a:ext cx="7767637" cy="644525"/>
          </a:xfrm>
        </p:spPr>
        <p:txBody>
          <a:bodyPr/>
          <a:lstStyle/>
          <a:p>
            <a:r>
              <a:rPr lang="el-GR" smtClean="0"/>
              <a:t>Μονή Δουσίκου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2837"/>
          <a:stretch>
            <a:fillRect/>
          </a:stretch>
        </p:blipFill>
        <p:spPr/>
      </p:pic>
      <p:sp>
        <p:nvSpPr>
          <p:cNvPr id="17412" name="Θέση κειμένου 5"/>
          <p:cNvSpPr>
            <a:spLocks noGrp="1"/>
          </p:cNvSpPr>
          <p:nvPr>
            <p:ph type="body" sz="half" idx="2"/>
          </p:nvPr>
        </p:nvSpPr>
        <p:spPr>
          <a:xfrm>
            <a:off x="688975" y="5324475"/>
            <a:ext cx="7756525" cy="804863"/>
          </a:xfrm>
        </p:spPr>
        <p:txBody>
          <a:bodyPr>
            <a:noAutofit/>
          </a:bodyPr>
          <a:lstStyle/>
          <a:p>
            <a:r>
              <a:rPr lang="el-GR" sz="1700" dirty="0" smtClean="0"/>
              <a:t>Ο Άγιος Βησσαρίων έχτισε στο όρος </a:t>
            </a:r>
            <a:r>
              <a:rPr lang="el-GR" sz="1700" dirty="0" err="1" smtClean="0"/>
              <a:t>Κόζιακας</a:t>
            </a:r>
            <a:r>
              <a:rPr lang="el-GR" sz="1700" dirty="0" smtClean="0"/>
              <a:t> την Μονή του Σωτήρος των Μεγάλων Πυλών, μεταξύ των ετών 1527-1534 </a:t>
            </a:r>
            <a:r>
              <a:rPr lang="el-GR" sz="1700" dirty="0" err="1" smtClean="0"/>
              <a:t>μ.Χ</a:t>
            </a:r>
            <a:r>
              <a:rPr lang="el-GR" sz="1700" dirty="0" smtClean="0"/>
              <a:t>., που συνδέεται με -  την κοντινή και διαλυμένη σήμερα - βυζαντινή Μονή της Πόρτα Παναγιάς (13</a:t>
            </a:r>
            <a:r>
              <a:rPr lang="el-GR" sz="1700" baseline="30000" dirty="0" smtClean="0"/>
              <a:t>ος</a:t>
            </a:r>
            <a:r>
              <a:rPr lang="el-GR" sz="1700" dirty="0" smtClean="0"/>
              <a:t> αι.)</a:t>
            </a:r>
            <a:endParaRPr lang="el-GR" sz="17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άγιος </a:t>
            </a:r>
            <a:r>
              <a:rPr lang="el-GR" dirty="0" smtClean="0"/>
              <a:t>Βησσαρίων πραγματοποίησε και μεγάλα </a:t>
            </a:r>
            <a:r>
              <a:rPr lang="el-GR" dirty="0"/>
              <a:t>κοινωφελή </a:t>
            </a:r>
            <a:r>
              <a:rPr lang="el-GR" dirty="0" smtClean="0"/>
              <a:t>έργα. Επειδή </a:t>
            </a:r>
            <a:r>
              <a:rPr lang="el-GR" dirty="0"/>
              <a:t>τα σημαντικότερα από αυτά ήταν γέφυρες, αποκαλείται Βησσαρίων ο γεφυροποιός.</a:t>
            </a:r>
          </a:p>
          <a:p>
            <a:r>
              <a:rPr lang="el-GR" dirty="0"/>
              <a:t>Οι γέφυρες που έχτισε </a:t>
            </a:r>
            <a:r>
              <a:rPr lang="el-GR" dirty="0" smtClean="0"/>
              <a:t>είναι: 1)</a:t>
            </a:r>
            <a:r>
              <a:rPr lang="el-GR" dirty="0" smtClean="0"/>
              <a:t> στην Πύλη Τρικάλων, </a:t>
            </a:r>
            <a:r>
              <a:rPr lang="el-GR" dirty="0" smtClean="0"/>
              <a:t>2) της </a:t>
            </a:r>
            <a:r>
              <a:rPr lang="el-GR" dirty="0" err="1" smtClean="0"/>
              <a:t>Σαρακίνας</a:t>
            </a:r>
            <a:r>
              <a:rPr lang="el-GR" dirty="0" smtClean="0"/>
              <a:t>, 3) στην </a:t>
            </a:r>
            <a:r>
              <a:rPr lang="el-GR" dirty="0"/>
              <a:t>Πλάκα του </a:t>
            </a:r>
            <a:r>
              <a:rPr lang="el-GR" dirty="0" smtClean="0"/>
              <a:t>ποταμού </a:t>
            </a:r>
            <a:r>
              <a:rPr lang="el-GR" dirty="0" smtClean="0"/>
              <a:t>Άραχθου και </a:t>
            </a:r>
            <a:r>
              <a:rPr lang="el-GR" dirty="0"/>
              <a:t>η Γέφυρα του </a:t>
            </a:r>
            <a:r>
              <a:rPr lang="el-GR" dirty="0" err="1"/>
              <a:t>Κοράκου</a:t>
            </a:r>
            <a:r>
              <a:rPr lang="el-GR" dirty="0"/>
              <a:t> στον </a:t>
            </a:r>
            <a:r>
              <a:rPr lang="el-GR" dirty="0" smtClean="0"/>
              <a:t>ποταμό </a:t>
            </a:r>
            <a:r>
              <a:rPr lang="el-GR" dirty="0" smtClean="0"/>
              <a:t>Αχελώο.</a:t>
            </a:r>
            <a:endParaRPr lang="el-GR" dirty="0"/>
          </a:p>
          <a:p>
            <a:r>
              <a:rPr lang="el-GR" dirty="0"/>
              <a:t>Και οι </a:t>
            </a:r>
            <a:r>
              <a:rPr lang="el-GR" dirty="0" smtClean="0"/>
              <a:t>τέσσερεις </a:t>
            </a:r>
            <a:r>
              <a:rPr lang="el-GR" dirty="0"/>
              <a:t>αυτές γέφυρες ήταν </a:t>
            </a:r>
            <a:r>
              <a:rPr lang="el-GR" dirty="0" smtClean="0"/>
              <a:t>πολύ </a:t>
            </a:r>
            <a:r>
              <a:rPr lang="el-GR" dirty="0"/>
              <a:t>μεγάλα </a:t>
            </a:r>
            <a:r>
              <a:rPr lang="el-GR" dirty="0" smtClean="0"/>
              <a:t>και </a:t>
            </a:r>
            <a:r>
              <a:rPr lang="el-GR" dirty="0"/>
              <a:t>πρωτοποριακά </a:t>
            </a:r>
            <a:r>
              <a:rPr lang="el-GR" dirty="0" smtClean="0"/>
              <a:t>έργα </a:t>
            </a:r>
            <a:r>
              <a:rPr lang="el-GR" dirty="0" smtClean="0"/>
              <a:t>για </a:t>
            </a:r>
            <a:r>
              <a:rPr lang="el-GR" dirty="0"/>
              <a:t>την εποχή τους</a:t>
            </a:r>
            <a:r>
              <a:rPr lang="el-GR" dirty="0" smtClean="0"/>
              <a:t>.</a:t>
            </a:r>
            <a:endParaRPr lang="el-GR" dirty="0" smtClean="0"/>
          </a:p>
        </p:txBody>
      </p:sp>
      <p:sp>
        <p:nvSpPr>
          <p:cNvPr id="19459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Βησσαρίων ο γεφυροποιός</a:t>
            </a:r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/>
              <a:t>Η γέφυρα στην Πύλη Τρικάλων</a:t>
            </a:r>
            <a:endParaRPr lang="el-GR" sz="4400" dirty="0" smtClean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>
          <a:xfrm>
            <a:off x="1452413" y="2276872"/>
            <a:ext cx="6239174" cy="38664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Εξώφυλλο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335</TotalTime>
  <Words>489</Words>
  <Application>Microsoft Office PowerPoint</Application>
  <PresentationFormat>Προβολή στην οθόνη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Book Antiqua</vt:lpstr>
      <vt:lpstr>Arial</vt:lpstr>
      <vt:lpstr>Times New Roman</vt:lpstr>
      <vt:lpstr>Wingdings</vt:lpstr>
      <vt:lpstr>Calibri</vt:lpstr>
      <vt:lpstr>Εξώφυλλο</vt:lpstr>
      <vt:lpstr>Ο ΑΓΙΟΣ ΒΗΣΣΑΡΙΩΝ</vt:lpstr>
      <vt:lpstr>Ο ΑΓΙΟΣ ΒΗΣΣΑΡΙΩΝ</vt:lpstr>
      <vt:lpstr>Παιδική ηλικία</vt:lpstr>
      <vt:lpstr>Επίσκοπος</vt:lpstr>
      <vt:lpstr>Ο Άγιος Βησσαρίων στη Μολδοβλαχία</vt:lpstr>
      <vt:lpstr>Το ποιμαντικό και φιλανθρωπικό του έργο</vt:lpstr>
      <vt:lpstr>Μονή Δουσίκου</vt:lpstr>
      <vt:lpstr>Βησσαρίων ο γεφυροποιός</vt:lpstr>
      <vt:lpstr>Η γέφυρα στην Πύλη Τρικάλων</vt:lpstr>
      <vt:lpstr>Γράφει σχετικά  ο Παχώμιος Ρουσάνος:</vt:lpstr>
      <vt:lpstr>H γέφυρα της Σαρακίνας στον ποταμό Πηνειό</vt:lpstr>
      <vt:lpstr>Η γέφυρα του Κοράκου στον ποταμό Αχελώο (1529-1531), πριν την ανατίναξή της. </vt:lpstr>
      <vt:lpstr>ΒΙΒΛΙΟΓΡΑΦΙΑ Β΄ ΜΕΡΟΥΣ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ΑΓΙΟΣ ΒΗΣΣΑΡΙΩΝ</dc:title>
  <dc:creator>USER</dc:creator>
  <cp:lastModifiedBy>USER</cp:lastModifiedBy>
  <cp:revision>30</cp:revision>
  <dcterms:created xsi:type="dcterms:W3CDTF">2025-04-30T06:08:03Z</dcterms:created>
  <dcterms:modified xsi:type="dcterms:W3CDTF">2025-05-01T23:05:31Z</dcterms:modified>
</cp:coreProperties>
</file>