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4599AA4-5E0C-42FE-A340-6E6804AE2BF6}" type="datetimeFigureOut">
              <a:rPr lang="el-GR" smtClean="0"/>
              <a:t>12/11/2024</a:t>
            </a:fld>
            <a:endParaRPr lang="el-G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l-G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78E247F-5CEF-4E94-920B-4EEC33A753F5}"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599AA4-5E0C-42FE-A340-6E6804AE2BF6}" type="datetimeFigureOut">
              <a:rPr lang="el-GR" smtClean="0"/>
              <a:t>12/11/2024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78E247F-5CEF-4E94-920B-4EEC33A753F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599AA4-5E0C-42FE-A340-6E6804AE2BF6}" type="datetimeFigureOut">
              <a:rPr lang="el-GR" smtClean="0"/>
              <a:t>12/11/2024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78E247F-5CEF-4E94-920B-4EEC33A753F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4599AA4-5E0C-42FE-A340-6E6804AE2BF6}" type="datetimeFigureOut">
              <a:rPr lang="el-GR" smtClean="0"/>
              <a:t>12/11/2024</a:t>
            </a:fld>
            <a:endParaRPr lang="el-GR"/>
          </a:p>
        </p:txBody>
      </p:sp>
      <p:sp>
        <p:nvSpPr>
          <p:cNvPr id="9" name="Slide Number Placeholder 8"/>
          <p:cNvSpPr>
            <a:spLocks noGrp="1"/>
          </p:cNvSpPr>
          <p:nvPr>
            <p:ph type="sldNum" sz="quarter" idx="15"/>
          </p:nvPr>
        </p:nvSpPr>
        <p:spPr/>
        <p:txBody>
          <a:bodyPr rtlCol="0"/>
          <a:lstStyle/>
          <a:p>
            <a:fld id="{478E247F-5CEF-4E94-920B-4EEC33A753F5}" type="slidenum">
              <a:rPr lang="el-GR" smtClean="0"/>
              <a:t>‹#›</a:t>
            </a:fld>
            <a:endParaRPr lang="el-GR"/>
          </a:p>
        </p:txBody>
      </p:sp>
      <p:sp>
        <p:nvSpPr>
          <p:cNvPr id="10" name="Footer Placeholder 9"/>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4599AA4-5E0C-42FE-A340-6E6804AE2BF6}" type="datetimeFigureOut">
              <a:rPr lang="el-GR" smtClean="0"/>
              <a:t>12/11/2024</a:t>
            </a:fld>
            <a:endParaRPr lang="el-G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l-G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78E247F-5CEF-4E94-920B-4EEC33A753F5}"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4599AA4-5E0C-42FE-A340-6E6804AE2BF6}" type="datetimeFigureOut">
              <a:rPr lang="el-GR" smtClean="0"/>
              <a:t>12/11/2024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78E247F-5CEF-4E94-920B-4EEC33A753F5}" type="slidenum">
              <a:rPr lang="el-GR" smtClean="0"/>
              <a:t>‹#›</a:t>
            </a:fld>
            <a:endParaRPr lang="el-G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4599AA4-5E0C-42FE-A340-6E6804AE2BF6}" type="datetimeFigureOut">
              <a:rPr lang="el-GR" smtClean="0"/>
              <a:t>12/11/2024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78E247F-5CEF-4E94-920B-4EEC33A753F5}" type="slidenum">
              <a:rPr lang="el-GR" smtClean="0"/>
              <a:t>‹#›</a:t>
            </a:fld>
            <a:endParaRPr lang="el-G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4599AA4-5E0C-42FE-A340-6E6804AE2BF6}" type="datetimeFigureOut">
              <a:rPr lang="el-GR" smtClean="0"/>
              <a:t>12/11/2024</a:t>
            </a:fld>
            <a:endParaRPr lang="el-GR"/>
          </a:p>
        </p:txBody>
      </p:sp>
      <p:sp>
        <p:nvSpPr>
          <p:cNvPr id="7" name="Slide Number Placeholder 6"/>
          <p:cNvSpPr>
            <a:spLocks noGrp="1"/>
          </p:cNvSpPr>
          <p:nvPr>
            <p:ph type="sldNum" sz="quarter" idx="11"/>
          </p:nvPr>
        </p:nvSpPr>
        <p:spPr/>
        <p:txBody>
          <a:bodyPr rtlCol="0"/>
          <a:lstStyle/>
          <a:p>
            <a:fld id="{478E247F-5CEF-4E94-920B-4EEC33A753F5}" type="slidenum">
              <a:rPr lang="el-GR" smtClean="0"/>
              <a:t>‹#›</a:t>
            </a:fld>
            <a:endParaRPr lang="el-GR"/>
          </a:p>
        </p:txBody>
      </p:sp>
      <p:sp>
        <p:nvSpPr>
          <p:cNvPr id="8" name="Footer Placeholder 7"/>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99AA4-5E0C-42FE-A340-6E6804AE2BF6}" type="datetimeFigureOut">
              <a:rPr lang="el-GR" smtClean="0"/>
              <a:t>12/11/2024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78E247F-5CEF-4E94-920B-4EEC33A753F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4599AA4-5E0C-42FE-A340-6E6804AE2BF6}" type="datetimeFigureOut">
              <a:rPr lang="el-GR" smtClean="0"/>
              <a:t>12/11/2024</a:t>
            </a:fld>
            <a:endParaRPr lang="el-GR"/>
          </a:p>
        </p:txBody>
      </p:sp>
      <p:sp>
        <p:nvSpPr>
          <p:cNvPr id="22" name="Slide Number Placeholder 21"/>
          <p:cNvSpPr>
            <a:spLocks noGrp="1"/>
          </p:cNvSpPr>
          <p:nvPr>
            <p:ph type="sldNum" sz="quarter" idx="15"/>
          </p:nvPr>
        </p:nvSpPr>
        <p:spPr/>
        <p:txBody>
          <a:bodyPr rtlCol="0"/>
          <a:lstStyle/>
          <a:p>
            <a:fld id="{478E247F-5CEF-4E94-920B-4EEC33A753F5}" type="slidenum">
              <a:rPr lang="el-GR" smtClean="0"/>
              <a:t>‹#›</a:t>
            </a:fld>
            <a:endParaRPr lang="el-GR"/>
          </a:p>
        </p:txBody>
      </p:sp>
      <p:sp>
        <p:nvSpPr>
          <p:cNvPr id="23" name="Footer Placeholder 22"/>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4599AA4-5E0C-42FE-A340-6E6804AE2BF6}" type="datetimeFigureOut">
              <a:rPr lang="el-GR" smtClean="0"/>
              <a:t>12/11/2024</a:t>
            </a:fld>
            <a:endParaRPr lang="el-GR"/>
          </a:p>
        </p:txBody>
      </p:sp>
      <p:sp>
        <p:nvSpPr>
          <p:cNvPr id="18" name="Slide Number Placeholder 17"/>
          <p:cNvSpPr>
            <a:spLocks noGrp="1"/>
          </p:cNvSpPr>
          <p:nvPr>
            <p:ph type="sldNum" sz="quarter" idx="11"/>
          </p:nvPr>
        </p:nvSpPr>
        <p:spPr/>
        <p:txBody>
          <a:bodyPr rtlCol="0"/>
          <a:lstStyle/>
          <a:p>
            <a:fld id="{478E247F-5CEF-4E94-920B-4EEC33A753F5}" type="slidenum">
              <a:rPr lang="el-GR" smtClean="0"/>
              <a:t>‹#›</a:t>
            </a:fld>
            <a:endParaRPr lang="el-GR"/>
          </a:p>
        </p:txBody>
      </p:sp>
      <p:sp>
        <p:nvSpPr>
          <p:cNvPr id="21" name="Footer Placeholder 20"/>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4599AA4-5E0C-42FE-A340-6E6804AE2BF6}" type="datetimeFigureOut">
              <a:rPr lang="el-GR" smtClean="0"/>
              <a:t>12/11/2024</a:t>
            </a:fld>
            <a:endParaRPr lang="el-G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78E247F-5CEF-4E94-920B-4EEC33A753F5}"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photodentro.edu.gr/v/item/video/8522/141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Γραμμή Παραγωγής</a:t>
            </a:r>
            <a:endParaRPr lang="el-GR" dirty="0"/>
          </a:p>
        </p:txBody>
      </p:sp>
      <p:sp>
        <p:nvSpPr>
          <p:cNvPr id="3" name="Subtitle 2"/>
          <p:cNvSpPr>
            <a:spLocks noGrp="1"/>
          </p:cNvSpPr>
          <p:nvPr>
            <p:ph type="subTitle" idx="1"/>
          </p:nvPr>
        </p:nvSpPr>
        <p:spPr/>
        <p:txBody>
          <a:bodyPr/>
          <a:lstStyle/>
          <a:p>
            <a:r>
              <a:rPr lang="el-GR" dirty="0" smtClean="0"/>
              <a:t>Β’ Γυμνασίου</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Σύνοψη μαθήματος</a:t>
            </a:r>
            <a:endParaRPr lang="el-GR" dirty="0"/>
          </a:p>
        </p:txBody>
      </p:sp>
      <p:sp>
        <p:nvSpPr>
          <p:cNvPr id="2" name="Content Placeholder 1"/>
          <p:cNvSpPr>
            <a:spLocks noGrp="1"/>
          </p:cNvSpPr>
          <p:nvPr>
            <p:ph sz="quarter" idx="1"/>
          </p:nvPr>
        </p:nvSpPr>
        <p:spPr/>
        <p:txBody>
          <a:bodyPr/>
          <a:lstStyle/>
          <a:p>
            <a:pPr lvl="0"/>
            <a:r>
              <a:rPr lang="el-GR" dirty="0" smtClean="0"/>
              <a:t>Η γραμμή παραγωγής αποτελεί βασική τεχνολογική εξέλιξη που επιτρέπει τη μαζική παραγωγή προϊόντων με χαμηλότερο κόστος και μεγαλύτερη αποδοτικότητα.</a:t>
            </a:r>
          </a:p>
          <a:p>
            <a:r>
              <a:rPr lang="el-GR" dirty="0" smtClean="0"/>
              <a:t>Η συνεχής ανάπτυξη νέων τεχνολογιών βελτιώνει τη γραμμή παραγωγής, καθιστώντας την ταχύτερη, πιο φιλική προς το περιβάλλον και λιγότερο απαιτητική από ανθρώπινη εργασία.</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b="1" dirty="0" smtClean="0"/>
              <a:t>Στόχοι της </a:t>
            </a:r>
            <a:r>
              <a:rPr lang="el-GR" b="1" dirty="0" smtClean="0"/>
              <a:t>Παρουσίασης</a:t>
            </a:r>
            <a:endParaRPr lang="el-GR" dirty="0"/>
          </a:p>
        </p:txBody>
      </p:sp>
      <p:sp>
        <p:nvSpPr>
          <p:cNvPr id="2" name="Content Placeholder 1"/>
          <p:cNvSpPr>
            <a:spLocks noGrp="1"/>
          </p:cNvSpPr>
          <p:nvPr>
            <p:ph sz="quarter" idx="1"/>
          </p:nvPr>
        </p:nvSpPr>
        <p:spPr/>
        <p:txBody>
          <a:bodyPr/>
          <a:lstStyle/>
          <a:p>
            <a:pPr lvl="0"/>
            <a:r>
              <a:rPr lang="el-GR" dirty="0" smtClean="0"/>
              <a:t>Να </a:t>
            </a:r>
            <a:r>
              <a:rPr lang="el-GR" dirty="0" smtClean="0"/>
              <a:t>κατανοήσουν οι μαθητές τι είναι η γραμμή παραγωγής.</a:t>
            </a:r>
          </a:p>
          <a:p>
            <a:pPr lvl="0"/>
            <a:r>
              <a:rPr lang="el-GR" dirty="0" smtClean="0"/>
              <a:t>Να μάθουν τη σημασία της κατανομής ρόλων και της ομαδικής εργασίας.</a:t>
            </a:r>
          </a:p>
          <a:p>
            <a:pPr lvl="0"/>
            <a:r>
              <a:rPr lang="el-GR" dirty="0" smtClean="0"/>
              <a:t>Να βιώσουν έμπρακτα την παραγωγική διαδικασία μέσα από μια σύντομη δραστηριότητα.</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b="1" dirty="0" smtClean="0"/>
              <a:t>Τι είναι η Γραμμή Παραγωγής</a:t>
            </a:r>
            <a:r>
              <a:rPr lang="el-GR" b="1" dirty="0" smtClean="0"/>
              <a:t>;</a:t>
            </a:r>
            <a:endParaRPr lang="el-GR" dirty="0"/>
          </a:p>
        </p:txBody>
      </p:sp>
      <p:sp>
        <p:nvSpPr>
          <p:cNvPr id="2" name="Content Placeholder 1"/>
          <p:cNvSpPr>
            <a:spLocks noGrp="1"/>
          </p:cNvSpPr>
          <p:nvPr>
            <p:ph sz="quarter" idx="1"/>
          </p:nvPr>
        </p:nvSpPr>
        <p:spPr/>
        <p:txBody>
          <a:bodyPr/>
          <a:lstStyle/>
          <a:p>
            <a:r>
              <a:rPr lang="el-GR" dirty="0" smtClean="0"/>
              <a:t>Η </a:t>
            </a:r>
            <a:r>
              <a:rPr lang="el-GR" b="1" dirty="0" smtClean="0"/>
              <a:t>γραμμή παραγωγής</a:t>
            </a:r>
            <a:r>
              <a:rPr lang="el-GR" dirty="0" smtClean="0"/>
              <a:t> είναι μια μέθοδος παραγωγής κατά την οποία ένα προϊόν κατασκευάζεται μέσα από μια σειρά προκαθορισμένων σταδίων, όπου κάθε στάδιο αναλαμβάνει μια συγκεκριμένη εργασία. Οι διαδικασίες αυτές οργανώνονται με τέτοιον τρόπο ώστε να εκτελούνται συνεχώς και σε συγκεκριμένη σειρά, για να παράγεται το προϊόν με μεγαλύτερη ταχύτητα και ακρίβεια.</a:t>
            </a:r>
          </a:p>
          <a:p>
            <a:pPr algn="ctr">
              <a:buNone/>
            </a:pPr>
            <a:r>
              <a:rPr lang="el-GR" dirty="0" smtClean="0">
                <a:hlinkClick r:id="rId2"/>
              </a:rPr>
              <a:t>Ακολουθώντας τη γραμμή παραγωγής: Στη βιομηχανία τροφίμων</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b="1" dirty="0" smtClean="0"/>
              <a:t>Ιστορική </a:t>
            </a:r>
            <a:r>
              <a:rPr lang="el-GR" b="1" dirty="0" smtClean="0"/>
              <a:t>Αναδρομή</a:t>
            </a:r>
            <a:endParaRPr lang="el-GR" dirty="0"/>
          </a:p>
        </p:txBody>
      </p:sp>
      <p:sp>
        <p:nvSpPr>
          <p:cNvPr id="2" name="Content Placeholder 1"/>
          <p:cNvSpPr>
            <a:spLocks noGrp="1"/>
          </p:cNvSpPr>
          <p:nvPr>
            <p:ph sz="quarter" idx="1"/>
          </p:nvPr>
        </p:nvSpPr>
        <p:spPr/>
        <p:txBody>
          <a:bodyPr/>
          <a:lstStyle/>
          <a:p>
            <a:pPr lvl="0"/>
            <a:r>
              <a:rPr lang="el-GR" dirty="0" smtClean="0"/>
              <a:t>Η γραμμή παραγωγής πρωτοεφαρμόστηκε στη βιομηχανία από τον </a:t>
            </a:r>
            <a:r>
              <a:rPr lang="el-GR" b="1" dirty="0" smtClean="0"/>
              <a:t>Henry Ford</a:t>
            </a:r>
            <a:r>
              <a:rPr lang="el-GR" dirty="0" smtClean="0"/>
              <a:t> το 1913, όταν κατασκεύαζε αυτοκίνητα. Μέσω αυτής της μεθόδου, ο Ford κατάφερε να μειώσει το κόστος και τον χρόνο παραγωγής, καθιστώντας το αυτοκίνητο πιο προσβάσιμο στον γενικό πληθυσμό.</a:t>
            </a:r>
          </a:p>
          <a:p>
            <a:pPr lvl="0"/>
            <a:r>
              <a:rPr lang="el-GR" dirty="0" smtClean="0"/>
              <a:t>Η αρχή αυτή αποτέλεσε θεμέλιο για τη μαζική παραγωγή και άλλαξε δραστικά τον τρόπο λειτουργίας των εργοστασίων.</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b="1" dirty="0" smtClean="0"/>
              <a:t>Βασικές Αρχές της Γραμμής </a:t>
            </a:r>
            <a:r>
              <a:rPr lang="el-GR" b="1" dirty="0" smtClean="0"/>
              <a:t>Παραγωγής</a:t>
            </a:r>
            <a:endParaRPr lang="el-GR" dirty="0"/>
          </a:p>
        </p:txBody>
      </p:sp>
      <p:sp>
        <p:nvSpPr>
          <p:cNvPr id="2" name="Content Placeholder 1"/>
          <p:cNvSpPr>
            <a:spLocks noGrp="1"/>
          </p:cNvSpPr>
          <p:nvPr>
            <p:ph sz="quarter" idx="1"/>
          </p:nvPr>
        </p:nvSpPr>
        <p:spPr/>
        <p:txBody>
          <a:bodyPr>
            <a:normAutofit fontScale="92500"/>
          </a:bodyPr>
          <a:lstStyle/>
          <a:p>
            <a:pPr lvl="0"/>
            <a:r>
              <a:rPr lang="el-GR" b="1" dirty="0" smtClean="0"/>
              <a:t>Κατανομή Εργασίας</a:t>
            </a:r>
            <a:r>
              <a:rPr lang="el-GR" dirty="0" smtClean="0"/>
              <a:t>: Κάθε εργαζόμενος ή μηχανή αναλαμβάνει ένα συγκεκριμένο βήμα, με αποτέλεσμα να γίνεται η διαδικασία πιο εξειδικευμένη και αποδοτική.</a:t>
            </a:r>
          </a:p>
          <a:p>
            <a:pPr lvl="0"/>
            <a:r>
              <a:rPr lang="el-GR" b="1" dirty="0" smtClean="0"/>
              <a:t>Συνεχής Ροή</a:t>
            </a:r>
            <a:r>
              <a:rPr lang="el-GR" dirty="0" smtClean="0"/>
              <a:t>: Το προϊόν περνάει από κάθε στάδιο χωρίς καθυστερήσεις, ακολουθώντας μια ροή από την αρχή μέχρι το τέλος.</a:t>
            </a:r>
          </a:p>
          <a:p>
            <a:pPr lvl="0"/>
            <a:r>
              <a:rPr lang="el-GR" b="1" dirty="0" smtClean="0"/>
              <a:t>Συγχρονισμός</a:t>
            </a:r>
            <a:r>
              <a:rPr lang="el-GR" dirty="0" smtClean="0"/>
              <a:t>: Κάθε βήμα πρέπει να ολοκληρώνεται στον σωστό χρόνο για να αποφεύγονται καθυστερήσεις και να διατηρείται ο ρυθμός παραγωγής.</a:t>
            </a:r>
          </a:p>
          <a:p>
            <a:pPr lvl="0"/>
            <a:r>
              <a:rPr lang="el-GR" b="1" dirty="0" smtClean="0"/>
              <a:t>Έλεγχος Ποιότητας</a:t>
            </a:r>
            <a:r>
              <a:rPr lang="el-GR" dirty="0" smtClean="0"/>
              <a:t>: Κάθε βήμα μπορεί να περιλαμβάνει ελέγχους ποιότητας, ώστε να διασφαλίζεται ότι το προϊόν πληροί τις προδιαγραφές.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b="1" dirty="0" smtClean="0"/>
              <a:t> Πλεονεκτήματα της Γραμμής </a:t>
            </a:r>
            <a:r>
              <a:rPr lang="el-GR" b="1" dirty="0" smtClean="0"/>
              <a:t>Παραγωγής</a:t>
            </a:r>
            <a:endParaRPr lang="el-GR" dirty="0"/>
          </a:p>
        </p:txBody>
      </p:sp>
      <p:sp>
        <p:nvSpPr>
          <p:cNvPr id="2" name="Content Placeholder 1"/>
          <p:cNvSpPr>
            <a:spLocks noGrp="1"/>
          </p:cNvSpPr>
          <p:nvPr>
            <p:ph sz="quarter" idx="1"/>
          </p:nvPr>
        </p:nvSpPr>
        <p:spPr/>
        <p:txBody>
          <a:bodyPr/>
          <a:lstStyle/>
          <a:p>
            <a:pPr lvl="0"/>
            <a:r>
              <a:rPr lang="el-GR" b="1" dirty="0" smtClean="0"/>
              <a:t>Ταχύτητα</a:t>
            </a:r>
            <a:r>
              <a:rPr lang="el-GR" dirty="0" smtClean="0"/>
              <a:t>: Τα προϊόντα παράγονται πιο γρήγορα λόγω της εξειδίκευσης των βημάτων.</a:t>
            </a:r>
          </a:p>
          <a:p>
            <a:pPr lvl="0"/>
            <a:r>
              <a:rPr lang="el-GR" b="1" dirty="0" smtClean="0"/>
              <a:t>Κόστος</a:t>
            </a:r>
            <a:r>
              <a:rPr lang="el-GR" dirty="0" smtClean="0"/>
              <a:t>: Η κατανομή εργασιών μειώνει τα λάθη και εξοικονομεί πόρους.</a:t>
            </a:r>
          </a:p>
          <a:p>
            <a:pPr lvl="0"/>
            <a:r>
              <a:rPr lang="el-GR" b="1" dirty="0" smtClean="0"/>
              <a:t>Ακρίβεια και Ποιότητα</a:t>
            </a:r>
            <a:r>
              <a:rPr lang="el-GR" dirty="0" smtClean="0"/>
              <a:t>: Με κάθε βήμα να εξειδικεύεται, η παραγωγή είναι πιο ακριβής και ελέγχεται καλύτερα.</a:t>
            </a:r>
          </a:p>
          <a:p>
            <a:pPr lvl="0"/>
            <a:r>
              <a:rPr lang="el-GR" b="1" dirty="0" smtClean="0"/>
              <a:t>Αποδοτικότητα</a:t>
            </a:r>
            <a:r>
              <a:rPr lang="el-GR" dirty="0" smtClean="0"/>
              <a:t>: Οι διαδικασίες έχουν οργανωθεί ώστε να αποφεύγονται τα περιττά βήματα και οι καθυστερήσεις.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b="1" dirty="0" smtClean="0"/>
              <a:t>Δυσκολίες και </a:t>
            </a:r>
            <a:r>
              <a:rPr lang="el-GR" b="1" dirty="0" smtClean="0"/>
              <a:t>Προκλήσεις</a:t>
            </a:r>
            <a:endParaRPr lang="el-GR" dirty="0"/>
          </a:p>
        </p:txBody>
      </p:sp>
      <p:sp>
        <p:nvSpPr>
          <p:cNvPr id="2" name="Content Placeholder 1"/>
          <p:cNvSpPr>
            <a:spLocks noGrp="1"/>
          </p:cNvSpPr>
          <p:nvPr>
            <p:ph sz="quarter" idx="1"/>
          </p:nvPr>
        </p:nvSpPr>
        <p:spPr/>
        <p:txBody>
          <a:bodyPr/>
          <a:lstStyle/>
          <a:p>
            <a:pPr lvl="0"/>
            <a:r>
              <a:rPr lang="el-GR" b="1" dirty="0" smtClean="0"/>
              <a:t>Επανάληψη</a:t>
            </a:r>
            <a:r>
              <a:rPr lang="el-GR" dirty="0" smtClean="0"/>
              <a:t>: Οι εργαζόμενοι κάνουν συνεχώς το ίδιο βήμα, κάτι που μπορεί να είναι κουραστικό ή βαρετό.</a:t>
            </a:r>
          </a:p>
          <a:p>
            <a:pPr lvl="0"/>
            <a:r>
              <a:rPr lang="el-GR" b="1" dirty="0" smtClean="0"/>
              <a:t>Απαιτήσεις Συγχρονισμού</a:t>
            </a:r>
            <a:r>
              <a:rPr lang="el-GR" dirty="0" smtClean="0"/>
              <a:t>: Αν μια εργασία καθυστερήσει, επηρεάζεται ολόκληρη η γραμμή.</a:t>
            </a:r>
          </a:p>
          <a:p>
            <a:r>
              <a:rPr lang="el-GR" b="1" dirty="0" smtClean="0"/>
              <a:t>Τεχνικές Βλάβες</a:t>
            </a:r>
            <a:r>
              <a:rPr lang="el-GR" dirty="0" smtClean="0"/>
              <a:t>: Όταν προκύψει τεχνικό πρόβλημα σε ένα σημείο, μπορεί να σταματήσει η παραγωγή μέχρι να διορθωθεί.</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b="1" dirty="0" smtClean="0"/>
              <a:t> Παραδείγματα Χρήσης της Γραμμής </a:t>
            </a:r>
            <a:r>
              <a:rPr lang="el-GR" b="1" dirty="0" smtClean="0"/>
              <a:t>Παραγωγής</a:t>
            </a:r>
            <a:endParaRPr lang="el-GR" dirty="0"/>
          </a:p>
        </p:txBody>
      </p:sp>
      <p:sp>
        <p:nvSpPr>
          <p:cNvPr id="2" name="Content Placeholder 1"/>
          <p:cNvSpPr>
            <a:spLocks noGrp="1"/>
          </p:cNvSpPr>
          <p:nvPr>
            <p:ph sz="quarter" idx="1"/>
          </p:nvPr>
        </p:nvSpPr>
        <p:spPr/>
        <p:txBody>
          <a:bodyPr>
            <a:normAutofit/>
          </a:bodyPr>
          <a:lstStyle/>
          <a:p>
            <a:pPr lvl="0"/>
            <a:r>
              <a:rPr lang="el-GR" b="1" dirty="0" smtClean="0"/>
              <a:t>Αυτοκινητοβιομηχανία</a:t>
            </a:r>
            <a:r>
              <a:rPr lang="el-GR" dirty="0" smtClean="0"/>
              <a:t>: Κάθε κομμάτι του αυτοκινήτου συναρμολογείται σε διαφορετικά σημεία, ενώ οι μηχανές και οι εργαζόμενοι συνεργάζονται για την ολοκλήρωση του προϊόντος.</a:t>
            </a:r>
          </a:p>
          <a:p>
            <a:pPr lvl="0"/>
            <a:r>
              <a:rPr lang="el-GR" b="1" dirty="0" smtClean="0"/>
              <a:t>Βιομηχανία Τροφίμων</a:t>
            </a:r>
            <a:r>
              <a:rPr lang="el-GR" dirty="0" smtClean="0"/>
              <a:t>: Οι γραμμές παραγωγής χρησιμοποιούνται για την παρασκευή, συσκευασία και διανομή προϊόντων όπως τα συσκευασμένα τρόφιμα.</a:t>
            </a:r>
          </a:p>
          <a:p>
            <a:pPr lvl="0"/>
            <a:r>
              <a:rPr lang="el-GR" b="1" dirty="0" smtClean="0"/>
              <a:t>Βιομηχανία Ηλεκτρονικών</a:t>
            </a:r>
            <a:r>
              <a:rPr lang="el-GR" dirty="0" smtClean="0"/>
              <a:t>: Στην παραγωγή υπολογιστών, κινητών τηλεφώνων και άλλων ηλεκτρονικών συσκευών, κάθε εξάρτημα συναρμολογείται σταδιακά.</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b="1" dirty="0" smtClean="0"/>
              <a:t> Σύγχρονες Εξελίξεις στη Γραμμή </a:t>
            </a:r>
            <a:r>
              <a:rPr lang="el-GR" b="1" dirty="0" smtClean="0"/>
              <a:t>Παραγωγής</a:t>
            </a:r>
            <a:endParaRPr lang="el-GR" dirty="0"/>
          </a:p>
        </p:txBody>
      </p:sp>
      <p:sp>
        <p:nvSpPr>
          <p:cNvPr id="2" name="Content Placeholder 1"/>
          <p:cNvSpPr>
            <a:spLocks noGrp="1"/>
          </p:cNvSpPr>
          <p:nvPr>
            <p:ph sz="quarter" idx="1"/>
          </p:nvPr>
        </p:nvSpPr>
        <p:spPr/>
        <p:txBody>
          <a:bodyPr>
            <a:normAutofit/>
          </a:bodyPr>
          <a:lstStyle/>
          <a:p>
            <a:pPr lvl="0"/>
            <a:r>
              <a:rPr lang="el-GR" b="1" dirty="0" smtClean="0"/>
              <a:t>Ρομποτική και Αυτοματισμοί</a:t>
            </a:r>
            <a:r>
              <a:rPr lang="el-GR" dirty="0" smtClean="0"/>
              <a:t>: Τα ρομπότ μπορούν να εκτελούν τα επαναλαμβανόμενα καθήκοντα με μεγαλύτερη ακρίβεια και ταχύτητα.</a:t>
            </a:r>
          </a:p>
          <a:p>
            <a:pPr lvl="0"/>
            <a:r>
              <a:rPr lang="el-GR" b="1" dirty="0" smtClean="0"/>
              <a:t>Έξυπνες Γραμμές Παραγωγής</a:t>
            </a:r>
            <a:r>
              <a:rPr lang="el-GR" dirty="0" smtClean="0"/>
              <a:t>: Με τη χρήση τεχνολογιών όπως το Internet of Things (IoT) και η τεχνητή νοημοσύνη, οι γραμμές παραγωγής μπορούν να λειτουργούν αυτόνομα και να προσαρμόζονται στις απαιτήσεις του προϊόντος.</a:t>
            </a:r>
          </a:p>
          <a:p>
            <a:r>
              <a:rPr lang="el-GR" b="1" dirty="0" smtClean="0"/>
              <a:t>Περιβαλλοντική Ευαισθησία</a:t>
            </a:r>
            <a:r>
              <a:rPr lang="el-GR" dirty="0" smtClean="0"/>
              <a:t>: Οι σύγχρονες γραμμές παραγωγής είναι σχεδιασμένες ώστε να ελαχιστοποιούν τα απόβλητα και να μειώνουν τη χρήση ενέργειας</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TotalTime>
  <Words>583</Words>
  <Application>Microsoft Office PowerPoint</Application>
  <PresentationFormat>On-screen Show (4:3)</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Γραμμή Παραγωγής</vt:lpstr>
      <vt:lpstr>Στόχοι της Παρουσίασης</vt:lpstr>
      <vt:lpstr>Τι είναι η Γραμμή Παραγωγής;</vt:lpstr>
      <vt:lpstr>Ιστορική Αναδρομή</vt:lpstr>
      <vt:lpstr>Βασικές Αρχές της Γραμμής Παραγωγής</vt:lpstr>
      <vt:lpstr> Πλεονεκτήματα της Γραμμής Παραγωγής</vt:lpstr>
      <vt:lpstr>Δυσκολίες και Προκλήσεις</vt:lpstr>
      <vt:lpstr> Παραδείγματα Χρήσης της Γραμμής Παραγωγής</vt:lpstr>
      <vt:lpstr> Σύγχρονες Εξελίξεις στη Γραμμή Παραγωγής</vt:lpstr>
      <vt:lpstr>Σύνοψη μαθήματος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Γραμμή Παραγωγής</dc:title>
  <dc:creator>USER</dc:creator>
  <cp:lastModifiedBy>USER</cp:lastModifiedBy>
  <cp:revision>2</cp:revision>
  <dcterms:created xsi:type="dcterms:W3CDTF">2024-11-12T07:07:20Z</dcterms:created>
  <dcterms:modified xsi:type="dcterms:W3CDTF">2024-11-12T07:14:17Z</dcterms:modified>
</cp:coreProperties>
</file>