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56" r:id="rId3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2" autoAdjust="0"/>
    <p:restoredTop sz="88034" autoAdjust="0"/>
  </p:normalViewPr>
  <p:slideViewPr>
    <p:cSldViewPr>
      <p:cViewPr varScale="1">
        <p:scale>
          <a:sx n="77" d="100"/>
          <a:sy n="77" d="100"/>
        </p:scale>
        <p:origin x="-15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fld id="{CCD717AA-EA39-47F3-8A0A-15B3575EDB53}" type="datetime1">
              <a:rPr lang="en-US" smtClean="0"/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/>
            <a:fld id="{256D3EEF-DE4E-429D-8EC4-DDC531AFF587}" type="slidenum">
              <a:rPr lang="en-US" sz="1000" smtClean="0"/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 panose="05000000000000000000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 panose="05020102010507070707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 panose="05000000000000000000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0" y="4286256"/>
            <a:ext cx="6172200" cy="732306"/>
          </a:xfrm>
        </p:spPr>
        <p:txBody>
          <a:bodyPr/>
          <a:lstStyle/>
          <a:p>
            <a:r>
              <a:rPr lang="el-GR" b="1" dirty="0" smtClean="0"/>
              <a:t>Εργαλεια</a:t>
            </a:r>
            <a:endParaRPr lang="en-US" b="1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4857752" y="5929330"/>
            <a:ext cx="4019560" cy="723152"/>
          </a:xfrm>
        </p:spPr>
        <p:txBody>
          <a:bodyPr>
            <a:normAutofit/>
          </a:bodyPr>
          <a:lstStyle/>
          <a:p>
            <a:r>
              <a:rPr lang="el-GR" dirty="0" smtClean="0"/>
              <a:t>Τεχνολογία Α’ Γυμνασίου</a:t>
            </a:r>
            <a:endParaRPr lang="el-GR" dirty="0" smtClean="0"/>
          </a:p>
          <a:p>
            <a:r>
              <a:rPr lang="el-GR" dirty="0" smtClean="0"/>
              <a:t>Ελευθερία Καχριμάνη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5984" y="0"/>
            <a:ext cx="664373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Ηλεκτρικά Εργαλεία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Τα εργαλεία που λειτουργούν με </a:t>
            </a:r>
            <a:r>
              <a:rPr lang="el-GR" dirty="0" smtClean="0"/>
              <a:t>ηλεκτρική ενέργεια </a:t>
            </a:r>
            <a:r>
              <a:rPr lang="el-GR" dirty="0" smtClean="0"/>
              <a:t>για να αυξήσουν την απόδοση και την ακρίβεια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Ηλεκτρικά Τρυπάνια</a:t>
            </a:r>
            <a:r>
              <a:rPr lang="el-GR" dirty="0" smtClean="0"/>
              <a:t>: Χρησιμοποιούνται για τη διάνοιξη οπών με μεγαλύτερη ταχύτητα και ακρίβεια.</a:t>
            </a:r>
            <a:endParaRPr lang="el-GR" dirty="0" smtClean="0"/>
          </a:p>
          <a:p>
            <a:r>
              <a:rPr lang="el-GR" b="1" dirty="0" smtClean="0"/>
              <a:t>Γωνιακοί Λειαντήρες</a:t>
            </a:r>
            <a:r>
              <a:rPr lang="el-GR" dirty="0" smtClean="0"/>
              <a:t>: Χρησιμοποιούνται για λείανση και κοπή μετάλλων ή άλλων υλικών.</a:t>
            </a:r>
            <a:endParaRPr lang="el-GR" dirty="0" smtClean="0"/>
          </a:p>
          <a:p>
            <a:r>
              <a:rPr lang="el-GR" b="1" dirty="0" smtClean="0"/>
              <a:t>Ηλεκτρικά Πριόνια</a:t>
            </a:r>
            <a:r>
              <a:rPr lang="el-GR" dirty="0" smtClean="0"/>
              <a:t>: Για γρήγορη κοπή ξύλου και άλλων υλικών.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Προστατευτικά Εργαλεία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Εργαλεία που χρησιμοποιούνται για την προστασία του χρήστη κατά τη διάρκεια της εργασίας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Γυαλιά Προστασίας</a:t>
            </a:r>
            <a:r>
              <a:rPr lang="el-GR" dirty="0" smtClean="0"/>
              <a:t>: Για την προστασία των ματιών από θραύσματα ή σκόνη.</a:t>
            </a:r>
            <a:endParaRPr lang="el-GR" dirty="0" smtClean="0"/>
          </a:p>
          <a:p>
            <a:r>
              <a:rPr lang="el-GR" b="1" dirty="0" smtClean="0"/>
              <a:t>Γάντια Προστασίας</a:t>
            </a:r>
            <a:r>
              <a:rPr lang="el-GR" dirty="0" smtClean="0"/>
              <a:t>: Για την προστασία των χεριών από κοψίματα ή θερμότητα.</a:t>
            </a:r>
            <a:endParaRPr lang="el-GR" dirty="0" smtClean="0"/>
          </a:p>
          <a:p>
            <a:r>
              <a:rPr lang="el-GR" b="1" dirty="0" smtClean="0"/>
              <a:t>Ωτοασπίδες</a:t>
            </a:r>
            <a:r>
              <a:rPr lang="el-GR" dirty="0" smtClean="0"/>
              <a:t>: Για την προστασία της ακοής από τον θόρυβο.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Σκοπόι και στοχοι </a:t>
            </a:r>
            <a:r>
              <a:rPr lang="el-GR" dirty="0" smtClean="0"/>
              <a:t>του Μαθήματος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u="sng" dirty="0" smtClean="0"/>
              <a:t>Ο σκοπός του μαθήματος είναι:</a:t>
            </a:r>
            <a:endParaRPr lang="el-GR" sz="1800" u="sng" dirty="0" smtClean="0"/>
          </a:p>
          <a:p>
            <a:r>
              <a:rPr lang="el-GR" sz="1800" dirty="0" smtClean="0"/>
              <a:t>Να μάθουμε τα βασικά εργαλεία που χρησιμοποιούνται στις χειρονακτικές και τεχνολογικές κατασκευές.</a:t>
            </a:r>
            <a:endParaRPr lang="el-GR" sz="1800" dirty="0" smtClean="0"/>
          </a:p>
          <a:p>
            <a:r>
              <a:rPr lang="el-GR" sz="1800" dirty="0" smtClean="0"/>
              <a:t>Να κατανοήσουμε τους κανόνες ασφαλείας για τη χρήση των εργαλείων.</a:t>
            </a:r>
            <a:endParaRPr lang="el-GR" sz="1800" dirty="0" smtClean="0"/>
          </a:p>
          <a:p>
            <a:r>
              <a:rPr lang="el-GR" sz="1800" dirty="0" smtClean="0"/>
              <a:t>Να εξασκηθούμε στη σωστή χρήση των εργαλείων.</a:t>
            </a:r>
            <a:endParaRPr lang="el-GR" sz="1800" dirty="0" smtClean="0"/>
          </a:p>
          <a:p>
            <a:pPr>
              <a:buNone/>
            </a:pPr>
            <a:endParaRPr lang="el-GR" sz="1900" u="sng" dirty="0" smtClean="0"/>
          </a:p>
          <a:p>
            <a:pPr>
              <a:buNone/>
            </a:pPr>
            <a:r>
              <a:rPr lang="el-GR" sz="1900" u="sng" dirty="0" smtClean="0"/>
              <a:t>Οι στόχοι </a:t>
            </a:r>
            <a:r>
              <a:rPr lang="el-GR" sz="1900" u="sng" dirty="0" smtClean="0"/>
              <a:t>του </a:t>
            </a:r>
            <a:r>
              <a:rPr lang="el-GR" sz="1900" u="sng" dirty="0" smtClean="0"/>
              <a:t>μαθήματος είναι:</a:t>
            </a:r>
            <a:endParaRPr lang="el-GR" sz="1900" u="sng" dirty="0" smtClean="0"/>
          </a:p>
          <a:p>
            <a:r>
              <a:rPr lang="el-GR" sz="1900" dirty="0" smtClean="0"/>
              <a:t>Με το τέλος του μαθήματος οι μαθητές θα:</a:t>
            </a:r>
            <a:endParaRPr lang="el-GR" sz="1900" dirty="0" smtClean="0"/>
          </a:p>
          <a:p>
            <a:r>
              <a:rPr lang="el-GR" sz="1900" dirty="0" smtClean="0"/>
              <a:t>Μπορούν να αναγνωρίζουν και να ονομάζουν τα εργαλεία.</a:t>
            </a:r>
            <a:endParaRPr lang="el-GR" sz="1900" dirty="0" smtClean="0"/>
          </a:p>
          <a:p>
            <a:r>
              <a:rPr lang="el-GR" sz="1900" dirty="0" smtClean="0"/>
              <a:t>Γνωρίζουν τη χρήση των εργαλείων.</a:t>
            </a:r>
            <a:endParaRPr lang="el-GR" sz="1900" dirty="0" smtClean="0"/>
          </a:p>
          <a:p>
            <a:r>
              <a:rPr lang="el-GR" sz="1900" dirty="0" smtClean="0"/>
              <a:t>Χρησιμοποιούν τα εργαλεία με ασφάλεια.</a:t>
            </a:r>
            <a:endParaRPr lang="el-GR" sz="1900" dirty="0" smtClean="0"/>
          </a:p>
          <a:p>
            <a:r>
              <a:rPr lang="el-GR" sz="1900" dirty="0" smtClean="0"/>
              <a:t>Συνεργάζονται για να ολοκληρώσουν απλές κατασκευές.</a:t>
            </a:r>
            <a:endParaRPr lang="el-GR" sz="1900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Εργαλεια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Τα εργαλεία που θα χρησιμοποιηθούν είναι:</a:t>
            </a:r>
            <a:endParaRPr lang="el-GR" dirty="0" smtClean="0"/>
          </a:p>
          <a:p>
            <a:r>
              <a:rPr lang="el-GR" dirty="0" smtClean="0"/>
              <a:t>Σφυρί</a:t>
            </a:r>
            <a:endParaRPr lang="el-GR" dirty="0" smtClean="0"/>
          </a:p>
          <a:p>
            <a:r>
              <a:rPr lang="el-GR" dirty="0" smtClean="0"/>
              <a:t>Κατσαβίδια (ισιό και σταυρωτό)</a:t>
            </a:r>
            <a:endParaRPr lang="el-GR" dirty="0" smtClean="0"/>
          </a:p>
          <a:p>
            <a:r>
              <a:rPr lang="el-GR" dirty="0" smtClean="0"/>
              <a:t>Πένσα</a:t>
            </a:r>
            <a:endParaRPr lang="el-GR" dirty="0" smtClean="0"/>
          </a:p>
          <a:p>
            <a:r>
              <a:rPr lang="el-GR" dirty="0" smtClean="0"/>
              <a:t>Ψαλίδι</a:t>
            </a:r>
            <a:endParaRPr lang="el-GR" dirty="0" smtClean="0"/>
          </a:p>
          <a:p>
            <a:r>
              <a:rPr lang="el-GR" dirty="0" smtClean="0"/>
              <a:t>Μέτρο</a:t>
            </a:r>
            <a:endParaRPr lang="el-GR" dirty="0" smtClean="0"/>
          </a:p>
          <a:p>
            <a:r>
              <a:rPr lang="el-GR" dirty="0" smtClean="0"/>
              <a:t>Τρυπάνι χειρός</a:t>
            </a:r>
            <a:endParaRPr lang="el-GR" dirty="0" smtClean="0"/>
          </a:p>
          <a:p>
            <a:r>
              <a:rPr lang="el-GR" dirty="0" smtClean="0"/>
              <a:t>Προστατευτικά γυαλιά και γάντια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Κανόνες Ασφαλείας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Φοράμε </a:t>
            </a:r>
            <a:r>
              <a:rPr lang="el-GR" dirty="0" smtClean="0"/>
              <a:t>πάντα προστατευτικά γυαλιά και γάντια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Χρησιμοποιούμε </a:t>
            </a:r>
            <a:r>
              <a:rPr lang="el-GR" dirty="0" smtClean="0"/>
              <a:t>τα εργαλεία μόνο για τον σωστό σκοπό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Κρατάμε </a:t>
            </a:r>
            <a:r>
              <a:rPr lang="el-GR" dirty="0" smtClean="0"/>
              <a:t>τα εργαλεία μακριά από τα δάχτυλα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Εργαζόμαστε </a:t>
            </a:r>
            <a:r>
              <a:rPr lang="el-GR" dirty="0" smtClean="0"/>
              <a:t>σε καθαρό και ασφαλές περιβάλλον.</a:t>
            </a:r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Κατηγοριεσ εργαλειων 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Βάση της χρήσης τους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Χειροκίνητα </a:t>
            </a:r>
            <a:r>
              <a:rPr lang="el-GR" b="1" dirty="0" smtClean="0"/>
              <a:t>Εργαλεία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l-GR" dirty="0" smtClean="0"/>
              <a:t>Τα εργαλεία που χρησιμοποιούνται με το χέρι χωρίς τη βοήθεια μηχανικής ισχύος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Σφυριά</a:t>
            </a:r>
            <a:r>
              <a:rPr lang="el-GR" dirty="0" smtClean="0"/>
              <a:t>: Χρησιμοποιούνται για κάρφωμα και σφυρηλάτηση.</a:t>
            </a:r>
            <a:endParaRPr lang="el-GR" dirty="0" smtClean="0"/>
          </a:p>
          <a:p>
            <a:r>
              <a:rPr lang="el-GR" b="1" dirty="0" smtClean="0"/>
              <a:t>Κατσαβίδια</a:t>
            </a:r>
            <a:r>
              <a:rPr lang="el-GR" dirty="0" smtClean="0"/>
              <a:t>: Χρησιμοποιούνται για βίδωμα και ξεβίδωμα βιδών (ισιό και σταυρωτό).</a:t>
            </a:r>
            <a:endParaRPr lang="el-GR" dirty="0" smtClean="0"/>
          </a:p>
          <a:p>
            <a:r>
              <a:rPr lang="el-GR" b="1" dirty="0" smtClean="0"/>
              <a:t>Πένσες</a:t>
            </a:r>
            <a:r>
              <a:rPr lang="el-GR" dirty="0" smtClean="0"/>
              <a:t>: Χρησιμοποιούνται για κράτημα, κάμψη ή κοπή μικρών αντικειμένων.</a:t>
            </a:r>
            <a:endParaRPr lang="el-GR" dirty="0" smtClean="0"/>
          </a:p>
          <a:p>
            <a:r>
              <a:rPr lang="el-GR" b="1" dirty="0" smtClean="0"/>
              <a:t>Κλειδιά</a:t>
            </a:r>
            <a:r>
              <a:rPr lang="el-GR" dirty="0" smtClean="0"/>
              <a:t>: Για σφίξιμο και λύσιμο παξιμαδιών (συνήθως χρησιμοποιούνται σε μηχανικές κατασκευές).</a:t>
            </a:r>
            <a:endParaRPr lang="el-GR" dirty="0" smtClean="0"/>
          </a:p>
          <a:p>
            <a:r>
              <a:rPr lang="el-GR" b="1" dirty="0" smtClean="0"/>
              <a:t>Ψαλίδια</a:t>
            </a:r>
            <a:r>
              <a:rPr lang="el-GR" dirty="0" smtClean="0"/>
              <a:t>: Για κοπή χαρτιού, υφασμάτων ή λεπτών υλικών.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Μέτρησης και Σήμανσης</a:t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Χρησιμοποιούνται </a:t>
            </a:r>
            <a:r>
              <a:rPr lang="el-GR" dirty="0" smtClean="0"/>
              <a:t>για ακριβή μέτρηση και σήμανση κατά τη διάρκεια κατασκευών</a:t>
            </a:r>
            <a:r>
              <a:rPr lang="el-GR" dirty="0" smtClean="0"/>
              <a:t>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Μέτρο</a:t>
            </a:r>
            <a:r>
              <a:rPr lang="el-GR" dirty="0" smtClean="0"/>
              <a:t>: Για μέτρηση αποστάσεων ή διαστάσεων υλικών.</a:t>
            </a:r>
            <a:endParaRPr lang="el-GR" dirty="0" smtClean="0"/>
          </a:p>
          <a:p>
            <a:r>
              <a:rPr lang="el-GR" b="1" dirty="0" smtClean="0"/>
              <a:t>Γωνιά ή Γωνιακός Κανόνας</a:t>
            </a:r>
            <a:r>
              <a:rPr lang="el-GR" dirty="0" smtClean="0"/>
              <a:t>: Χρησιμοποιείται για τον έλεγχο και τη χάραξη ορθών γωνιών.</a:t>
            </a:r>
            <a:endParaRPr lang="el-GR" dirty="0" smtClean="0"/>
          </a:p>
          <a:p>
            <a:r>
              <a:rPr lang="el-GR" b="1" dirty="0" smtClean="0"/>
              <a:t>Μολύβι Σήμανσης</a:t>
            </a:r>
            <a:r>
              <a:rPr lang="el-GR" dirty="0" smtClean="0"/>
              <a:t>: Για τη σημείωση μετρήσεων ή σημείων κοπής.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Κοπής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Τα εργαλεία κοπής χρησιμοποιούνται για το κόψιμο διαφόρων υλικών.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Πριόνια: Χρησιμοποιούνται για κοπή ξύλου ή άλλων υλικών (χειροκίνητα ή ηλεκτρικά).</a:t>
            </a:r>
            <a:endParaRPr lang="el-GR" dirty="0" smtClean="0"/>
          </a:p>
          <a:p>
            <a:r>
              <a:rPr lang="el-GR" dirty="0" smtClean="0"/>
              <a:t>Κοπίδια: Για κοπή χαρτιού, χαρτονιού ή λεπτών υλικών.</a:t>
            </a:r>
            <a:endParaRPr lang="el-GR" dirty="0" smtClean="0"/>
          </a:p>
          <a:p>
            <a:r>
              <a:rPr lang="el-GR" dirty="0" smtClean="0"/>
              <a:t>Πένσες Κοπής: Χρησιμοποιούνται για κοπή σύρματος ή μικρών μετάλλων.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Διάτρησης και Στερέωσης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Εργαλεία που δημιουργούν οπές ή χρησιμοποιούνται για στερέωση υλικών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buNone/>
            </a:pPr>
            <a:endParaRPr lang="el-GR" dirty="0" smtClean="0"/>
          </a:p>
          <a:p>
            <a:r>
              <a:rPr lang="el-GR" b="1" dirty="0" smtClean="0"/>
              <a:t>Τρυπάνια</a:t>
            </a:r>
            <a:r>
              <a:rPr lang="el-GR" dirty="0" smtClean="0"/>
              <a:t>: Για τη διάνοιξη οπών σε διάφορα υλικά (ξύλο, μέταλλο κ.λπ.).</a:t>
            </a:r>
            <a:endParaRPr lang="el-GR" dirty="0" smtClean="0"/>
          </a:p>
          <a:p>
            <a:r>
              <a:rPr lang="el-GR" b="1" dirty="0" smtClean="0"/>
              <a:t>Βίδες και Καρφιά</a:t>
            </a:r>
            <a:r>
              <a:rPr lang="el-GR" dirty="0" smtClean="0"/>
              <a:t>: Για τη στερέωση υλικών.</a:t>
            </a:r>
            <a:endParaRPr lang="el-GR" dirty="0" smtClean="0"/>
          </a:p>
          <a:p>
            <a:r>
              <a:rPr lang="el-GR" b="1" dirty="0" smtClean="0"/>
              <a:t>Πριτσίνια</a:t>
            </a:r>
            <a:r>
              <a:rPr lang="el-GR" dirty="0" smtClean="0"/>
              <a:t>: Για μηχανική σύνδεση λεπτών υλικών (π.χ. μέταλλα).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2885</Words>
  <Application>WPS Presentation</Application>
  <PresentationFormat>On-screen Show (4:3)</PresentationFormat>
  <Paragraphs>99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SimSun</vt:lpstr>
      <vt:lpstr>Wingdings</vt:lpstr>
      <vt:lpstr>Wingdings</vt:lpstr>
      <vt:lpstr>Wingdings 2</vt:lpstr>
      <vt:lpstr>Century Schoolbook</vt:lpstr>
      <vt:lpstr>Microsoft YaHei</vt:lpstr>
      <vt:lpstr>Arial Unicode MS</vt:lpstr>
      <vt:lpstr>Calibri</vt:lpstr>
      <vt:lpstr>Oriel</vt:lpstr>
      <vt:lpstr>Εργαλεια</vt:lpstr>
      <vt:lpstr>Σκοπόι και στοχοι του Μαθήματος</vt:lpstr>
      <vt:lpstr>Εργαλεια</vt:lpstr>
      <vt:lpstr>Κανόνες Ασφαλείας</vt:lpstr>
      <vt:lpstr>Κατηγοριεσ εργαλειων </vt:lpstr>
      <vt:lpstr>Χειροκίνητα Εργαλεία</vt:lpstr>
      <vt:lpstr>Μέτρησης και Σήμανσης </vt:lpstr>
      <vt:lpstr>Κοπής</vt:lpstr>
      <vt:lpstr>Διάτρησης και Στερέωσης</vt:lpstr>
      <vt:lpstr>Ηλεκτρικά Εργαλεία</vt:lpstr>
      <vt:lpstr>Προστατευτικά Εργαλεία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2</cp:revision>
  <dcterms:created xsi:type="dcterms:W3CDTF">2024-09-25T16:20:00Z</dcterms:created>
  <dcterms:modified xsi:type="dcterms:W3CDTF">2024-09-29T16:58:43Z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  <property fmtid="{D5CDD505-2E9C-101B-9397-08002B2CF9AE}" pid="4" name="ICV">
    <vt:lpwstr>81FBF90AC76B4800A21274EF17B1D6C4_12</vt:lpwstr>
  </property>
  <property fmtid="{D5CDD505-2E9C-101B-9397-08002B2CF9AE}" pid="5" name="KSOProductBuildVer">
    <vt:lpwstr>1033-12.2.0.18283</vt:lpwstr>
  </property>
</Properties>
</file>