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0C99EB0-C5DC-456F-9F6D-F5A2977238A7}" type="datetimeFigureOut">
              <a:rPr lang="el-GR" smtClean="0"/>
              <a:t>23/1/2024</a:t>
            </a:fld>
            <a:endParaRPr lang="el-G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l-G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E3C8832-AFE3-4B40-A9C3-4B959D95B21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C99EB0-C5DC-456F-9F6D-F5A2977238A7}"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E3C8832-AFE3-4B40-A9C3-4B959D95B21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C99EB0-C5DC-456F-9F6D-F5A2977238A7}"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E3C8832-AFE3-4B40-A9C3-4B959D95B21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0C99EB0-C5DC-456F-9F6D-F5A2977238A7}" type="datetimeFigureOut">
              <a:rPr lang="el-GR" smtClean="0"/>
              <a:t>23/1/2024</a:t>
            </a:fld>
            <a:endParaRPr lang="el-GR"/>
          </a:p>
        </p:txBody>
      </p:sp>
      <p:sp>
        <p:nvSpPr>
          <p:cNvPr id="9" name="Slide Number Placeholder 8"/>
          <p:cNvSpPr>
            <a:spLocks noGrp="1"/>
          </p:cNvSpPr>
          <p:nvPr>
            <p:ph type="sldNum" sz="quarter" idx="15"/>
          </p:nvPr>
        </p:nvSpPr>
        <p:spPr/>
        <p:txBody>
          <a:bodyPr rtlCol="0"/>
          <a:lstStyle/>
          <a:p>
            <a:fld id="{BE3C8832-AFE3-4B40-A9C3-4B959D95B21C}" type="slidenum">
              <a:rPr lang="el-GR" smtClean="0"/>
              <a:t>‹#›</a:t>
            </a:fld>
            <a:endParaRPr lang="el-GR"/>
          </a:p>
        </p:txBody>
      </p:sp>
      <p:sp>
        <p:nvSpPr>
          <p:cNvPr id="10" name="Footer Placeholder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0C99EB0-C5DC-456F-9F6D-F5A2977238A7}" type="datetimeFigureOut">
              <a:rPr lang="el-GR" smtClean="0"/>
              <a:t>23/1/2024</a:t>
            </a:fld>
            <a:endParaRPr lang="el-G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l-G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E3C8832-AFE3-4B40-A9C3-4B959D95B21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0C99EB0-C5DC-456F-9F6D-F5A2977238A7}" type="datetimeFigureOut">
              <a:rPr lang="el-GR" smtClean="0"/>
              <a:t>23/1/2024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3C8832-AFE3-4B40-A9C3-4B959D95B21C}" type="slidenum">
              <a:rPr lang="el-GR" smtClean="0"/>
              <a:t>‹#›</a:t>
            </a:fld>
            <a:endParaRPr lang="el-G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0C99EB0-C5DC-456F-9F6D-F5A2977238A7}" type="datetimeFigureOut">
              <a:rPr lang="el-GR" smtClean="0"/>
              <a:t>23/1/2024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E3C8832-AFE3-4B40-A9C3-4B959D95B21C}" type="slidenum">
              <a:rPr lang="el-GR" smtClean="0"/>
              <a:t>‹#›</a:t>
            </a:fld>
            <a:endParaRPr lang="el-G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0C99EB0-C5DC-456F-9F6D-F5A2977238A7}" type="datetimeFigureOut">
              <a:rPr lang="el-GR" smtClean="0"/>
              <a:t>23/1/2024</a:t>
            </a:fld>
            <a:endParaRPr lang="el-GR"/>
          </a:p>
        </p:txBody>
      </p:sp>
      <p:sp>
        <p:nvSpPr>
          <p:cNvPr id="7" name="Slide Number Placeholder 6"/>
          <p:cNvSpPr>
            <a:spLocks noGrp="1"/>
          </p:cNvSpPr>
          <p:nvPr>
            <p:ph type="sldNum" sz="quarter" idx="11"/>
          </p:nvPr>
        </p:nvSpPr>
        <p:spPr/>
        <p:txBody>
          <a:bodyPr rtlCol="0"/>
          <a:lstStyle/>
          <a:p>
            <a:fld id="{BE3C8832-AFE3-4B40-A9C3-4B959D95B21C}" type="slidenum">
              <a:rPr lang="el-GR" smtClean="0"/>
              <a:t>‹#›</a:t>
            </a:fld>
            <a:endParaRPr lang="el-GR"/>
          </a:p>
        </p:txBody>
      </p:sp>
      <p:sp>
        <p:nvSpPr>
          <p:cNvPr id="8" name="Footer Placeholder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99EB0-C5DC-456F-9F6D-F5A2977238A7}" type="datetimeFigureOut">
              <a:rPr lang="el-GR" smtClean="0"/>
              <a:t>23/1/2024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E3C8832-AFE3-4B40-A9C3-4B959D95B21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0C99EB0-C5DC-456F-9F6D-F5A2977238A7}" type="datetimeFigureOut">
              <a:rPr lang="el-GR" smtClean="0"/>
              <a:t>23/1/2024</a:t>
            </a:fld>
            <a:endParaRPr lang="el-GR"/>
          </a:p>
        </p:txBody>
      </p:sp>
      <p:sp>
        <p:nvSpPr>
          <p:cNvPr id="22" name="Slide Number Placeholder 21"/>
          <p:cNvSpPr>
            <a:spLocks noGrp="1"/>
          </p:cNvSpPr>
          <p:nvPr>
            <p:ph type="sldNum" sz="quarter" idx="15"/>
          </p:nvPr>
        </p:nvSpPr>
        <p:spPr/>
        <p:txBody>
          <a:bodyPr rtlCol="0"/>
          <a:lstStyle/>
          <a:p>
            <a:fld id="{BE3C8832-AFE3-4B40-A9C3-4B959D95B21C}" type="slidenum">
              <a:rPr lang="el-GR" smtClean="0"/>
              <a:t>‹#›</a:t>
            </a:fld>
            <a:endParaRPr lang="el-GR"/>
          </a:p>
        </p:txBody>
      </p:sp>
      <p:sp>
        <p:nvSpPr>
          <p:cNvPr id="23" name="Footer Placeholder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0C99EB0-C5DC-456F-9F6D-F5A2977238A7}" type="datetimeFigureOut">
              <a:rPr lang="el-GR" smtClean="0"/>
              <a:t>23/1/2024</a:t>
            </a:fld>
            <a:endParaRPr lang="el-GR"/>
          </a:p>
        </p:txBody>
      </p:sp>
      <p:sp>
        <p:nvSpPr>
          <p:cNvPr id="18" name="Slide Number Placeholder 17"/>
          <p:cNvSpPr>
            <a:spLocks noGrp="1"/>
          </p:cNvSpPr>
          <p:nvPr>
            <p:ph type="sldNum" sz="quarter" idx="11"/>
          </p:nvPr>
        </p:nvSpPr>
        <p:spPr/>
        <p:txBody>
          <a:bodyPr rtlCol="0"/>
          <a:lstStyle/>
          <a:p>
            <a:fld id="{BE3C8832-AFE3-4B40-A9C3-4B959D95B21C}" type="slidenum">
              <a:rPr lang="el-GR" smtClean="0"/>
              <a:t>‹#›</a:t>
            </a:fld>
            <a:endParaRPr lang="el-GR"/>
          </a:p>
        </p:txBody>
      </p:sp>
      <p:sp>
        <p:nvSpPr>
          <p:cNvPr id="21" name="Footer Placeholder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0C99EB0-C5DC-456F-9F6D-F5A2977238A7}" type="datetimeFigureOut">
              <a:rPr lang="el-GR" smtClean="0"/>
              <a:t>23/1/2024</a:t>
            </a:fld>
            <a:endParaRPr lang="el-G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E3C8832-AFE3-4B40-A9C3-4B959D95B21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_UWEW6FsH8" TargetMode="External"/><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s://wordwall.net/el/resource/1356824/%CE%BC%CE%BF%CE%BD%CE%AC%CE%B4%CE%B5%CF%82-%CE%BC%CE%AD%CF%84%CF%81%CE%B7%CF%83%CE%B7%CF%82" TargetMode="External"/><Relationship Id="rId4" Type="http://schemas.openxmlformats.org/officeDocument/2006/relationships/hyperlink" Target="https://www.youtube.com/watch?v=NKe7b97sYUc"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N_UWEW6FsH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2800" b="1" dirty="0" smtClean="0"/>
              <a:t>ΣΧΕΔΙΑΖΟΝΤΑΣ...ΕΠΙΚΟΙΝΩΝΩ</a:t>
            </a:r>
            <a:endParaRPr lang="el-GR" sz="2800" b="1" dirty="0"/>
          </a:p>
        </p:txBody>
      </p:sp>
      <p:sp>
        <p:nvSpPr>
          <p:cNvPr id="3" name="Subtitle 2"/>
          <p:cNvSpPr>
            <a:spLocks noGrp="1"/>
          </p:cNvSpPr>
          <p:nvPr>
            <p:ph type="subTitle" idx="1"/>
          </p:nvPr>
        </p:nvSpPr>
        <p:spPr/>
        <p:txBody>
          <a:bodyPr>
            <a:normAutofit lnSpcReduction="10000"/>
          </a:bodyPr>
          <a:lstStyle/>
          <a:p>
            <a:r>
              <a:rPr lang="el-GR" dirty="0" smtClean="0"/>
              <a:t>Τεχνολογία Α’ Γυμνασίου</a:t>
            </a:r>
          </a:p>
          <a:p>
            <a:pPr algn="r"/>
            <a:endParaRPr lang="el-GR" dirty="0" smtClean="0"/>
          </a:p>
          <a:p>
            <a:pPr algn="r"/>
            <a:endParaRPr lang="el-GR" dirty="0" smtClean="0"/>
          </a:p>
          <a:p>
            <a:pPr algn="r"/>
            <a:r>
              <a:rPr lang="el-GR" dirty="0" smtClean="0"/>
              <a:t>Ελευθερία Καχριμάνη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Στοχοι μαθηματοσ</a:t>
            </a:r>
            <a:endParaRPr lang="el-GR" b="1" dirty="0"/>
          </a:p>
        </p:txBody>
      </p:sp>
      <p:sp>
        <p:nvSpPr>
          <p:cNvPr id="3" name="Content Placeholder 2"/>
          <p:cNvSpPr>
            <a:spLocks noGrp="1"/>
          </p:cNvSpPr>
          <p:nvPr>
            <p:ph sz="quarter" idx="1"/>
          </p:nvPr>
        </p:nvSpPr>
        <p:spPr/>
        <p:txBody>
          <a:bodyPr/>
          <a:lstStyle/>
          <a:p>
            <a:pPr>
              <a:buNone/>
            </a:pPr>
            <a:r>
              <a:rPr lang="el-GR" sz="2000" dirty="0" smtClean="0"/>
              <a:t>Στο μάθημα αυτό θα μάθουμε:</a:t>
            </a:r>
          </a:p>
          <a:p>
            <a:r>
              <a:rPr lang="el-GR" sz="2000" dirty="0" smtClean="0"/>
              <a:t>την ανάγκη του σχεδίου ως μέσο επικοινωνίας </a:t>
            </a:r>
          </a:p>
          <a:p>
            <a:r>
              <a:rPr lang="el-GR" sz="2000" dirty="0" smtClean="0"/>
              <a:t>τις βασικές αρχές της σχεδίασης ενός προϊόντος (όψεις - πρόσοψη, κάτοψη, πλάγια όψη</a:t>
            </a:r>
            <a:r>
              <a:rPr lang="el-GR" sz="2000" dirty="0" smtClean="0"/>
              <a:t>)</a:t>
            </a:r>
          </a:p>
          <a:p>
            <a:r>
              <a:rPr lang="el-GR" sz="2000" dirty="0" smtClean="0"/>
              <a:t>τις έννοιες μήκος, πλάτος, </a:t>
            </a:r>
            <a:r>
              <a:rPr lang="el-GR" sz="2000" dirty="0" smtClean="0"/>
              <a:t>ύψος </a:t>
            </a:r>
            <a:r>
              <a:rPr lang="el-GR" sz="2000" dirty="0" smtClean="0"/>
              <a:t>(επανάληψη και εμπέδωση από την </a:t>
            </a:r>
            <a:r>
              <a:rPr lang="el-GR" sz="2000" dirty="0" smtClean="0"/>
              <a:t>Γεωμετρία Α</a:t>
            </a:r>
            <a:r>
              <a:rPr lang="el-GR" sz="2000" dirty="0" smtClean="0"/>
              <a:t>’ Γυμνασίου)</a:t>
            </a:r>
            <a:endParaRPr lang="el-GR" sz="2000" dirty="0" smtClean="0"/>
          </a:p>
          <a:p>
            <a:r>
              <a:rPr lang="el-GR" sz="2000" dirty="0" smtClean="0"/>
              <a:t>την ανάγκη για κατανόηση των μονάδων μέτρησης του </a:t>
            </a:r>
            <a:r>
              <a:rPr lang="el-GR" sz="2000" dirty="0" smtClean="0"/>
              <a:t>μήκους (επανάληψη και εμπέδωση από την Φυσική Α’ Γυμνασίου)</a:t>
            </a:r>
            <a:endParaRPr lang="el-GR" sz="2000" dirty="0" smtClean="0"/>
          </a:p>
          <a:p>
            <a:r>
              <a:rPr lang="el-GR" sz="2000" dirty="0" smtClean="0"/>
              <a:t>την έννοια της κλίμακας </a:t>
            </a:r>
          </a:p>
          <a:p>
            <a:r>
              <a:rPr lang="el-GR" sz="2000" dirty="0" smtClean="0"/>
              <a:t>την χρήση της κλίμακας για την απεικόνιση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επικοινωνια του ανθρωπου μεσω του σχεδιου</a:t>
            </a:r>
            <a:endParaRPr lang="el-GR" dirty="0"/>
          </a:p>
        </p:txBody>
      </p:sp>
      <p:sp>
        <p:nvSpPr>
          <p:cNvPr id="3" name="Content Placeholder 2"/>
          <p:cNvSpPr>
            <a:spLocks noGrp="1"/>
          </p:cNvSpPr>
          <p:nvPr>
            <p:ph sz="quarter" idx="1"/>
          </p:nvPr>
        </p:nvSpPr>
        <p:spPr/>
        <p:txBody>
          <a:bodyPr/>
          <a:lstStyle/>
          <a:p>
            <a:r>
              <a:rPr lang="el-GR" sz="1800" dirty="0" smtClean="0"/>
              <a:t>Ο άνθρωπος από τα αρχαία χρόνια επικοινωνούσε μέσω σχεδίων και απεικονίσεων.</a:t>
            </a:r>
          </a:p>
          <a:p>
            <a:pPr>
              <a:buNone/>
            </a:pPr>
            <a:endParaRPr lang="el-GR" dirty="0" smtClean="0"/>
          </a:p>
          <a:p>
            <a:endParaRPr lang="el-GR" dirty="0" smtClean="0"/>
          </a:p>
          <a:p>
            <a:endParaRPr lang="el-GR" dirty="0" smtClean="0"/>
          </a:p>
          <a:p>
            <a:r>
              <a:rPr lang="el-GR" sz="1800" dirty="0" smtClean="0"/>
              <a:t>Σήμερα οι μηχανικοί και οι σχεδιαστές διαμοιράζονται σχέδια που έχουν κοινές αρχές σχεδίου. Έτσι καταλαβαίνουν όλοι τι αποτυπώνετε. </a:t>
            </a:r>
          </a:p>
          <a:p>
            <a:endParaRPr lang="el-GR" sz="1800" dirty="0"/>
          </a:p>
        </p:txBody>
      </p:sp>
      <p:pic>
        <p:nvPicPr>
          <p:cNvPr id="4" name="Picture 3" descr="αρχαίες απεικονίσεις.jfif"/>
          <p:cNvPicPr>
            <a:picLocks noChangeAspect="1"/>
          </p:cNvPicPr>
          <p:nvPr/>
        </p:nvPicPr>
        <p:blipFill>
          <a:blip r:embed="rId2"/>
          <a:stretch>
            <a:fillRect/>
          </a:stretch>
        </p:blipFill>
        <p:spPr>
          <a:xfrm>
            <a:off x="3143240" y="1928802"/>
            <a:ext cx="2214578" cy="1616726"/>
          </a:xfrm>
          <a:prstGeom prst="rect">
            <a:avLst/>
          </a:prstGeom>
        </p:spPr>
      </p:pic>
      <p:pic>
        <p:nvPicPr>
          <p:cNvPr id="5" name="Picture 4" descr="μηχανολογικό σχέδιο.jfif"/>
          <p:cNvPicPr>
            <a:picLocks noChangeAspect="1"/>
          </p:cNvPicPr>
          <p:nvPr/>
        </p:nvPicPr>
        <p:blipFill>
          <a:blip r:embed="rId3"/>
          <a:stretch>
            <a:fillRect/>
          </a:stretch>
        </p:blipFill>
        <p:spPr>
          <a:xfrm>
            <a:off x="857224" y="4643446"/>
            <a:ext cx="2643206" cy="1480196"/>
          </a:xfrm>
          <a:prstGeom prst="rect">
            <a:avLst/>
          </a:prstGeom>
        </p:spPr>
      </p:pic>
      <p:pic>
        <p:nvPicPr>
          <p:cNvPr id="6" name="Picture 5" descr="αρχιτεκτονικό σχέδιο.jfif"/>
          <p:cNvPicPr>
            <a:picLocks noChangeAspect="1"/>
          </p:cNvPicPr>
          <p:nvPr/>
        </p:nvPicPr>
        <p:blipFill>
          <a:blip r:embed="rId4"/>
          <a:stretch>
            <a:fillRect/>
          </a:stretch>
        </p:blipFill>
        <p:spPr>
          <a:xfrm>
            <a:off x="4429123" y="4643446"/>
            <a:ext cx="2712933" cy="15001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Βασικεσ αρχεσ σχεδιασησ</a:t>
            </a:r>
            <a:endParaRPr lang="el-GR" dirty="0"/>
          </a:p>
        </p:txBody>
      </p:sp>
      <p:sp>
        <p:nvSpPr>
          <p:cNvPr id="5" name="Text Placeholder 4"/>
          <p:cNvSpPr>
            <a:spLocks noGrp="1"/>
          </p:cNvSpPr>
          <p:nvPr>
            <p:ph type="body" idx="2"/>
          </p:nvPr>
        </p:nvSpPr>
        <p:spPr>
          <a:xfrm>
            <a:off x="6812280" y="274320"/>
            <a:ext cx="1760248" cy="5226382"/>
          </a:xfrm>
        </p:spPr>
        <p:txBody>
          <a:bodyPr>
            <a:normAutofit lnSpcReduction="10000"/>
          </a:bodyPr>
          <a:lstStyle/>
          <a:p>
            <a:r>
              <a:rPr lang="el-GR" dirty="0" smtClean="0"/>
              <a:t>Χωρίζουμε το φύλλο σχεδίασης σε 4 μέρη (τεταρτημόρια) και παρατηρούμε το αντικείμενο που θέλουμε να σχεδιάσουμε.</a:t>
            </a:r>
          </a:p>
          <a:p>
            <a:r>
              <a:rPr lang="el-GR" b="1" dirty="0" smtClean="0"/>
              <a:t>Πρόσοψη: </a:t>
            </a:r>
            <a:r>
              <a:rPr lang="el-GR" dirty="0" smtClean="0"/>
              <a:t>το</a:t>
            </a:r>
            <a:r>
              <a:rPr lang="el-GR" b="1" dirty="0" smtClean="0"/>
              <a:t> </a:t>
            </a:r>
            <a:r>
              <a:rPr lang="el-GR" dirty="0" smtClean="0"/>
              <a:t>παρατηρούμε από μπροστά και  το σχεδιάζουμε στο πάνω αριστερό τεταρτημόριο.</a:t>
            </a:r>
          </a:p>
          <a:p>
            <a:r>
              <a:rPr lang="el-GR" b="1" dirty="0" smtClean="0"/>
              <a:t>Κάτοψη:</a:t>
            </a:r>
            <a:r>
              <a:rPr lang="el-GR" dirty="0" smtClean="0"/>
              <a:t> </a:t>
            </a:r>
            <a:r>
              <a:rPr lang="el-GR" dirty="0" smtClean="0"/>
              <a:t>το </a:t>
            </a:r>
            <a:r>
              <a:rPr lang="el-GR" dirty="0" smtClean="0"/>
              <a:t>παρατηρούμε από ψηλά και προς τα κάτω και  </a:t>
            </a:r>
            <a:r>
              <a:rPr lang="el-GR" dirty="0" smtClean="0"/>
              <a:t>το σχεδιάζουμε στο </a:t>
            </a:r>
            <a:r>
              <a:rPr lang="el-GR" dirty="0" smtClean="0"/>
              <a:t>κάτω αριστερό </a:t>
            </a:r>
            <a:r>
              <a:rPr lang="el-GR" dirty="0" smtClean="0"/>
              <a:t>τεταρτημόριο</a:t>
            </a:r>
            <a:r>
              <a:rPr lang="el-GR" dirty="0" smtClean="0"/>
              <a:t>.</a:t>
            </a:r>
          </a:p>
          <a:p>
            <a:r>
              <a:rPr lang="el-GR" b="1" dirty="0" smtClean="0"/>
              <a:t>Πλάγια όψη:</a:t>
            </a:r>
            <a:r>
              <a:rPr lang="el-GR" dirty="0" smtClean="0"/>
              <a:t> </a:t>
            </a:r>
            <a:r>
              <a:rPr lang="el-GR" dirty="0" smtClean="0"/>
              <a:t>το παρατηρούμε από </a:t>
            </a:r>
            <a:r>
              <a:rPr lang="el-GR" dirty="0" smtClean="0"/>
              <a:t>το πλάι και το </a:t>
            </a:r>
            <a:r>
              <a:rPr lang="el-GR" dirty="0" smtClean="0"/>
              <a:t>σχεδιάζουμε στο πάνω </a:t>
            </a:r>
            <a:r>
              <a:rPr lang="el-GR" dirty="0" smtClean="0"/>
              <a:t>δεξί τεταρτημόριο</a:t>
            </a:r>
            <a:r>
              <a:rPr lang="el-GR" dirty="0" smtClean="0"/>
              <a:t>.</a:t>
            </a:r>
            <a:endParaRPr lang="el-GR" b="1" dirty="0" smtClean="0"/>
          </a:p>
          <a:p>
            <a:endParaRPr lang="el-GR" b="1" dirty="0"/>
          </a:p>
        </p:txBody>
      </p:sp>
      <p:pic>
        <p:nvPicPr>
          <p:cNvPr id="6" name="Content Placeholder 5" descr="οψεις προβολές.jfif"/>
          <p:cNvPicPr>
            <a:picLocks noGrp="1" noChangeAspect="1"/>
          </p:cNvPicPr>
          <p:nvPr>
            <p:ph sz="quarter" idx="1"/>
          </p:nvPr>
        </p:nvPicPr>
        <p:blipFill>
          <a:blip r:embed="rId2"/>
          <a:stretch>
            <a:fillRect/>
          </a:stretch>
        </p:blipFill>
        <p:spPr>
          <a:xfrm>
            <a:off x="428596" y="1285860"/>
            <a:ext cx="5184045" cy="3786214"/>
          </a:xfrm>
        </p:spPr>
      </p:pic>
      <p:sp>
        <p:nvSpPr>
          <p:cNvPr id="7" name="TextBox 6"/>
          <p:cNvSpPr txBox="1"/>
          <p:nvPr/>
        </p:nvSpPr>
        <p:spPr>
          <a:xfrm>
            <a:off x="571472" y="5214950"/>
            <a:ext cx="4929222" cy="646331"/>
          </a:xfrm>
          <a:prstGeom prst="rect">
            <a:avLst/>
          </a:prstGeom>
          <a:noFill/>
        </p:spPr>
        <p:txBody>
          <a:bodyPr wrap="square" rtlCol="0">
            <a:spAutoFit/>
          </a:bodyPr>
          <a:lstStyle/>
          <a:p>
            <a:r>
              <a:rPr lang="el-GR" sz="3600" dirty="0" smtClean="0">
                <a:hlinkClick r:id="rId3"/>
              </a:rPr>
              <a:t>Σχεδίαση και Κλίμακα</a:t>
            </a:r>
            <a:endParaRPr lang="el-G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ΜΗΚΟΣ – ΠΛΑΤΟΣ - ΥΨΟΣ</a:t>
            </a:r>
            <a:endParaRPr lang="el-GR" dirty="0"/>
          </a:p>
        </p:txBody>
      </p:sp>
      <p:pic>
        <p:nvPicPr>
          <p:cNvPr id="4" name="Content Placeholder 3" descr="μηκος πλατος υψος.jfif"/>
          <p:cNvPicPr>
            <a:picLocks noGrp="1" noChangeAspect="1"/>
          </p:cNvPicPr>
          <p:nvPr>
            <p:ph sz="quarter" idx="1"/>
          </p:nvPr>
        </p:nvPicPr>
        <p:blipFill>
          <a:blip r:embed="rId2"/>
          <a:stretch>
            <a:fillRect/>
          </a:stretch>
        </p:blipFill>
        <p:spPr>
          <a:xfrm>
            <a:off x="2143108" y="2357430"/>
            <a:ext cx="4929221" cy="2928958"/>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ΜΟΝΑΔΕΣ ΜΕΤΡΗΣΗΣ ΜΗΚΟΥΣ</a:t>
            </a:r>
            <a:endParaRPr lang="el-GR" dirty="0"/>
          </a:p>
        </p:txBody>
      </p:sp>
      <p:pic>
        <p:nvPicPr>
          <p:cNvPr id="4" name="Content Placeholder 3" descr="μονάδες μήκους.jfif"/>
          <p:cNvPicPr>
            <a:picLocks noGrp="1" noChangeAspect="1"/>
          </p:cNvPicPr>
          <p:nvPr>
            <p:ph sz="quarter" idx="1"/>
          </p:nvPr>
        </p:nvPicPr>
        <p:blipFill>
          <a:blip r:embed="rId2"/>
          <a:stretch>
            <a:fillRect/>
          </a:stretch>
        </p:blipFill>
        <p:spPr>
          <a:xfrm>
            <a:off x="1785918" y="1500174"/>
            <a:ext cx="5467239" cy="2214578"/>
          </a:xfrm>
        </p:spPr>
      </p:pic>
      <p:pic>
        <p:nvPicPr>
          <p:cNvPr id="5" name="Picture 4" descr="μονάδες μήκους σχέδιο.jfif"/>
          <p:cNvPicPr>
            <a:picLocks noChangeAspect="1"/>
          </p:cNvPicPr>
          <p:nvPr/>
        </p:nvPicPr>
        <p:blipFill>
          <a:blip r:embed="rId3"/>
          <a:stretch>
            <a:fillRect/>
          </a:stretch>
        </p:blipFill>
        <p:spPr>
          <a:xfrm>
            <a:off x="500035" y="3857628"/>
            <a:ext cx="3429024" cy="2357454"/>
          </a:xfrm>
          <a:prstGeom prst="rect">
            <a:avLst/>
          </a:prstGeom>
        </p:spPr>
      </p:pic>
      <p:sp>
        <p:nvSpPr>
          <p:cNvPr id="6" name="TextBox 5"/>
          <p:cNvSpPr txBox="1"/>
          <p:nvPr/>
        </p:nvSpPr>
        <p:spPr>
          <a:xfrm>
            <a:off x="3857620" y="3857628"/>
            <a:ext cx="4786346" cy="830997"/>
          </a:xfrm>
          <a:prstGeom prst="rect">
            <a:avLst/>
          </a:prstGeom>
          <a:noFill/>
        </p:spPr>
        <p:txBody>
          <a:bodyPr wrap="square" rtlCol="0">
            <a:spAutoFit/>
          </a:bodyPr>
          <a:lstStyle/>
          <a:p>
            <a:r>
              <a:rPr lang="el-GR" sz="2400" b="1" dirty="0" smtClean="0">
                <a:hlinkClick r:id="rId4"/>
              </a:rPr>
              <a:t>Μονάδες Μέτρησης Μήκους - Βίντεο</a:t>
            </a:r>
            <a:endParaRPr lang="el-GR" sz="2400" b="1" dirty="0"/>
          </a:p>
        </p:txBody>
      </p:sp>
      <p:sp>
        <p:nvSpPr>
          <p:cNvPr id="7" name="TextBox 6"/>
          <p:cNvSpPr txBox="1"/>
          <p:nvPr/>
        </p:nvSpPr>
        <p:spPr>
          <a:xfrm>
            <a:off x="3857620" y="5000636"/>
            <a:ext cx="4786346" cy="830997"/>
          </a:xfrm>
          <a:prstGeom prst="rect">
            <a:avLst/>
          </a:prstGeom>
          <a:noFill/>
        </p:spPr>
        <p:txBody>
          <a:bodyPr wrap="square" rtlCol="0">
            <a:spAutoFit/>
          </a:bodyPr>
          <a:lstStyle/>
          <a:p>
            <a:r>
              <a:rPr lang="el-GR" sz="2400" b="1" dirty="0" smtClean="0">
                <a:hlinkClick r:id="rId5"/>
              </a:rPr>
              <a:t>Μονάδες Μέτρησης Μήκους - Online άσκηση</a:t>
            </a:r>
            <a:endParaRPr lang="el-GR"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κλιμακα</a:t>
            </a:r>
            <a:endParaRPr lang="el-GR" dirty="0"/>
          </a:p>
        </p:txBody>
      </p:sp>
      <p:sp>
        <p:nvSpPr>
          <p:cNvPr id="3" name="Content Placeholder 2"/>
          <p:cNvSpPr>
            <a:spLocks noGrp="1"/>
          </p:cNvSpPr>
          <p:nvPr>
            <p:ph sz="quarter" idx="1"/>
          </p:nvPr>
        </p:nvSpPr>
        <p:spPr/>
        <p:txBody>
          <a:bodyPr/>
          <a:lstStyle/>
          <a:p>
            <a:pPr algn="just"/>
            <a:r>
              <a:rPr lang="el-GR" sz="1800" smtClean="0"/>
              <a:t>Όταν σχεδιάζουμε ένα αντικείμενο μπορεί να αντιμετωπίσουμε το πρόβλημα του μεγέθους του. Όταν ένα αντικείμενο είναι μεγαλύτερο από το χαρτί που θα το αποτυπώσουμε τότε θα το σχεδιάσουμε πιο μικρό. Αντίστοιχα ένα πολύ μικρό αντικείμενο πχ. μία μικρή βίδα, θα την σχεδιάσουμε μεγαλύτερη. </a:t>
            </a:r>
          </a:p>
          <a:p>
            <a:pPr algn="just"/>
            <a:r>
              <a:rPr lang="el-GR" sz="1800" smtClean="0"/>
              <a:t>Θα πρέπει λοιπόν να βρούμε τόν λόγο του σχεδίου προς το πραγματικό μέγεθος του αντικειμένου.</a:t>
            </a:r>
          </a:p>
          <a:p>
            <a:pPr algn="just"/>
            <a:r>
              <a:rPr lang="el-GR" sz="1800" smtClean="0"/>
              <a:t>Η σχέση του πραγματικού μεγέθους και του γραφικού του μεγέθους, λέγεται </a:t>
            </a:r>
            <a:r>
              <a:rPr lang="el-GR" sz="1800" b="1" smtClean="0"/>
              <a:t>κλίμακα</a:t>
            </a:r>
            <a:r>
              <a:rPr lang="el-GR" sz="1800" smtClean="0"/>
              <a:t>.</a:t>
            </a:r>
          </a:p>
          <a:p>
            <a:pPr algn="just"/>
            <a:endParaRPr lang="el-GR" dirty="0" smtClean="0"/>
          </a:p>
        </p:txBody>
      </p:sp>
      <p:sp>
        <p:nvSpPr>
          <p:cNvPr id="4" name="Rounded Rectangle 3"/>
          <p:cNvSpPr/>
          <p:nvPr/>
        </p:nvSpPr>
        <p:spPr>
          <a:xfrm>
            <a:off x="1428728" y="4857760"/>
            <a:ext cx="5786478"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p:cNvSpPr txBox="1"/>
          <p:nvPr/>
        </p:nvSpPr>
        <p:spPr>
          <a:xfrm>
            <a:off x="1643042" y="4857760"/>
            <a:ext cx="5429288" cy="369332"/>
          </a:xfrm>
          <a:prstGeom prst="rect">
            <a:avLst/>
          </a:prstGeom>
          <a:noFill/>
        </p:spPr>
        <p:txBody>
          <a:bodyPr wrap="square" rtlCol="0">
            <a:spAutoFit/>
          </a:bodyPr>
          <a:lstStyle/>
          <a:p>
            <a:r>
              <a:rPr lang="el-GR" dirty="0" smtClean="0"/>
              <a:t>Κλίμακα= Γραφικό μέγεθος / Πραγματικό μέγεθος</a:t>
            </a:r>
            <a:endParaRPr lang="el-GR" dirty="0"/>
          </a:p>
        </p:txBody>
      </p:sp>
      <p:sp>
        <p:nvSpPr>
          <p:cNvPr id="7" name="TextBox 6"/>
          <p:cNvSpPr txBox="1"/>
          <p:nvPr/>
        </p:nvSpPr>
        <p:spPr>
          <a:xfrm>
            <a:off x="1928794" y="5572140"/>
            <a:ext cx="4929222" cy="646331"/>
          </a:xfrm>
          <a:prstGeom prst="rect">
            <a:avLst/>
          </a:prstGeom>
          <a:noFill/>
        </p:spPr>
        <p:txBody>
          <a:bodyPr wrap="square" rtlCol="0">
            <a:spAutoFit/>
          </a:bodyPr>
          <a:lstStyle/>
          <a:p>
            <a:r>
              <a:rPr lang="el-GR" sz="3600" dirty="0" smtClean="0">
                <a:hlinkClick r:id="rId2"/>
              </a:rPr>
              <a:t>Σχεδίαση και Κλίμακα</a:t>
            </a:r>
            <a:endParaRPr lang="el-GR"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Κλιμακα - χρηση</a:t>
            </a:r>
            <a:endParaRPr lang="el-GR"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357158" y="1571612"/>
            <a:ext cx="4429156" cy="402336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714876" y="2285992"/>
            <a:ext cx="3786214" cy="30003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87</TotalTime>
  <Words>247</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ΣΧΕΔΙΑΖΟΝΤΑΣ...ΕΠΙΚΟΙΝΩΝΩ</vt:lpstr>
      <vt:lpstr>Στοχοι μαθηματοσ</vt:lpstr>
      <vt:lpstr>Η επικοινωνια του ανθρωπου μεσω του σχεδιου</vt:lpstr>
      <vt:lpstr>Βασικεσ αρχεσ σχεδιασησ</vt:lpstr>
      <vt:lpstr>ΜΗΚΟΣ – ΠΛΑΤΟΣ - ΥΨΟΣ</vt:lpstr>
      <vt:lpstr>ΜΟΝΑΔΕΣ ΜΕΤΡΗΣΗΣ ΜΗΚΟΥΣ</vt:lpstr>
      <vt:lpstr>κλιμακα</vt:lpstr>
      <vt:lpstr>Κλιμακα - χρηση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ΣΧΕΔΙΑΖΟΝΤΑΣ...ΕΠΙΚΟΙΝΩΝΩ</dc:title>
  <dc:creator>USER</dc:creator>
  <cp:lastModifiedBy>USER</cp:lastModifiedBy>
  <cp:revision>3</cp:revision>
  <dcterms:created xsi:type="dcterms:W3CDTF">2024-01-23T07:20:59Z</dcterms:created>
  <dcterms:modified xsi:type="dcterms:W3CDTF">2024-01-23T08:48:34Z</dcterms:modified>
</cp:coreProperties>
</file>