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7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27DABC-212D-4953-956B-CEE48ABA1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95B91CE-0EBB-4E68-BCA2-0180681209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B750357-26C4-45C1-8D2C-DCBEC2EEB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1A22-0725-4D48-9262-1F85D663CFE6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3195775-D85E-45A4-A86E-12C7F0777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F0E6C50-B628-4C37-8021-D40345D08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CDFB-39A5-4D8F-BCAA-D7173B9132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150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B3BEBC-048F-40AB-955A-5EB19DD3E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B4ACB91-3146-4C6C-B28D-D86E0AF90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6FAF24F-71E2-4648-9175-AF740028F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1A22-0725-4D48-9262-1F85D663CFE6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5CC2BC5-555A-4B4C-B283-F8D800B2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06F4167-CDAE-47BC-98E9-DF0E9F6B4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CDFB-39A5-4D8F-BCAA-D7173B9132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247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2BF5023-38C5-4379-841B-14B78E8A3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34935E0-7767-43E4-8134-2F61F6735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746353A-10BE-4858-9F2A-E005D6C7A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1A22-0725-4D48-9262-1F85D663CFE6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8AF7D52-D3B3-40C8-A545-1922B01D1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6451A39-AAF8-45DA-A14A-B1BD731F5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CDFB-39A5-4D8F-BCAA-D7173B9132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543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0D67B8-9BB0-4D3C-9763-E50752923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A6C57AA-30A0-4D0A-BF11-305337AF9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2EE6B02-BF77-461B-9F50-227C64E5B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1A22-0725-4D48-9262-1F85D663CFE6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636B2DF-8983-4DFD-B95B-33EA0AB9E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1A83E33-81DB-41AA-8F16-7F06F55C6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CDFB-39A5-4D8F-BCAA-D7173B9132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86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25C374-1B3F-412E-B7D6-AC54ACD38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9394CBC-166F-4920-9FDB-ADBD96376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E0C50DF-2842-44D5-8F22-2082441B1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1A22-0725-4D48-9262-1F85D663CFE6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65B0567-51FA-4E55-B5FE-513563FA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0D80AF3-CEF8-4B71-97F5-1496D9C8B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CDFB-39A5-4D8F-BCAA-D7173B9132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057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1D1B8E-C259-4763-9B82-8344314BF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4350B76-796D-462E-84BE-CCA1D785F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2339AC0-7EDF-48B7-89FE-574181642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746E5EF-BC8E-480D-BF24-3D4788277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1A22-0725-4D48-9262-1F85D663CFE6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FE2AC97-1D08-4F78-BBBB-FA1EE464D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EA512F4-EF4E-4A88-87F8-441F71A07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CDFB-39A5-4D8F-BCAA-D7173B9132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849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1B288DC-8EBB-44E8-ADDA-F2963F1E8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C8B488C-3D62-4869-962A-21DCA071F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F81CE1A-AEF8-4751-BAE8-FDEF23E73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A49F45AD-572E-43DC-95C7-9C27CD56DD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E5E6584-3CAC-4262-A06B-011B1C0443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5A718696-D8E2-4996-85E2-968DAEAC4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1A22-0725-4D48-9262-1F85D663CFE6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E2EC3F2-A009-49BF-B994-0E095134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E850EE9-75D2-4316-B12F-804CD3304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CDFB-39A5-4D8F-BCAA-D7173B9132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642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224EF1-5420-482B-B3CD-5F3D462F3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AC570B5-3239-409C-9777-3C9A20DE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1A22-0725-4D48-9262-1F85D663CFE6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A6C69C1-69DD-462B-8221-41D3F2149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FD6A2E6-99F4-40C3-BAFD-0B5A4B614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CDFB-39A5-4D8F-BCAA-D7173B9132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420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62A6D06-0B45-43FB-9B26-9D115A958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1A22-0725-4D48-9262-1F85D663CFE6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D9AF831-0FD0-433C-A69E-7F578B58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A9D2AAD-97AD-4CC0-ADE0-5DCD95C2A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CDFB-39A5-4D8F-BCAA-D7173B9132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877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88EE14-081E-4EB0-8B2B-64F3D62F0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D2D023-3C32-42D2-BFD4-54B15D181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17EEA76-6092-42FE-AAC9-9CC691583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D493802-E4EC-43EA-8092-3DFC53AD5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1A22-0725-4D48-9262-1F85D663CFE6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8B661FE-B4DD-4B59-86FA-2BA958D3C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D317BE8-7ACB-43B4-9E80-93F7ADB4D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CDFB-39A5-4D8F-BCAA-D7173B9132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658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CBD92A-EE4B-45A6-8BD4-3B05A5C8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6466996-9003-4FC7-809E-947B388BB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255D101-52A5-4E5C-A9D7-E888F765A6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CCFA4CA-4388-4306-A85A-077CD2308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B1A22-0725-4D48-9262-1F85D663CFE6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5D47A57-7DDB-4578-B9B9-8BFC3925C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8C91000-650E-41C5-90F5-E598EFF78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7CDFB-39A5-4D8F-BCAA-D7173B9132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4493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808BB18-8689-4228-8D50-ECC2088AD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4B199AB-0CF4-40C1-9564-DE15F6B38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1991D4B-3804-4391-A956-2A0627BFFE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B1A22-0725-4D48-9262-1F85D663CFE6}" type="datetimeFigureOut">
              <a:rPr lang="el-GR" smtClean="0"/>
              <a:t>17/1/2021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73368A4-42EF-41E4-89A8-4989DDB4D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9D2C91-E9BA-4F49-A798-A74CB4025F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7CDFB-39A5-4D8F-BCAA-D7173B9132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460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3C293D-D80A-4569-A35E-886E9D8E4F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67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0FFFE20-D3D4-40F9-BE8D-5CB6D2E099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3"/>
            <a:ext cx="4562649" cy="3204134"/>
          </a:xfrm>
        </p:spPr>
        <p:txBody>
          <a:bodyPr anchor="b">
            <a:norm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ΕΞΙΣΩΣΕΙΣ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7099BAD-9512-460C-B617-F917F6FD4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ΕΠΙΛΥΣΗ ΕΞΙΣΩΣΕΩΝ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7508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785220-7E97-4742-8403-CC421838894E}"/>
                  </a:ext>
                </a:extLst>
              </p:cNvPr>
              <p:cNvSpPr txBox="1"/>
              <p:nvPr/>
            </p:nvSpPr>
            <p:spPr>
              <a:xfrm>
                <a:off x="991552" y="302359"/>
                <a:ext cx="10404158" cy="65556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b="1" u="sng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Εφαρμογή</a:t>
                </a:r>
                <a:r>
                  <a:rPr lang="el-GR" sz="240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endParaRPr lang="el-GR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:r>
                  <a:rPr lang="el-GR" sz="240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Να εξεταστεί αν ο αριθμός 3 είναι ρίζα της εξίσωσης </a:t>
                </a:r>
                <a14:m>
                  <m:oMath xmlns:m="http://schemas.openxmlformats.org/officeDocument/2006/math">
                    <m:r>
                      <a:rPr lang="el-GR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5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−7=8</m:t>
                    </m:r>
                  </m:oMath>
                </a14:m>
                <a:r>
                  <a:rPr lang="el-GR" sz="240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el-GR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Αντικαθιστώ όπου </a:t>
                </a:r>
                <a:r>
                  <a:rPr lang="en-US" sz="240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x </a:t>
                </a:r>
                <a:r>
                  <a:rPr lang="el-GR" sz="240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το 3 και ελέγχω αν επαληθεύεται η εξίσωση :</a:t>
                </a:r>
                <a:endParaRPr lang="el-GR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5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−7=8</m:t>
                      </m:r>
                    </m:oMath>
                  </m:oMathPara>
                </a14:m>
                <a:endParaRPr lang="el-GR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ή</a:t>
                </a:r>
                <a:endParaRPr lang="el-GR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5×3−7=8</m:t>
                      </m:r>
                    </m:oMath>
                  </m:oMathPara>
                </a14:m>
                <a:endParaRPr lang="el-GR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ή</a:t>
                </a:r>
                <a:endParaRPr lang="el-GR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15−7=8</m:t>
                      </m:r>
                    </m:oMath>
                  </m:oMathPara>
                </a14:m>
                <a:endParaRPr lang="el-GR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ή</a:t>
                </a:r>
                <a:endParaRPr lang="el-GR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8=8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785220-7E97-4742-8403-CC4218388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552" y="302359"/>
                <a:ext cx="10404158" cy="6555641"/>
              </a:xfrm>
              <a:prstGeom prst="rect">
                <a:avLst/>
              </a:prstGeom>
              <a:blipFill>
                <a:blip r:embed="rId2"/>
                <a:stretch>
                  <a:fillRect l="-9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4784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93E9F1-2373-43E5-8C81-EBA26B719C7F}"/>
                  </a:ext>
                </a:extLst>
              </p:cNvPr>
              <p:cNvSpPr txBox="1"/>
              <p:nvPr/>
            </p:nvSpPr>
            <p:spPr>
              <a:xfrm>
                <a:off x="740092" y="95933"/>
                <a:ext cx="8803958" cy="57351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Να εξεταστεί αν η εξίσωση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𝜔</m:t>
                        </m:r>
                      </m:num>
                      <m:den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  <m:r>
                      <a:rPr lang="el-G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+</m:t>
                    </m:r>
                    <m:f>
                      <m:fPr>
                        <m:ctrlP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𝜔</m:t>
                        </m:r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+8</m:t>
                        </m:r>
                      </m:num>
                      <m:den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5</m:t>
                        </m:r>
                      </m:den>
                    </m:f>
                    <m:r>
                      <a:rPr lang="el-G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=7</m:t>
                    </m:r>
                  </m:oMath>
                </a14:m>
                <a:r>
                  <a:rPr lang="el-G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έχει λύση τον αριθμό 12.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Αντικαθιστώ όπου ω το 12 και ελέγχω αν επαληθεύεται η εξίσωση :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𝜔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3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</m:t>
                      </m:r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𝜔</m:t>
                          </m:r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+8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5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=7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ή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3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</m:t>
                      </m:r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12+8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5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=7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ή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293E9F1-2373-43E5-8C81-EBA26B719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092" y="95933"/>
                <a:ext cx="8803958" cy="5735160"/>
              </a:xfrm>
              <a:prstGeom prst="rect">
                <a:avLst/>
              </a:prstGeom>
              <a:blipFill>
                <a:blip r:embed="rId2"/>
                <a:stretch>
                  <a:fillRect l="-10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6183D91-C005-452C-B092-EBA51E14EE0E}"/>
                  </a:ext>
                </a:extLst>
              </p:cNvPr>
              <p:cNvSpPr txBox="1"/>
              <p:nvPr/>
            </p:nvSpPr>
            <p:spPr>
              <a:xfrm>
                <a:off x="7175183" y="1502279"/>
                <a:ext cx="6097904" cy="36568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3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</m:t>
                      </m:r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20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5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=7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ή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4+4=7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ή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8=7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6183D91-C005-452C-B092-EBA51E14EE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183" y="1502279"/>
                <a:ext cx="6097904" cy="36568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Ευθεία γραμμή σύνδεσης 7">
            <a:extLst>
              <a:ext uri="{FF2B5EF4-FFF2-40B4-BE49-F238E27FC236}">
                <a16:creationId xmlns:a16="http://schemas.microsoft.com/office/drawing/2014/main" id="{D5F0FC9B-3E24-4897-886C-CE7CE73B1E02}"/>
              </a:ext>
            </a:extLst>
          </p:cNvPr>
          <p:cNvCxnSpPr>
            <a:cxnSpLocks/>
          </p:cNvCxnSpPr>
          <p:nvPr/>
        </p:nvCxnSpPr>
        <p:spPr>
          <a:xfrm>
            <a:off x="8315324" y="1689318"/>
            <a:ext cx="0" cy="3682782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1C633E3-2E04-4904-BC7E-13C2394D1D5E}"/>
              </a:ext>
            </a:extLst>
          </p:cNvPr>
          <p:cNvSpPr txBox="1"/>
          <p:nvPr/>
        </p:nvSpPr>
        <p:spPr>
          <a:xfrm>
            <a:off x="740092" y="5489055"/>
            <a:ext cx="10961350" cy="11430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Παρατηρούμε ότι ο αριθμός 12 δεν επαληθεύει την εξίσωση και άρα δεν είναι λύση της εξίσωσης.</a:t>
            </a:r>
            <a:endParaRPr lang="el-G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67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5A7D13-27C9-475F-8E48-3753D9833A88}"/>
              </a:ext>
            </a:extLst>
          </p:cNvPr>
          <p:cNvSpPr txBox="1"/>
          <p:nvPr/>
        </p:nvSpPr>
        <p:spPr>
          <a:xfrm>
            <a:off x="2911793" y="338004"/>
            <a:ext cx="6097904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Βασικές μορφές εξισώσεων και οι λύσεις τους</a:t>
            </a:r>
            <a:endParaRPr lang="el-GR" sz="24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Πίνακας 3">
                <a:extLst>
                  <a:ext uri="{FF2B5EF4-FFF2-40B4-BE49-F238E27FC236}">
                    <a16:creationId xmlns:a16="http://schemas.microsoft.com/office/drawing/2014/main" id="{AB8EA5BA-81A9-4BBF-985F-85350A1F71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8129889"/>
                  </p:ext>
                </p:extLst>
              </p:nvPr>
            </p:nvGraphicFramePr>
            <p:xfrm>
              <a:off x="357823" y="1165319"/>
              <a:ext cx="5267960" cy="452736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633980">
                      <a:extLst>
                        <a:ext uri="{9D8B030D-6E8A-4147-A177-3AD203B41FA5}">
                          <a16:colId xmlns:a16="http://schemas.microsoft.com/office/drawing/2014/main" val="2782231093"/>
                        </a:ext>
                      </a:extLst>
                    </a:gridCol>
                    <a:gridCol w="2633980">
                      <a:extLst>
                        <a:ext uri="{9D8B030D-6E8A-4147-A177-3AD203B41FA5}">
                          <a16:colId xmlns:a16="http://schemas.microsoft.com/office/drawing/2014/main" val="2018334021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400">
                              <a:solidFill>
                                <a:schemeClr val="tx1"/>
                              </a:solidFill>
                              <a:effectLst/>
                            </a:rPr>
                            <a:t>ΜΟΡΦΗ ΕΞΙΣΩΣΗΣ</a:t>
                          </a:r>
                          <a:endParaRPr lang="el-G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400">
                              <a:solidFill>
                                <a:schemeClr val="tx1"/>
                              </a:solidFill>
                              <a:effectLst/>
                            </a:rPr>
                            <a:t>ΛΥΣΗ ΕΞΙΣΩΣΗΣ</a:t>
                          </a:r>
                          <a:endParaRPr lang="el-G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849364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l-G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–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el-G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8377269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–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l-G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el-G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4179579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–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l-G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–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l-G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5240219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·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l-G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400" b="0" i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β</m:t>
                                </m:r>
                                <m:r>
                                  <a:rPr lang="el-GR" sz="2400" b="0" i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: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2400" b="0" i="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α</m:t>
                                </m:r>
                              </m:oMath>
                            </m:oMathPara>
                          </a14:m>
                          <a:endParaRPr lang="el-G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3766085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l-G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·­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el-G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8548813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l-G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­ :</m:t>
                                </m:r>
                                <m:r>
                                  <a:rPr lang="el-GR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oMath>
                            </m:oMathPara>
                          </a14:m>
                          <a:endParaRPr lang="el-G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286354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Πίνακας 3">
                <a:extLst>
                  <a:ext uri="{FF2B5EF4-FFF2-40B4-BE49-F238E27FC236}">
                    <a16:creationId xmlns:a16="http://schemas.microsoft.com/office/drawing/2014/main" id="{AB8EA5BA-81A9-4BBF-985F-85350A1F71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8129889"/>
                  </p:ext>
                </p:extLst>
              </p:nvPr>
            </p:nvGraphicFramePr>
            <p:xfrm>
              <a:off x="357823" y="1165319"/>
              <a:ext cx="5267960" cy="452736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633980">
                      <a:extLst>
                        <a:ext uri="{9D8B030D-6E8A-4147-A177-3AD203B41FA5}">
                          <a16:colId xmlns:a16="http://schemas.microsoft.com/office/drawing/2014/main" val="2782231093"/>
                        </a:ext>
                      </a:extLst>
                    </a:gridCol>
                    <a:gridCol w="2633980">
                      <a:extLst>
                        <a:ext uri="{9D8B030D-6E8A-4147-A177-3AD203B41FA5}">
                          <a16:colId xmlns:a16="http://schemas.microsoft.com/office/drawing/2014/main" val="2018334021"/>
                        </a:ext>
                      </a:extLst>
                    </a:gridCol>
                  </a:tblGrid>
                  <a:tr h="49193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400">
                              <a:solidFill>
                                <a:schemeClr val="tx1"/>
                              </a:solidFill>
                              <a:effectLst/>
                            </a:rPr>
                            <a:t>ΜΟΡΦΗ ΕΞΙΣΩΣΗΣ</a:t>
                          </a:r>
                          <a:endParaRPr lang="el-G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50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el-GR" sz="2400">
                              <a:solidFill>
                                <a:schemeClr val="tx1"/>
                              </a:solidFill>
                              <a:effectLst/>
                            </a:rPr>
                            <a:t>ΛΥΣΗ ΕΞΙΣΩΣΗΣ</a:t>
                          </a:r>
                          <a:endParaRPr lang="el-G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84936400"/>
                      </a:ext>
                    </a:extLst>
                  </a:tr>
                  <a:tr h="6502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31" t="-77358" r="-100924" b="-5264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00463" t="-77358" r="-1157" b="-5264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83772698"/>
                      </a:ext>
                    </a:extLst>
                  </a:tr>
                  <a:tr h="6502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31" t="-175701" r="-100924" b="-4214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00463" t="-175701" r="-1157" b="-4214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41795790"/>
                      </a:ext>
                    </a:extLst>
                  </a:tr>
                  <a:tr h="6502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31" t="-275701" r="-100924" b="-3214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00463" t="-275701" r="-1157" b="-3214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2402192"/>
                      </a:ext>
                    </a:extLst>
                  </a:tr>
                  <a:tr h="650240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31" t="-375701" r="-100924" b="-2214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00463" t="-375701" r="-1157" b="-2214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37660859"/>
                      </a:ext>
                    </a:extLst>
                  </a:tr>
                  <a:tr h="717233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31" t="-435043" r="-100924" b="-1025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00463" t="-435043" r="-1157" b="-1025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85488136"/>
                      </a:ext>
                    </a:extLst>
                  </a:tr>
                  <a:tr h="717233"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231" t="-530508" r="-100924" b="-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00463" t="-530508" r="-1157" b="-16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2863547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F9AE06-4E63-4B18-B3C8-A38C62B38F45}"/>
                  </a:ext>
                </a:extLst>
              </p:cNvPr>
              <p:cNvSpPr txBox="1"/>
              <p:nvPr/>
            </p:nvSpPr>
            <p:spPr>
              <a:xfrm>
                <a:off x="5823586" y="1387792"/>
                <a:ext cx="6280784" cy="3439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Η εξίσωση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+5=12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έχει λύση την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=12–5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ή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=7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el-G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Η εξίσωση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–2=3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έχει λύση την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=3+2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ή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𝑦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=5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el-G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Η εξίσωση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10–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𝑧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=1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έχει λύση την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𝑧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=10–1 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ή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𝑧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=9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el-G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Η εξίσωση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7</m:t>
                    </m:r>
                    <m:r>
                      <a:rPr lang="el-GR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­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𝜑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=14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έχει λύση την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𝜑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=14 :7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ή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𝜑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=2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el-G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Η εξίσωση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𝜔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:5=4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έχει λύση την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𝜔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=4·</m:t>
                    </m:r>
                    <m:r>
                      <a:rPr lang="el-GR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­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5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ή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𝜔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=20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el-G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Η εξίσωση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24 :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𝜓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=6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έχει λύση την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𝜓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=24 :6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ή </a:t>
                </a:r>
                <a14:m>
                  <m:oMath xmlns:m="http://schemas.openxmlformats.org/officeDocument/2006/math"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𝜓</m:t>
                    </m:r>
                    <m:r>
                      <a:rPr lang="el-GR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=4</m:t>
                    </m:r>
                  </m:oMath>
                </a14:m>
                <a:r>
                  <a:rPr lang="el-GR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  <a:endParaRPr lang="el-GR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F9AE06-4E63-4B18-B3C8-A38C62B38F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3586" y="1387792"/>
                <a:ext cx="6280784" cy="3439531"/>
              </a:xfrm>
              <a:prstGeom prst="rect">
                <a:avLst/>
              </a:prstGeom>
              <a:blipFill>
                <a:blip r:embed="rId3"/>
                <a:stretch>
                  <a:fillRect l="-970" b="-230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9564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49A740-43A1-48D7-8988-911B6489B251}"/>
                  </a:ext>
                </a:extLst>
              </p:cNvPr>
              <p:cNvSpPr txBox="1"/>
              <p:nvPr/>
            </p:nvSpPr>
            <p:spPr>
              <a:xfrm>
                <a:off x="1780223" y="615298"/>
                <a:ext cx="6097904" cy="52424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Εφαρμογή :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Να λύσετε τις παρακάτω εξισώσεις :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+3=9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−4=5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14−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=6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=12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:3=6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63 :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=9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49A740-43A1-48D7-8988-911B6489B2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0223" y="615298"/>
                <a:ext cx="6097904" cy="5242461"/>
              </a:xfrm>
              <a:prstGeom prst="rect">
                <a:avLst/>
              </a:prstGeom>
              <a:blipFill>
                <a:blip r:embed="rId2"/>
                <a:stretch>
                  <a:fillRect l="-1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753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9986718-CFA2-4AE2-971A-EE7A445EAB9A}"/>
                  </a:ext>
                </a:extLst>
              </p:cNvPr>
              <p:cNvSpPr txBox="1"/>
              <p:nvPr/>
            </p:nvSpPr>
            <p:spPr>
              <a:xfrm>
                <a:off x="-1931668" y="206937"/>
                <a:ext cx="6097904" cy="36270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+3=9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=9−3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=6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sz="24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l-G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9986718-CFA2-4AE2-971A-EE7A445EA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31668" y="206937"/>
                <a:ext cx="6097904" cy="36270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1261797-BFAD-4208-9550-699AC85F3778}"/>
                  </a:ext>
                </a:extLst>
              </p:cNvPr>
              <p:cNvSpPr txBox="1"/>
              <p:nvPr/>
            </p:nvSpPr>
            <p:spPr>
              <a:xfrm>
                <a:off x="-287654" y="160348"/>
                <a:ext cx="6480810" cy="20621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−4=5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=5+4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=9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1261797-BFAD-4208-9550-699AC85F37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87654" y="160348"/>
                <a:ext cx="6480810" cy="20621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79AC665-B531-4F37-A17D-83602CF6E0A7}"/>
                  </a:ext>
                </a:extLst>
              </p:cNvPr>
              <p:cNvSpPr txBox="1"/>
              <p:nvPr/>
            </p:nvSpPr>
            <p:spPr>
              <a:xfrm>
                <a:off x="1615441" y="200760"/>
                <a:ext cx="6480810" cy="20621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14−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=6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=14−6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=8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79AC665-B531-4F37-A17D-83602CF6E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41" y="200760"/>
                <a:ext cx="6480810" cy="20621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BC6046E-8672-408A-8C56-D2482E83A095}"/>
                  </a:ext>
                </a:extLst>
              </p:cNvPr>
              <p:cNvSpPr txBox="1"/>
              <p:nvPr/>
            </p:nvSpPr>
            <p:spPr>
              <a:xfrm>
                <a:off x="3648075" y="197744"/>
                <a:ext cx="6480810" cy="28321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=12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3</m:t>
                          </m:r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𝑥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3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3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=4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el-G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BC6046E-8672-408A-8C56-D2482E83A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075" y="197744"/>
                <a:ext cx="6480810" cy="28321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D57F3C3-DDDB-4E57-8C3D-74D1E7687CCE}"/>
                  </a:ext>
                </a:extLst>
              </p:cNvPr>
              <p:cNvSpPr txBox="1"/>
              <p:nvPr/>
            </p:nvSpPr>
            <p:spPr>
              <a:xfrm>
                <a:off x="5618799" y="206937"/>
                <a:ext cx="6995160" cy="25489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=12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12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3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=4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D57F3C3-DDDB-4E57-8C3D-74D1E7687C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799" y="206937"/>
                <a:ext cx="6995160" cy="25489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30E9559-EB77-4DF6-BCFD-26A30CDFF29D}"/>
                  </a:ext>
                </a:extLst>
              </p:cNvPr>
              <p:cNvSpPr txBox="1"/>
              <p:nvPr/>
            </p:nvSpPr>
            <p:spPr>
              <a:xfrm>
                <a:off x="-2586988" y="2755840"/>
                <a:ext cx="7189470" cy="25588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:3=6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=6×3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=18 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30E9559-EB77-4DF6-BCFD-26A30CDFF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86988" y="2755840"/>
                <a:ext cx="7189470" cy="25588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AC79BA9-E2DF-4975-8A02-3B7C4F3C32F8}"/>
                  </a:ext>
                </a:extLst>
              </p:cNvPr>
              <p:cNvSpPr txBox="1"/>
              <p:nvPr/>
            </p:nvSpPr>
            <p:spPr>
              <a:xfrm>
                <a:off x="-539589" y="2709404"/>
                <a:ext cx="7298054" cy="32054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:3=6 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𝑥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3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6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1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=3×6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=18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AC79BA9-E2DF-4975-8A02-3B7C4F3C32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39589" y="2709404"/>
                <a:ext cx="7298054" cy="32054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D3B4B91-C970-403E-80D9-5574AF520CFE}"/>
                  </a:ext>
                </a:extLst>
              </p:cNvPr>
              <p:cNvSpPr txBox="1"/>
              <p:nvPr/>
            </p:nvSpPr>
            <p:spPr>
              <a:xfrm>
                <a:off x="1457327" y="2739178"/>
                <a:ext cx="7600950" cy="20621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63 :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=9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=63 :9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=7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D3B4B91-C970-403E-80D9-5574AF520C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327" y="2739178"/>
                <a:ext cx="7600950" cy="20621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A9297C1-99E2-4558-9B45-4195BE1ED57E}"/>
                  </a:ext>
                </a:extLst>
              </p:cNvPr>
              <p:cNvSpPr txBox="1"/>
              <p:nvPr/>
            </p:nvSpPr>
            <p:spPr>
              <a:xfrm>
                <a:off x="3919540" y="2813462"/>
                <a:ext cx="7600950" cy="41453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63 :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=9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63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𝑥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9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=63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=63 :9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=7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 </a:t>
                </a:r>
                <a:endParaRPr lang="el-GR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A9297C1-99E2-4558-9B45-4195BE1ED5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9540" y="2813462"/>
                <a:ext cx="7600950" cy="414536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Ευθεία γραμμή σύνδεσης 19">
            <a:extLst>
              <a:ext uri="{FF2B5EF4-FFF2-40B4-BE49-F238E27FC236}">
                <a16:creationId xmlns:a16="http://schemas.microsoft.com/office/drawing/2014/main" id="{65A4126F-A347-4B0A-B7EA-734E75ED7FA5}"/>
              </a:ext>
            </a:extLst>
          </p:cNvPr>
          <p:cNvCxnSpPr>
            <a:cxnSpLocks/>
          </p:cNvCxnSpPr>
          <p:nvPr/>
        </p:nvCxnSpPr>
        <p:spPr>
          <a:xfrm>
            <a:off x="1983104" y="197286"/>
            <a:ext cx="0" cy="6328798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9847F83E-B5A1-4573-B384-A245F22C3936}"/>
              </a:ext>
            </a:extLst>
          </p:cNvPr>
          <p:cNvCxnSpPr>
            <a:cxnSpLocks/>
          </p:cNvCxnSpPr>
          <p:nvPr/>
        </p:nvCxnSpPr>
        <p:spPr>
          <a:xfrm>
            <a:off x="3906204" y="206937"/>
            <a:ext cx="13336" cy="6347945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>
            <a:extLst>
              <a:ext uri="{FF2B5EF4-FFF2-40B4-BE49-F238E27FC236}">
                <a16:creationId xmlns:a16="http://schemas.microsoft.com/office/drawing/2014/main" id="{0A1BE891-6EF9-439B-B6DB-4ABA97AA8A98}"/>
              </a:ext>
            </a:extLst>
          </p:cNvPr>
          <p:cNvCxnSpPr>
            <a:cxnSpLocks/>
          </p:cNvCxnSpPr>
          <p:nvPr/>
        </p:nvCxnSpPr>
        <p:spPr>
          <a:xfrm>
            <a:off x="6097904" y="206937"/>
            <a:ext cx="4767" cy="2532241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>
            <a:extLst>
              <a:ext uri="{FF2B5EF4-FFF2-40B4-BE49-F238E27FC236}">
                <a16:creationId xmlns:a16="http://schemas.microsoft.com/office/drawing/2014/main" id="{4DF51A5B-6D20-452A-AFE6-E35017EDB9D4}"/>
              </a:ext>
            </a:extLst>
          </p:cNvPr>
          <p:cNvCxnSpPr>
            <a:cxnSpLocks/>
          </p:cNvCxnSpPr>
          <p:nvPr/>
        </p:nvCxnSpPr>
        <p:spPr>
          <a:xfrm>
            <a:off x="8646794" y="2755840"/>
            <a:ext cx="0" cy="3799042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εία γραμμή σύνδεσης 23">
            <a:extLst>
              <a:ext uri="{FF2B5EF4-FFF2-40B4-BE49-F238E27FC236}">
                <a16:creationId xmlns:a16="http://schemas.microsoft.com/office/drawing/2014/main" id="{59B9ABEC-F609-4307-812C-8B573FFF3A4F}"/>
              </a:ext>
            </a:extLst>
          </p:cNvPr>
          <p:cNvCxnSpPr>
            <a:cxnSpLocks/>
          </p:cNvCxnSpPr>
          <p:nvPr/>
        </p:nvCxnSpPr>
        <p:spPr>
          <a:xfrm flipH="1">
            <a:off x="92396" y="6526084"/>
            <a:ext cx="8554398" cy="0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>
            <a:extLst>
              <a:ext uri="{FF2B5EF4-FFF2-40B4-BE49-F238E27FC236}">
                <a16:creationId xmlns:a16="http://schemas.microsoft.com/office/drawing/2014/main" id="{32C53FA5-BBA6-4B5F-A789-36F0584240CC}"/>
              </a:ext>
            </a:extLst>
          </p:cNvPr>
          <p:cNvCxnSpPr>
            <a:cxnSpLocks/>
          </p:cNvCxnSpPr>
          <p:nvPr/>
        </p:nvCxnSpPr>
        <p:spPr>
          <a:xfrm flipV="1">
            <a:off x="92396" y="2722255"/>
            <a:ext cx="10177458" cy="16923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εία γραμμή σύνδεσης 25">
            <a:extLst>
              <a:ext uri="{FF2B5EF4-FFF2-40B4-BE49-F238E27FC236}">
                <a16:creationId xmlns:a16="http://schemas.microsoft.com/office/drawing/2014/main" id="{8FDD9006-2C4E-4ABE-B88D-768C72C8270D}"/>
              </a:ext>
            </a:extLst>
          </p:cNvPr>
          <p:cNvCxnSpPr>
            <a:cxnSpLocks/>
          </p:cNvCxnSpPr>
          <p:nvPr/>
        </p:nvCxnSpPr>
        <p:spPr>
          <a:xfrm>
            <a:off x="10269854" y="276440"/>
            <a:ext cx="0" cy="2462738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704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DE2D92D-7BF5-47EF-99BD-26895F273FCB}"/>
                  </a:ext>
                </a:extLst>
              </p:cNvPr>
              <p:cNvSpPr txBox="1"/>
              <p:nvPr/>
            </p:nvSpPr>
            <p:spPr>
              <a:xfrm>
                <a:off x="1231582" y="551478"/>
                <a:ext cx="7923847" cy="40318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ΑΣΚΗΣΗ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Να λύσετε τις παρακάτω εξισώσεις :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+2=17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−3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:2−5=1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−8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=28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7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−3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+80=100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DE2D92D-7BF5-47EF-99BD-26895F273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1582" y="551478"/>
                <a:ext cx="7923847" cy="4031873"/>
              </a:xfrm>
              <a:prstGeom prst="rect">
                <a:avLst/>
              </a:prstGeom>
              <a:blipFill>
                <a:blip r:embed="rId2"/>
                <a:stretch>
                  <a:fillRect l="-115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0339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D9E0F6E-CA04-40A2-945C-A80F0ECB5260}"/>
                  </a:ext>
                </a:extLst>
              </p:cNvPr>
              <p:cNvSpPr txBox="1"/>
              <p:nvPr/>
            </p:nvSpPr>
            <p:spPr>
              <a:xfrm>
                <a:off x="-1625917" y="282325"/>
                <a:ext cx="6097904" cy="33752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+2=17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=17−2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=15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=15 :3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=5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D9E0F6E-CA04-40A2-945C-A80F0ECB5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25917" y="282325"/>
                <a:ext cx="6097904" cy="33752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B9F9FD1-935B-4FA5-9BB6-1786A6342264}"/>
                  </a:ext>
                </a:extLst>
              </p:cNvPr>
              <p:cNvSpPr txBox="1"/>
              <p:nvPr/>
            </p:nvSpPr>
            <p:spPr>
              <a:xfrm>
                <a:off x="722947" y="290330"/>
                <a:ext cx="6766560" cy="58282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4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−3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:2−5=1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−3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:2=1+5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−3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:2=6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−3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=6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−3=6×2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−3=12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=12+3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=15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B9F9FD1-935B-4FA5-9BB6-1786A63422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47" y="290330"/>
                <a:ext cx="6766560" cy="58282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5729B93-1DF2-414F-8EF3-B7F60DB68E34}"/>
                  </a:ext>
                </a:extLst>
              </p:cNvPr>
              <p:cNvSpPr txBox="1"/>
              <p:nvPr/>
            </p:nvSpPr>
            <p:spPr>
              <a:xfrm>
                <a:off x="3683317" y="290330"/>
                <a:ext cx="6766560" cy="27186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12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−8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=28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4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=28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=28 :4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=7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5729B93-1DF2-414F-8EF3-B7F60DB68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317" y="290330"/>
                <a:ext cx="6766560" cy="27186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28B4109-E221-4812-BE5A-8601E6B8D2C6}"/>
                  </a:ext>
                </a:extLst>
              </p:cNvPr>
              <p:cNvSpPr txBox="1"/>
              <p:nvPr/>
            </p:nvSpPr>
            <p:spPr>
              <a:xfrm>
                <a:off x="6846568" y="290330"/>
                <a:ext cx="6766560" cy="33752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7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−3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+80=100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7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−3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=100−80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5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=20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=20 :5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=4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28B4109-E221-4812-BE5A-8601E6B8D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6568" y="290330"/>
                <a:ext cx="6766560" cy="33752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EA8F55EC-111A-44A2-AD4B-75108609BDBC}"/>
              </a:ext>
            </a:extLst>
          </p:cNvPr>
          <p:cNvCxnSpPr>
            <a:cxnSpLocks/>
          </p:cNvCxnSpPr>
          <p:nvPr/>
        </p:nvCxnSpPr>
        <p:spPr>
          <a:xfrm>
            <a:off x="2520314" y="282325"/>
            <a:ext cx="0" cy="5836267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13553A1F-9FDE-43F3-8425-4C5EFFD910DC}"/>
              </a:ext>
            </a:extLst>
          </p:cNvPr>
          <p:cNvCxnSpPr>
            <a:cxnSpLocks/>
          </p:cNvCxnSpPr>
          <p:nvPr/>
        </p:nvCxnSpPr>
        <p:spPr>
          <a:xfrm>
            <a:off x="5724524" y="290330"/>
            <a:ext cx="0" cy="5828262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>
            <a:extLst>
              <a:ext uri="{FF2B5EF4-FFF2-40B4-BE49-F238E27FC236}">
                <a16:creationId xmlns:a16="http://schemas.microsoft.com/office/drawing/2014/main" id="{4BC57E1F-FE1F-4CA1-BE74-93C5A6DD585B}"/>
              </a:ext>
            </a:extLst>
          </p:cNvPr>
          <p:cNvCxnSpPr>
            <a:cxnSpLocks/>
          </p:cNvCxnSpPr>
          <p:nvPr/>
        </p:nvCxnSpPr>
        <p:spPr>
          <a:xfrm>
            <a:off x="8368664" y="290330"/>
            <a:ext cx="0" cy="3527290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707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32E48A-DFE5-4525-A81D-38C66A2BF616}"/>
              </a:ext>
            </a:extLst>
          </p:cNvPr>
          <p:cNvSpPr txBox="1"/>
          <p:nvPr/>
        </p:nvSpPr>
        <p:spPr>
          <a:xfrm>
            <a:off x="382773" y="580429"/>
            <a:ext cx="11674548" cy="2880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60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ΑΣΚΗΣΕΙΣ ΓΙΑ ΤΟ ΣΠΙΤΙ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3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ΒΙΒΛΙΟ : </a:t>
            </a:r>
            <a:r>
              <a:rPr lang="el-GR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ΣΕΛ. 74, ΑΣΚΗΣΕΙΣ 4, 7, 8, 9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10, </a:t>
            </a:r>
            <a:r>
              <a:rPr lang="el-GR" sz="3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11, </a:t>
            </a:r>
            <a:r>
              <a:rPr lang="el-GR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</a:t>
            </a:r>
            <a:endParaRPr lang="el-G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6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D39695C-3434-465B-AE97-3D485064BA89}"/>
              </a:ext>
            </a:extLst>
          </p:cNvPr>
          <p:cNvSpPr txBox="1"/>
          <p:nvPr/>
        </p:nvSpPr>
        <p:spPr>
          <a:xfrm>
            <a:off x="815817" y="263203"/>
            <a:ext cx="6236493" cy="4467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Προσπάθησε να μεταφράσεις τις παρακάτω προτάσεις, με τη βοήθεια αριθμών και γραμμάτων.</a:t>
            </a:r>
            <a:endParaRPr lang="el-GR" sz="2400" dirty="0">
              <a:effectLst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ο επόμενος ενός φυσικού αριθμού</a:t>
            </a:r>
            <a:endParaRPr lang="el-GR" sz="2400" dirty="0">
              <a:effectLst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ο προηγούμενος ενός φυσικού αριθμού</a:t>
            </a:r>
            <a:endParaRPr lang="el-GR" sz="2400" dirty="0">
              <a:effectLst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ένας άρτιος φυσικός αριθμός</a:t>
            </a:r>
            <a:endParaRPr lang="el-GR" sz="2400" dirty="0">
              <a:effectLst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ένας περιττός φυσικός αριθμός</a:t>
            </a:r>
            <a:endParaRPr lang="el-GR" sz="2400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l-GR" sz="2400" dirty="0">
              <a:effectLst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22B9E5-3653-4731-B2AE-DF232635DA83}"/>
                  </a:ext>
                </a:extLst>
              </p:cNvPr>
              <p:cNvSpPr txBox="1"/>
              <p:nvPr/>
            </p:nvSpPr>
            <p:spPr>
              <a:xfrm>
                <a:off x="7703819" y="2176012"/>
                <a:ext cx="4220527" cy="39292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Αν συμβολίσουμε με ν το φυσικό αριθμό, τότε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𝜈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+1 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𝜈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−1 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2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𝜈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2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𝜈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+1 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22B9E5-3653-4731-B2AE-DF232635DA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3819" y="2176012"/>
                <a:ext cx="4220527" cy="3929281"/>
              </a:xfrm>
              <a:prstGeom prst="rect">
                <a:avLst/>
              </a:prstGeom>
              <a:blipFill>
                <a:blip r:embed="rId2"/>
                <a:stretch>
                  <a:fillRect l="-23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Ευθεία γραμμή σύνδεσης 8">
            <a:extLst>
              <a:ext uri="{FF2B5EF4-FFF2-40B4-BE49-F238E27FC236}">
                <a16:creationId xmlns:a16="http://schemas.microsoft.com/office/drawing/2014/main" id="{28A19C28-F104-45E7-BA13-263344C50074}"/>
              </a:ext>
            </a:extLst>
          </p:cNvPr>
          <p:cNvCxnSpPr/>
          <p:nvPr/>
        </p:nvCxnSpPr>
        <p:spPr>
          <a:xfrm>
            <a:off x="7258050" y="2000250"/>
            <a:ext cx="0" cy="4105043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052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1DC50A-23F9-41EE-BE91-81AC4653405C}"/>
              </a:ext>
            </a:extLst>
          </p:cNvPr>
          <p:cNvSpPr txBox="1"/>
          <p:nvPr/>
        </p:nvSpPr>
        <p:spPr>
          <a:xfrm>
            <a:off x="957262" y="220766"/>
            <a:ext cx="10015537" cy="55731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Προσπάθησε να μεταφράσεις τις παρακάτω προτάσεις, με τη βοήθεια αριθμών και γραμμάτων.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τα πολλαπλάσια του 3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το διπλάσιο ενός αριθμού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ένας αριθμός αυξάνεται κατά 8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ένας αριθμός ελαττωμένος κατά 4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το τετραπλάσιο ενός αριθμού ελαττωμένο κατά 2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το τετραπλάσιο ενός αριθμού αυξημένο κατά 2, μας δίνει 22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αν σε ένα αριθμό προσθέσουμε 5, το άθροισμα γίνεται 8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αν ελαττώσουμε κατά 7 έναν αριθμό, τότε βρίσκουμε 12</a:t>
            </a:r>
            <a:endParaRPr lang="el-G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83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BCCADE3-9ED3-4D9A-AC3B-BD67C258DC77}"/>
                  </a:ext>
                </a:extLst>
              </p:cNvPr>
              <p:cNvSpPr txBox="1"/>
              <p:nvPr/>
            </p:nvSpPr>
            <p:spPr>
              <a:xfrm>
                <a:off x="1768792" y="716911"/>
                <a:ext cx="8712517" cy="21518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l-GR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το εξαπλάσιο ενός αριθμού είναι 54</a:t>
                </a:r>
                <a:endParaRPr lang="el-GR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l-GR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το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l-G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den>
                    </m:f>
                    <m:r>
                      <a:rPr lang="el-G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l-GR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ενός αριθμού είναι 13</a:t>
                </a:r>
                <a:endParaRPr lang="el-GR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l-GR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το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l-GR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5</m:t>
                        </m:r>
                      </m:den>
                    </m:f>
                    <m:r>
                      <a:rPr lang="el-GR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l-GR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ενός αριθμού ελαττωμένο κατά 3, μας δίνει 32</a:t>
                </a:r>
                <a:endParaRPr lang="el-GR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BCCADE3-9ED3-4D9A-AC3B-BD67C258DC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792" y="716911"/>
                <a:ext cx="8712517" cy="2151808"/>
              </a:xfrm>
              <a:prstGeom prst="rect">
                <a:avLst/>
              </a:prstGeom>
              <a:blipFill>
                <a:blip r:embed="rId2"/>
                <a:stretch>
                  <a:fillRect l="-910" b="-198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4885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FB0AC00-A314-43AC-9039-A1B829B8C9EC}"/>
                  </a:ext>
                </a:extLst>
              </p:cNvPr>
              <p:cNvSpPr txBox="1"/>
              <p:nvPr/>
            </p:nvSpPr>
            <p:spPr>
              <a:xfrm>
                <a:off x="545783" y="439944"/>
                <a:ext cx="6097904" cy="64983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Αν συμβολίσουμε με 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x 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τον αριθμό, τότε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2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+8 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−4 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4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−2 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4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+2=22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+5=8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6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=54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FB0AC00-A314-43AC-9039-A1B829B8C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83" y="439944"/>
                <a:ext cx="6097904" cy="6498382"/>
              </a:xfrm>
              <a:prstGeom prst="rect">
                <a:avLst/>
              </a:prstGeom>
              <a:blipFill>
                <a:blip r:embed="rId2"/>
                <a:stretch>
                  <a:fillRect l="-16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56C13D-AE57-4236-A600-51EAFAA24654}"/>
                  </a:ext>
                </a:extLst>
              </p:cNvPr>
              <p:cNvSpPr txBox="1"/>
              <p:nvPr/>
            </p:nvSpPr>
            <p:spPr>
              <a:xfrm>
                <a:off x="5757863" y="2090853"/>
                <a:ext cx="6097904" cy="23791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3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=13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l-G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5</m:t>
                          </m:r>
                        </m:den>
                      </m:f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−3=32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56C13D-AE57-4236-A600-51EAFAA246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863" y="2090853"/>
                <a:ext cx="6097904" cy="23791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609839B7-BDF6-4F39-A8AA-5BF6D913477F}"/>
              </a:ext>
            </a:extLst>
          </p:cNvPr>
          <p:cNvCxnSpPr>
            <a:cxnSpLocks/>
          </p:cNvCxnSpPr>
          <p:nvPr/>
        </p:nvCxnSpPr>
        <p:spPr>
          <a:xfrm>
            <a:off x="6823710" y="1376478"/>
            <a:ext cx="0" cy="4910022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0724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C8AC1A4-06E3-4820-8348-F27EA66548F8}"/>
                  </a:ext>
                </a:extLst>
              </p:cNvPr>
              <p:cNvSpPr txBox="1"/>
              <p:nvPr/>
            </p:nvSpPr>
            <p:spPr>
              <a:xfrm>
                <a:off x="1140143" y="314732"/>
                <a:ext cx="6097904" cy="53450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Γράψτε συντομότερα τις εκφράσεις: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+ 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+ 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+ 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𝛽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𝛽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𝛽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𝑦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𝑦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𝑦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𝛼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+ 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𝛼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+ 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𝛼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+ 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𝛽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+ 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𝛽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2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𝜔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+7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𝜔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𝛼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+ 5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𝛼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14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𝛼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𝛼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+5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𝛼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C8AC1A4-06E3-4820-8348-F27EA66548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143" y="314732"/>
                <a:ext cx="6097904" cy="5345053"/>
              </a:xfrm>
              <a:prstGeom prst="rect">
                <a:avLst/>
              </a:prstGeom>
              <a:blipFill>
                <a:blip r:embed="rId2"/>
                <a:stretch>
                  <a:fillRect l="-1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C9A6E31-6B24-48F3-83F6-8A785538B902}"/>
                  </a:ext>
                </a:extLst>
              </p:cNvPr>
              <p:cNvSpPr txBox="1"/>
              <p:nvPr/>
            </p:nvSpPr>
            <p:spPr>
              <a:xfrm>
                <a:off x="6094096" y="2346652"/>
                <a:ext cx="6097904" cy="27186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18</m:t>
                      </m:r>
                      <m:r>
                        <a:rPr lang="el-GR" sz="24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+ 7</m:t>
                      </m:r>
                      <m:r>
                        <a:rPr lang="el-GR" sz="24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+ 4</m:t>
                      </m:r>
                      <m:r>
                        <a:rPr lang="el-GR" sz="24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12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−8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15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𝛽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– 9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𝛽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32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𝛾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−17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𝛾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+6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𝛾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C9A6E31-6B24-48F3-83F6-8A785538B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096" y="2346652"/>
                <a:ext cx="6097904" cy="27186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7E01E2AF-ADD2-4A6F-8E21-73FB5A29129C}"/>
              </a:ext>
            </a:extLst>
          </p:cNvPr>
          <p:cNvCxnSpPr>
            <a:cxnSpLocks/>
          </p:cNvCxnSpPr>
          <p:nvPr/>
        </p:nvCxnSpPr>
        <p:spPr>
          <a:xfrm>
            <a:off x="7229474" y="1162810"/>
            <a:ext cx="0" cy="4496975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029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378A804-EBEA-4FFD-AD1C-29A2EF11B5C9}"/>
                  </a:ext>
                </a:extLst>
              </p:cNvPr>
              <p:cNvSpPr txBox="1"/>
              <p:nvPr/>
            </p:nvSpPr>
            <p:spPr>
              <a:xfrm>
                <a:off x="-82867" y="609477"/>
                <a:ext cx="6097904" cy="46884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4</m:t>
                      </m:r>
                      <m:r>
                        <a:rPr lang="el-GR" sz="24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𝛽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4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+3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𝑦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3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𝛼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+2</m:t>
                      </m:r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𝛽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9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𝜔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8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𝛼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20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𝛼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378A804-EBEA-4FFD-AD1C-29A2EF11B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2867" y="609477"/>
                <a:ext cx="6097904" cy="46884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E88137A-E382-497F-9059-28F6027B2822}"/>
                  </a:ext>
                </a:extLst>
              </p:cNvPr>
              <p:cNvSpPr txBox="1"/>
              <p:nvPr/>
            </p:nvSpPr>
            <p:spPr>
              <a:xfrm>
                <a:off x="5991227" y="1826449"/>
                <a:ext cx="6137910" cy="26161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29</m:t>
                      </m:r>
                      <m:r>
                        <a:rPr lang="el-GR" sz="24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 smtClean="0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4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6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𝛽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21</m:t>
                      </m:r>
                      <m:r>
                        <a:rPr lang="el-GR" sz="2400" i="1">
                          <a:solidFill>
                            <a:srgbClr val="333333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𝛾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E88137A-E382-497F-9059-28F6027B28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227" y="1826449"/>
                <a:ext cx="6137910" cy="26161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27AA45B2-73F4-491A-AD41-2F4DB3A8210D}"/>
              </a:ext>
            </a:extLst>
          </p:cNvPr>
          <p:cNvCxnSpPr>
            <a:cxnSpLocks/>
          </p:cNvCxnSpPr>
          <p:nvPr/>
        </p:nvCxnSpPr>
        <p:spPr>
          <a:xfrm>
            <a:off x="6200774" y="717040"/>
            <a:ext cx="0" cy="4496975"/>
          </a:xfrm>
          <a:prstGeom prst="line">
            <a:avLst/>
          </a:prstGeom>
          <a:ln w="38100">
            <a:solidFill>
              <a:srgbClr val="1A750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330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13A70F-71E6-4447-A192-2C82A56BCBB9}"/>
                  </a:ext>
                </a:extLst>
              </p:cNvPr>
              <p:cNvSpPr txBox="1"/>
              <p:nvPr/>
            </p:nvSpPr>
            <p:spPr>
              <a:xfrm>
                <a:off x="786765" y="151179"/>
                <a:ext cx="10618469" cy="65556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Εξίσωση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με έναν άγνωστο είναι μία ισότητα, που περιέχει αριθμούς και ένα γράμμα (άγνωστος).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Τον άγνωστο μιας εξίσωσης τον συμβολίζουμε με ένα γράμμα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𝑥</m:t>
                        </m:r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𝑦</m:t>
                        </m:r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𝑧</m:t>
                        </m:r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𝜔</m:t>
                        </m:r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𝜑</m:t>
                        </m:r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𝜓</m:t>
                        </m:r>
                        <m:r>
                          <a:rPr lang="el-GR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,…  </m:t>
                        </m:r>
                      </m:e>
                    </m:d>
                  </m:oMath>
                </a14:m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Π.χ.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+ 5 = 12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𝑦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−2 =3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10−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𝑧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𝜔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 : 5 = 4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7×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𝜑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=12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24 :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𝜓</m:t>
                      </m:r>
                      <m:r>
                        <a:rPr lang="el-G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m:t>=6</m:t>
                      </m:r>
                    </m:oMath>
                  </m:oMathPara>
                </a14:m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13A70F-71E6-4447-A192-2C82A56BCB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65" y="151179"/>
                <a:ext cx="10618469" cy="6555641"/>
              </a:xfrm>
              <a:prstGeom prst="rect">
                <a:avLst/>
              </a:prstGeom>
              <a:blipFill>
                <a:blip r:embed="rId2"/>
                <a:stretch>
                  <a:fillRect l="-8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9767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9CDA2"/>
            </a:gs>
            <a:gs pos="0">
              <a:srgbClr val="00B050"/>
            </a:gs>
            <a:gs pos="74000">
              <a:schemeClr val="accent6">
                <a:lumMod val="60000"/>
                <a:lumOff val="4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rgbClr val="1A750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6CB0648-C0A2-4F3A-91AB-1CBF3A22685C}"/>
                  </a:ext>
                </a:extLst>
              </p:cNvPr>
              <p:cNvSpPr txBox="1"/>
              <p:nvPr/>
            </p:nvSpPr>
            <p:spPr>
              <a:xfrm>
                <a:off x="765810" y="299490"/>
                <a:ext cx="11087099" cy="61906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b="1" u="sng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Λύση</a:t>
                </a:r>
                <a:r>
                  <a:rPr lang="el-GR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ή </a:t>
                </a:r>
                <a:r>
                  <a:rPr lang="el-GR" sz="2400" b="1" u="sng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ρίζα της εξίσωσης</a:t>
                </a:r>
                <a:r>
                  <a:rPr lang="el-GR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 είναι ο αριθμός που, όταν αντικαταστήσει τον άγνωστο, επαληθεύει την ισότητα.</a:t>
                </a: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endParaRPr lang="el-GR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Λύση ή ρίζα της εξίσωσης </a:t>
                </a:r>
                <a14:m>
                  <m:oMath xmlns:m="http://schemas.openxmlformats.org/officeDocument/2006/math">
                    <m:r>
                      <a:rPr lang="el-G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– 7 = 5</m:t>
                    </m:r>
                  </m:oMath>
                </a14:m>
                <a:r>
                  <a:rPr lang="el-GR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 είναι ο αριθμός 12 διότι </a:t>
                </a:r>
                <a14:m>
                  <m:oMath xmlns:m="http://schemas.openxmlformats.org/officeDocument/2006/math">
                    <m:r>
                      <a:rPr lang="el-G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12 – 7 = 5</m:t>
                    </m:r>
                  </m:oMath>
                </a14:m>
                <a:br>
                  <a:rPr lang="el-GR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el-GR" sz="2400" dirty="0"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Τη λύση τη γράφουμε : </a:t>
                </a:r>
                <a14:m>
                  <m:oMath xmlns:m="http://schemas.openxmlformats.org/officeDocument/2006/math">
                    <m:r>
                      <a:rPr lang="el-G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el-GR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 = 12</m:t>
                    </m:r>
                  </m:oMath>
                </a14:m>
                <a:r>
                  <a:rPr lang="el-GR" sz="2400" dirty="0">
                    <a:effectLst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endParaRPr lang="el-GR" sz="2400" dirty="0">
                  <a:effectLst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Η διαδικασία, μέσω της οποίας, βρίσκουμε τη λύση της εξίσωσης, λέγεται </a:t>
                </a:r>
                <a:r>
                  <a:rPr lang="el-GR" sz="24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επίλυση της εξίσωσης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el-GR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endParaRPr lang="el-GR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endParaRPr lang="el-GR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6CB0648-C0A2-4F3A-91AB-1CBF3A2268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810" y="299490"/>
                <a:ext cx="11087099" cy="6190605"/>
              </a:xfrm>
              <a:prstGeom prst="rect">
                <a:avLst/>
              </a:prstGeom>
              <a:blipFill>
                <a:blip r:embed="rId2"/>
                <a:stretch>
                  <a:fillRect l="-880" r="-1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168356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1020</Words>
  <Application>Microsoft Office PowerPoint</Application>
  <PresentationFormat>Ευρεία οθόνη</PresentationFormat>
  <Paragraphs>192</Paragraphs>
  <Slides>17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Wingdings</vt:lpstr>
      <vt:lpstr>Θέμα του Office</vt:lpstr>
      <vt:lpstr>ΕΞΙΣΩΣΕΙΣ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ΕΞΙΣΩΣΕΙΣ</dc:title>
  <dc:creator>ΑΝΤΩΝΙΟΣ ΚΟΥΤΟΥΜΑΝΟΣ</dc:creator>
  <cp:lastModifiedBy>ΑΝΤΩΝΙΟΣ ΚΟΥΤΟΥΜΑΝΟΣ</cp:lastModifiedBy>
  <cp:revision>11</cp:revision>
  <dcterms:created xsi:type="dcterms:W3CDTF">2020-12-13T11:40:17Z</dcterms:created>
  <dcterms:modified xsi:type="dcterms:W3CDTF">2021-01-16T22:12:42Z</dcterms:modified>
</cp:coreProperties>
</file>