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9" r:id="rId14"/>
    <p:sldId id="269" r:id="rId15"/>
    <p:sldId id="280" r:id="rId16"/>
    <p:sldId id="270" r:id="rId17"/>
    <p:sldId id="281" r:id="rId18"/>
    <p:sldId id="271" r:id="rId19"/>
    <p:sldId id="282" r:id="rId20"/>
    <p:sldId id="273" r:id="rId21"/>
    <p:sldId id="283" r:id="rId22"/>
    <p:sldId id="274" r:id="rId23"/>
    <p:sldId id="284" r:id="rId24"/>
    <p:sldId id="275" r:id="rId25"/>
    <p:sldId id="285" r:id="rId26"/>
    <p:sldId id="276" r:id="rId27"/>
    <p:sldId id="286" r:id="rId28"/>
    <p:sldId id="277" r:id="rId29"/>
    <p:sldId id="287" r:id="rId30"/>
    <p:sldId id="278" r:id="rId3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93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2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350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16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446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29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75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72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47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411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997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E579AAA3-6461-4443-B81B-76AE1B48FC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8297" y="630865"/>
            <a:ext cx="5911703" cy="2286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sz="4400" dirty="0">
                <a:latin typeface="Comic Sans MS" panose="030F0702030302020204" pitchFamily="66" charset="0"/>
              </a:rPr>
              <a:t>ΕΞΙΣΩΣΕΙΣ  ΜΕΡΟΣ Β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F100F41-4875-4711-BA58-4552CFD004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62276" y="3795255"/>
            <a:ext cx="6305109" cy="1524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l-GR" u="sng" dirty="0"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Calibri" panose="020F0502020204030204" pitchFamily="34" charset="0"/>
              </a:rPr>
              <a:t>ΕΠΙΛΥΣΗ ΠΡΟΒΛΗΜΑΤΩΝ</a:t>
            </a:r>
          </a:p>
          <a:p>
            <a:pPr>
              <a:lnSpc>
                <a:spcPct val="150000"/>
              </a:lnSpc>
            </a:pPr>
            <a:r>
              <a:rPr lang="el-GR" u="sng" dirty="0"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Calibri" panose="020F0502020204030204" pitchFamily="34" charset="0"/>
              </a:rPr>
              <a:t> ΠΑΡΑΔΕΙΓΜΑΤΑ ΕΠΙΛΥΣΗΣ ΠΡΟΒΛΗΜΑΤΩΝ</a:t>
            </a:r>
            <a:endParaRPr lang="el-GR" dirty="0">
              <a:solidFill>
                <a:schemeClr val="tx1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el-G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E1BDCB-3FA9-44EB-88F3-D187893AA2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457" r="16418"/>
          <a:stretch/>
        </p:blipFill>
        <p:spPr>
          <a:xfrm>
            <a:off x="2" y="732510"/>
            <a:ext cx="5333999" cy="6125491"/>
          </a:xfrm>
          <a:custGeom>
            <a:avLst/>
            <a:gdLst/>
            <a:ahLst/>
            <a:cxnLst/>
            <a:rect l="l" t="t" r="r" b="b"/>
            <a:pathLst>
              <a:path w="5333999" h="6125491">
                <a:moveTo>
                  <a:pt x="0" y="0"/>
                </a:moveTo>
                <a:lnTo>
                  <a:pt x="201347" y="12133"/>
                </a:lnTo>
                <a:cubicBezTo>
                  <a:pt x="834520" y="59989"/>
                  <a:pt x="1489622" y="165274"/>
                  <a:pt x="2149412" y="288819"/>
                </a:cubicBezTo>
                <a:cubicBezTo>
                  <a:pt x="4194087" y="671477"/>
                  <a:pt x="4738431" y="1884930"/>
                  <a:pt x="5125148" y="3309606"/>
                </a:cubicBezTo>
                <a:cubicBezTo>
                  <a:pt x="5383961" y="4263563"/>
                  <a:pt x="5599841" y="5130569"/>
                  <a:pt x="4496734" y="5829050"/>
                </a:cubicBezTo>
                <a:cubicBezTo>
                  <a:pt x="4342061" y="5927011"/>
                  <a:pt x="4177261" y="6012425"/>
                  <a:pt x="4005032" y="6088102"/>
                </a:cubicBezTo>
                <a:lnTo>
                  <a:pt x="3915032" y="6125491"/>
                </a:lnTo>
                <a:lnTo>
                  <a:pt x="0" y="6125491"/>
                </a:ln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EB7CBBE-178B-4DB3-AD92-DED458BAE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52425"/>
            <a:ext cx="5185830" cy="650557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249165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D58CBC5-6517-4F6C-B54C-A23C0B43BF80}"/>
                  </a:ext>
                </a:extLst>
              </p:cNvPr>
              <p:cNvSpPr txBox="1"/>
              <p:nvPr/>
            </p:nvSpPr>
            <p:spPr>
              <a:xfrm>
                <a:off x="1600643" y="735740"/>
                <a:ext cx="9163050" cy="48764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highlight>
                      <a:srgbClr val="0000FF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ΠΡΟΒΛΗΜΑ 4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: Ο Θοδωρής είχε 75 ευρώ. Έδωσε στον αδερφό του ορισμένα χρήματα και τώρα έχει 48 ευρώ. Πόσα χρήματα έδωσε στον αδερφό του;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Ø"/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Έστω ότι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είναι τα χρήματα που έδωσε ο Θοδωρής στον αδερφό του.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Είχε 75 ευρώ, έδωσε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ευρώ και του έμειναν 48 ευρώ 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75−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=48 </m:t>
                    </m:r>
                  </m:oMath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=75−48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=27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ευρώ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D58CBC5-6517-4F6C-B54C-A23C0B43BF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643" y="735740"/>
                <a:ext cx="9163050" cy="4876463"/>
              </a:xfrm>
              <a:prstGeom prst="rect">
                <a:avLst/>
              </a:prstGeom>
              <a:blipFill>
                <a:blip r:embed="rId2"/>
                <a:stretch>
                  <a:fillRect l="-1065" r="-998" b="-187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0117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2018778-AC01-4051-84D3-1D6FDF1C065A}"/>
                  </a:ext>
                </a:extLst>
              </p:cNvPr>
              <p:cNvSpPr txBox="1"/>
              <p:nvPr/>
            </p:nvSpPr>
            <p:spPr>
              <a:xfrm>
                <a:off x="2514600" y="1445571"/>
                <a:ext cx="6096000" cy="27186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Επαλήθευση 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75−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=48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75−27=48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48=48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2018778-AC01-4051-84D3-1D6FDF1C06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1445571"/>
                <a:ext cx="6096000" cy="2718693"/>
              </a:xfrm>
              <a:prstGeom prst="rect">
                <a:avLst/>
              </a:prstGeom>
              <a:blipFill>
                <a:blip r:embed="rId2"/>
                <a:stretch>
                  <a:fillRect l="-16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1718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AC27A6B-5710-443B-8B27-7A39B02C86C8}"/>
              </a:ext>
            </a:extLst>
          </p:cNvPr>
          <p:cNvSpPr txBox="1"/>
          <p:nvPr/>
        </p:nvSpPr>
        <p:spPr>
          <a:xfrm>
            <a:off x="1566863" y="691465"/>
            <a:ext cx="9058274" cy="2907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l-GR" sz="2400" dirty="0">
                <a:solidFill>
                  <a:schemeClr val="tx1"/>
                </a:solidFill>
                <a:effectLst/>
                <a:highlight>
                  <a:srgbClr val="0000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ΠΡΟΒΛΗΜΑ 5</a:t>
            </a:r>
            <a:r>
              <a:rPr lang="el-GR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: Η Άννα, ο Βασίλης και ο Γιώργος μετρούν τα χρήματά τους. Ο Βασίλης έχει διπλάσια χρήματα από την Άννα και ο Γιώργος έχει 20 ευρώ περισσότερα από την Άννα. Οι τρεις μαζί έχουν συνολικά 160 ευρώ. Να βρείτε πόσα ευρώ έχει ο καθένας.</a:t>
            </a:r>
            <a:endParaRPr lang="el-GR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l-GR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l-GR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407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B7A835-75F2-43A0-AEE3-0807F8FADB80}"/>
                  </a:ext>
                </a:extLst>
              </p:cNvPr>
              <p:cNvSpPr txBox="1"/>
              <p:nvPr/>
            </p:nvSpPr>
            <p:spPr>
              <a:xfrm>
                <a:off x="879843" y="180290"/>
                <a:ext cx="11071152" cy="64974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Έστω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τα χρήματα της Άννας.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Χρήματα Βασίλη 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2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Χρήματα Γιώργου 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+20</m:t>
                    </m:r>
                  </m:oMath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Όλοι μαζί 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160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ευρώ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+2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+20=160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4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=160−20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4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=140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=140 :4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=35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Η Άννα έχει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35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ευρώ, ο Βασίλης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2∙35=70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ευρώ και ο Γιώργος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35+20=55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ευρώ.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B7A835-75F2-43A0-AEE3-0807F8FADB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843" y="180290"/>
                <a:ext cx="11071152" cy="6497420"/>
              </a:xfrm>
              <a:prstGeom prst="rect">
                <a:avLst/>
              </a:prstGeom>
              <a:blipFill>
                <a:blip r:embed="rId2"/>
                <a:stretch>
                  <a:fillRect l="-826" b="-13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0770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2268895-51DA-4996-A872-E96FD4D8C0F9}"/>
                  </a:ext>
                </a:extLst>
              </p:cNvPr>
              <p:cNvSpPr txBox="1"/>
              <p:nvPr/>
            </p:nvSpPr>
            <p:spPr>
              <a:xfrm>
                <a:off x="1928812" y="761760"/>
                <a:ext cx="8334376" cy="27475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highlight>
                      <a:srgbClr val="0000FF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ΠΡΟΒΛΗΜΑ 6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: Σε ένα θέατρο το Σάββατο κόπηκαν 137 εισιτήρια και την Κυριακή κόπηκαν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εισιτήρια, ενώ το Σαββατοκύριακο κόπηκαν 246 εισιτήρια. Να βρείτε το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 </a:t>
                </a:r>
                <a:endParaRPr lang="el-GR" sz="18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endParaRPr lang="el-GR" sz="18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2268895-51DA-4996-A872-E96FD4D8C0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8812" y="761760"/>
                <a:ext cx="8334376" cy="2747547"/>
              </a:xfrm>
              <a:prstGeom prst="rect">
                <a:avLst/>
              </a:prstGeom>
              <a:blipFill>
                <a:blip r:embed="rId2"/>
                <a:stretch>
                  <a:fillRect l="-1096" r="-109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2438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B1FEFE1-7800-43AC-ABDE-E8914A61EDAB}"/>
                  </a:ext>
                </a:extLst>
              </p:cNvPr>
              <p:cNvSpPr txBox="1"/>
              <p:nvPr/>
            </p:nvSpPr>
            <p:spPr>
              <a:xfrm>
                <a:off x="2283342" y="763488"/>
                <a:ext cx="6097772" cy="45276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Εισιτήρια Σαββάτου 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137</m:t>
                    </m:r>
                  </m:oMath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Εισιτήρια Κυριακής 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Εισιτήρια Σαββατοκύριακου 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246</m:t>
                    </m:r>
                  </m:oMath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+137=246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=246−137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=109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Την Κυριακή κόπηκαν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109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εισιτήρια.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B1FEFE1-7800-43AC-ABDE-E8914A61ED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3342" y="763488"/>
                <a:ext cx="6097772" cy="4527650"/>
              </a:xfrm>
              <a:prstGeom prst="rect">
                <a:avLst/>
              </a:prstGeom>
              <a:blipFill>
                <a:blip r:embed="rId2"/>
                <a:stretch>
                  <a:fillRect l="-1600" b="-215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1584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7BAF4D3-330E-4716-8AA2-ED5626118BFD}"/>
                  </a:ext>
                </a:extLst>
              </p:cNvPr>
              <p:cNvSpPr txBox="1"/>
              <p:nvPr/>
            </p:nvSpPr>
            <p:spPr>
              <a:xfrm>
                <a:off x="1317994" y="688777"/>
                <a:ext cx="9516583" cy="11421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highlight>
                      <a:srgbClr val="0000FF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ΠΡΟΒΛΗΜΑ 7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: Ο Αντρέας είχε στον κουμπαρά του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ευρώ. Πήρε 45 ευρώ κι έμειναν στον κουμπαρά 29 ευρώ. Να βρείτε το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7BAF4D3-330E-4716-8AA2-ED5626118B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7994" y="688777"/>
                <a:ext cx="9516583" cy="1142108"/>
              </a:xfrm>
              <a:prstGeom prst="rect">
                <a:avLst/>
              </a:prstGeom>
              <a:blipFill>
                <a:blip r:embed="rId2"/>
                <a:stretch>
                  <a:fillRect l="-961" r="-1025" b="-1176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4125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2A3B586-F13C-4F7F-8C84-F977D494E49E}"/>
                  </a:ext>
                </a:extLst>
              </p:cNvPr>
              <p:cNvSpPr txBox="1"/>
              <p:nvPr/>
            </p:nvSpPr>
            <p:spPr>
              <a:xfrm>
                <a:off x="2623584" y="832480"/>
                <a:ext cx="6097772" cy="32154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Είχε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ευρώ.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Έδωσε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45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ευρώ.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Έμειναν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29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ευρώ.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−45=29 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=29+45 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=74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Ο Αντρέας είχε 74 ευρώ στον κουμπαρά του.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2A3B586-F13C-4F7F-8C84-F977D494E4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3584" y="832480"/>
                <a:ext cx="6097772" cy="3215432"/>
              </a:xfrm>
              <a:prstGeom prst="rect">
                <a:avLst/>
              </a:prstGeom>
              <a:blipFill>
                <a:blip r:embed="rId2"/>
                <a:stretch>
                  <a:fillRect l="-1499" b="-341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0721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6C67C83-2605-401D-B4BA-51ECA36B69CC}"/>
                  </a:ext>
                </a:extLst>
              </p:cNvPr>
              <p:cNvSpPr txBox="1"/>
              <p:nvPr/>
            </p:nvSpPr>
            <p:spPr>
              <a:xfrm>
                <a:off x="1719262" y="1102126"/>
                <a:ext cx="8753475" cy="16961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highlight>
                      <a:srgbClr val="0000FF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ΠΡΟΒΛΗΜΑ 8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: Η Μαρία είχε ένα κουτί με 72 </a:t>
                </a:r>
                <a:r>
                  <a:rPr lang="el-GR" sz="2400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σοκολατάκια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και τα μοίρασε εξίσου σε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συμμαθητές της. Έτσι, κάθε συμμαθητής της πήρε 3 </a:t>
                </a:r>
                <a:r>
                  <a:rPr lang="el-GR" sz="2400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σοκολατάκια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 Να βρείτε το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6C67C83-2605-401D-B4BA-51ECA36B69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9262" y="1102126"/>
                <a:ext cx="8753475" cy="1696105"/>
              </a:xfrm>
              <a:prstGeom prst="rect">
                <a:avLst/>
              </a:prstGeom>
              <a:blipFill>
                <a:blip r:embed="rId2"/>
                <a:stretch>
                  <a:fillRect l="-1045" r="-1114" b="-755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7570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CAA19A4-EED1-4FAF-BB64-44701DFC39C0}"/>
                  </a:ext>
                </a:extLst>
              </p:cNvPr>
              <p:cNvSpPr txBox="1"/>
              <p:nvPr/>
            </p:nvSpPr>
            <p:spPr>
              <a:xfrm>
                <a:off x="2644849" y="864731"/>
                <a:ext cx="6097772" cy="37684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l-GR" sz="24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συμμαθητές 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3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el-GR" sz="2400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σοκολατάκια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72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el-GR" sz="2400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σοκολατάκια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3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=72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=72 :3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=24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Είχε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24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συμμαθητές.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CAA19A4-EED1-4FAF-BB64-44701DFC39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4849" y="864731"/>
                <a:ext cx="6097772" cy="3768468"/>
              </a:xfrm>
              <a:prstGeom prst="rect">
                <a:avLst/>
              </a:prstGeom>
              <a:blipFill>
                <a:blip r:embed="rId2"/>
                <a:stretch>
                  <a:fillRect l="-1600" b="-275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8493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F08A264-F288-4BE3-86FB-C74239DEBE88}"/>
              </a:ext>
            </a:extLst>
          </p:cNvPr>
          <p:cNvSpPr txBox="1"/>
          <p:nvPr/>
        </p:nvSpPr>
        <p:spPr>
          <a:xfrm>
            <a:off x="1403497" y="481762"/>
            <a:ext cx="9197163" cy="5534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l-GR" sz="24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ΕΠΙΛΥΣΗ ΠΡΟΒΛΗΜΑΤΩΝ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l-GR" sz="2400" b="1" u="sng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Πρόβλημα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ονομάζουμε την κατάσταση, που δημιουργείται, όταν αντιμετωπίζουμε εμπόδια και δυσκολίες στην προσπάθειά μας να φτάσουμε σε ένα συγκεκριμένο στόχο.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l-GR" sz="2400" b="1" u="sng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Λύση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ενός προβλήματος είναι η επίτευξη του στόχου.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l-GR" sz="2400" b="1" u="sng" dirty="0">
                <a:effectLst/>
                <a:highlight>
                  <a:srgbClr val="0000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Επίλυση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ενός προβλήματος ονομάζεται η διαδικασία με την οποία επιτυγχάνεται η λύση του.</a:t>
            </a: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9630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12A13E5-E6A1-4162-8460-017AE6AE659E}"/>
                  </a:ext>
                </a:extLst>
              </p:cNvPr>
              <p:cNvSpPr txBox="1"/>
              <p:nvPr/>
            </p:nvSpPr>
            <p:spPr>
              <a:xfrm>
                <a:off x="1961042" y="890804"/>
                <a:ext cx="8648700" cy="16961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highlight>
                      <a:srgbClr val="0000FF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ΠΡΟΒΛΗΜΑ 9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: Η Ελένη είχε στο πορτοφόλι της 3 χαρτονομίσματα των 50 ευρώ. Αγόρασε μια μπλούζα αξίας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ευρώ και της έμειναν 42 ευρώ. Να βρείτε το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12A13E5-E6A1-4162-8460-017AE6AE65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1042" y="890804"/>
                <a:ext cx="8648700" cy="1696105"/>
              </a:xfrm>
              <a:prstGeom prst="rect">
                <a:avLst/>
              </a:prstGeom>
              <a:blipFill>
                <a:blip r:embed="rId2"/>
                <a:stretch>
                  <a:fillRect l="-1128" r="-1128" b="-755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62078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CD97AC-267F-4CA0-88A2-15432237B522}"/>
                  </a:ext>
                </a:extLst>
              </p:cNvPr>
              <p:cNvSpPr txBox="1"/>
              <p:nvPr/>
            </p:nvSpPr>
            <p:spPr>
              <a:xfrm>
                <a:off x="2814970" y="1008037"/>
                <a:ext cx="6097772" cy="45276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Είχε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3∙50=150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ευρώ.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Έδωσε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ευρώ.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Έμειναν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42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ευρώ.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150−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=42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=150−42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=108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Η Ελένη είχε στο πορτοφόλι της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108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ευρώ.</a:t>
                </a:r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CD97AC-267F-4CA0-88A2-15432237B5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4970" y="1008037"/>
                <a:ext cx="6097772" cy="4527650"/>
              </a:xfrm>
              <a:prstGeom prst="rect">
                <a:avLst/>
              </a:prstGeom>
              <a:blipFill>
                <a:blip r:embed="rId2"/>
                <a:stretch>
                  <a:fillRect l="-1600" b="-215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75830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BC4DDD4-E3F8-4607-AE9E-F21E325EA0BB}"/>
              </a:ext>
            </a:extLst>
          </p:cNvPr>
          <p:cNvSpPr txBox="1"/>
          <p:nvPr/>
        </p:nvSpPr>
        <p:spPr>
          <a:xfrm>
            <a:off x="1373704" y="793882"/>
            <a:ext cx="9444591" cy="22510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l-GR" sz="2400" dirty="0">
                <a:effectLst/>
                <a:highlight>
                  <a:srgbClr val="0000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ΠΡΟΒΛΗΜΑ 10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Η Α΄ Γυμνασίου ενός σχολείου έχει 70 παιδιά, τα οποία έχουν χωριστεί σε 3 τμήματα. Το 2</a:t>
            </a:r>
            <a:r>
              <a:rPr lang="el-GR" sz="24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ο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τμήμα έχει 7 παιδιά περισσότερα από το 1</a:t>
            </a:r>
            <a:r>
              <a:rPr lang="el-GR" sz="24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ο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και το 3</a:t>
            </a:r>
            <a:r>
              <a:rPr lang="el-GR" sz="24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ο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τμήμα έχει 3 παιδιά λιγότερα από το 1</a:t>
            </a:r>
            <a:r>
              <a:rPr lang="el-GR" sz="24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ο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Να βρείτε πόσα παιδιά έχει κάθε τμήμα.</a:t>
            </a: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9994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4B54C75-68B5-458B-8344-960620CB8182}"/>
                  </a:ext>
                </a:extLst>
              </p:cNvPr>
              <p:cNvSpPr txBox="1"/>
              <p:nvPr/>
            </p:nvSpPr>
            <p:spPr>
              <a:xfrm>
                <a:off x="2538522" y="354953"/>
                <a:ext cx="6097772" cy="61480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Έστω </a:t>
                </a:r>
                <a14:m>
                  <m:oMath xmlns:m="http://schemas.openxmlformats.org/officeDocument/2006/math"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ο αριθμός των μαθητών του 1</a:t>
                </a:r>
                <a:r>
                  <a:rPr lang="el-GR" sz="2000" baseline="30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ου</a:t>
                </a: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τμήματος.</a:t>
                </a:r>
                <a:endParaRPr lang="el-GR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2</a:t>
                </a:r>
                <a:r>
                  <a:rPr lang="el-GR" sz="2000" baseline="30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ο</a:t>
                </a: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τμήμα </a:t>
                </a: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14:m>
                  <m:oMath xmlns:m="http://schemas.openxmlformats.org/officeDocument/2006/math"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+7</m:t>
                    </m:r>
                  </m:oMath>
                </a14:m>
                <a:endParaRPr lang="el-GR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3</a:t>
                </a:r>
                <a:r>
                  <a:rPr lang="el-GR" sz="2000" baseline="30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ο</a:t>
                </a: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τμήμα </a:t>
                </a: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−3</m:t>
                    </m:r>
                  </m:oMath>
                </a14:m>
                <a:endParaRPr lang="el-GR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Σύνολο : </a:t>
                </a:r>
                <a14:m>
                  <m:oMath xmlns:m="http://schemas.openxmlformats.org/officeDocument/2006/math"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+7+</m:t>
                    </m:r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−3=70 </m:t>
                    </m:r>
                  </m:oMath>
                </a14:m>
                <a:endParaRPr lang="el-GR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3</m:t>
                      </m:r>
                      <m:r>
                        <a:rPr lang="el-GR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=70−7+3 </m:t>
                      </m:r>
                    </m:oMath>
                  </m:oMathPara>
                </a14:m>
                <a:endParaRPr lang="el-GR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3</m:t>
                      </m:r>
                      <m:r>
                        <a:rPr lang="el-GR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=66 </m:t>
                      </m:r>
                    </m:oMath>
                  </m:oMathPara>
                </a14:m>
                <a:endParaRPr lang="el-GR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=66 :3 </m:t>
                      </m:r>
                    </m:oMath>
                  </m:oMathPara>
                </a14:m>
                <a:endParaRPr lang="el-GR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=22</m:t>
                      </m:r>
                    </m:oMath>
                  </m:oMathPara>
                </a14:m>
                <a:endParaRPr lang="el-GR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1</a:t>
                </a:r>
                <a:r>
                  <a:rPr lang="el-GR" sz="2000" baseline="30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ο</a:t>
                </a: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τμήμα : </a:t>
                </a:r>
                <a14:m>
                  <m:oMath xmlns:m="http://schemas.openxmlformats.org/officeDocument/2006/math"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22</m:t>
                    </m:r>
                  </m:oMath>
                </a14:m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μαθητές</a:t>
                </a:r>
                <a:endParaRPr lang="el-GR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2</a:t>
                </a:r>
                <a:r>
                  <a:rPr lang="el-GR" sz="2000" baseline="30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ο</a:t>
                </a: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τμήμα : </a:t>
                </a:r>
                <a14:m>
                  <m:oMath xmlns:m="http://schemas.openxmlformats.org/officeDocument/2006/math"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22+7=29 </m:t>
                    </m:r>
                  </m:oMath>
                </a14:m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μαθητές</a:t>
                </a:r>
                <a:endParaRPr lang="el-GR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3</a:t>
                </a:r>
                <a:r>
                  <a:rPr lang="el-GR" sz="2000" baseline="30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ο</a:t>
                </a: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τμήμα : </a:t>
                </a:r>
                <a14:m>
                  <m:oMath xmlns:m="http://schemas.openxmlformats.org/officeDocument/2006/math"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22−3=19 </m:t>
                    </m:r>
                  </m:oMath>
                </a14:m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μαθητές </a:t>
                </a:r>
                <a:endParaRPr lang="el-GR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4B54C75-68B5-458B-8344-960620CB81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8522" y="354953"/>
                <a:ext cx="6097772" cy="6148093"/>
              </a:xfrm>
              <a:prstGeom prst="rect">
                <a:avLst/>
              </a:prstGeom>
              <a:blipFill>
                <a:blip r:embed="rId2"/>
                <a:stretch>
                  <a:fillRect l="-999" b="-79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85076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F2E854B-56C9-4CAD-8B3F-6424A3ECA14E}"/>
              </a:ext>
            </a:extLst>
          </p:cNvPr>
          <p:cNvSpPr txBox="1"/>
          <p:nvPr/>
        </p:nvSpPr>
        <p:spPr>
          <a:xfrm>
            <a:off x="1838325" y="572370"/>
            <a:ext cx="8772526" cy="22510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l-GR" sz="2400" dirty="0">
                <a:effectLst/>
                <a:highlight>
                  <a:srgbClr val="0000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ΠΡΟΒΛΗΜΑ 11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: Τρεις φίλοι μοιράστηκαν 570 ευρώ ως εξής : ο Βαγγέλης πήρε 30 ευρώ παραπάνω από τον Αντρέα και ο Γιώργος πήρε διπλάσια χρήματα από τον Βαγγέλη. Πόσα χρήματα πήρε ο καθένας;</a:t>
            </a: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7186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FA65319-881F-4A79-8DC2-7DE883A9851A}"/>
                  </a:ext>
                </a:extLst>
              </p:cNvPr>
              <p:cNvSpPr txBox="1"/>
              <p:nvPr/>
            </p:nvSpPr>
            <p:spPr>
              <a:xfrm>
                <a:off x="1932466" y="469407"/>
                <a:ext cx="8817051" cy="51828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Έστω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τα χρήματα που πήρε ο Αντρέας.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Βαγγέλης :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+30</m:t>
                    </m:r>
                  </m:oMath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Γιώργος :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2</m:t>
                    </m:r>
                    <m:d>
                      <m:dPr>
                        <m:ctrlPr>
                          <a:rPr lang="el-GR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l-GR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𝑥</m:t>
                        </m:r>
                        <m:r>
                          <a:rPr lang="el-GR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+30</m:t>
                        </m:r>
                      </m:e>
                    </m:d>
                  </m:oMath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Σύνολο :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+30+2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+60=570→4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=570−60−30 </m:t>
                    </m:r>
                  </m:oMath>
                </a14:m>
                <a:endParaRPr lang="el-GR" sz="2400" i="1" dirty="0">
                  <a:solidFill>
                    <a:schemeClr val="tx1"/>
                  </a:solidFill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l-GR" sz="24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→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4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=480 →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=480 :4 →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=120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Αντρέας 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120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ευρώ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Βαγγέλης 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+30=120+30=150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ευρώ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Γιώργος 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2</m:t>
                    </m:r>
                    <m:d>
                      <m:dPr>
                        <m:ctrlPr>
                          <a:rPr lang="el-GR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l-GR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𝑥</m:t>
                        </m:r>
                        <m:r>
                          <a:rPr lang="el-GR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+30</m:t>
                        </m:r>
                      </m:e>
                    </m:d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=2∙150=300 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ευρώ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FA65319-881F-4A79-8DC2-7DE883A985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2466" y="469407"/>
                <a:ext cx="8817051" cy="5182829"/>
              </a:xfrm>
              <a:prstGeom prst="rect">
                <a:avLst/>
              </a:prstGeom>
              <a:blipFill>
                <a:blip r:embed="rId2"/>
                <a:stretch>
                  <a:fillRect l="-1037" b="-176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35558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73957AA-DF33-497F-BAA6-ED7E81D88C13}"/>
                  </a:ext>
                </a:extLst>
              </p:cNvPr>
              <p:cNvSpPr txBox="1"/>
              <p:nvPr/>
            </p:nvSpPr>
            <p:spPr>
              <a:xfrm>
                <a:off x="1660672" y="716141"/>
                <a:ext cx="8524875" cy="27128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highlight>
                      <a:srgbClr val="0000FF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ΠΡΟΒΛΗΜΑ 12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: Ο Κώστας είχε ορισμένα χρήματα. Την πρώτη μέρα ξόδεψε το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l-GR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l-GR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των χρημάτων του και τη δεύτερη μέρα ξόδεψε τα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l-GR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4</m:t>
                        </m:r>
                      </m:num>
                      <m:den>
                        <m:r>
                          <a:rPr lang="el-GR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των χρημάτων που περίσσεψαν. Έτσι έμειναν τελικά 40 ευρώ. Να βρείτε πόσα χρήματα είχε αρχικά ο Κώστας.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73957AA-DF33-497F-BAA6-ED7E81D88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0672" y="716141"/>
                <a:ext cx="8524875" cy="2712859"/>
              </a:xfrm>
              <a:prstGeom prst="rect">
                <a:avLst/>
              </a:prstGeom>
              <a:blipFill>
                <a:blip r:embed="rId2"/>
                <a:stretch>
                  <a:fillRect l="-1072" r="-1072" b="-403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34123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4876D61-BAD3-4E87-9B67-95D0779A8A79}"/>
                  </a:ext>
                </a:extLst>
              </p:cNvPr>
              <p:cNvSpPr txBox="1"/>
              <p:nvPr/>
            </p:nvSpPr>
            <p:spPr>
              <a:xfrm>
                <a:off x="2145118" y="574158"/>
                <a:ext cx="8891477" cy="54239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Έστω </a:t>
                </a:r>
                <a14:m>
                  <m:oMath xmlns:m="http://schemas.openxmlformats.org/officeDocument/2006/math"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τα χρήματα που είχε αρχικά ο Κώστας.</a:t>
                </a:r>
                <a:endParaRPr lang="el-GR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000" u="sng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1</a:t>
                </a:r>
                <a:r>
                  <a:rPr lang="el-GR" sz="2000" u="sng" baseline="30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η</a:t>
                </a:r>
                <a:r>
                  <a:rPr lang="el-GR" sz="2000" u="sng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μέρα </a:t>
                </a: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: Ξόδεψε το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των χρημάτων </a:t>
                </a: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3</m:t>
                        </m:r>
                      </m:den>
                    </m:f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∙</m:t>
                    </m:r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num>
                      <m:den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endParaRPr lang="el-GR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Χρήματα που περίσσεψαν </a:t>
                </a: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τα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num>
                      <m:den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των χρημάτων </a:t>
                </a: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num>
                      <m:den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3</m:t>
                        </m:r>
                      </m:den>
                    </m:f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∙</m:t>
                    </m:r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num>
                      <m:den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el-GR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000" u="sng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2</a:t>
                </a:r>
                <a:r>
                  <a:rPr lang="el-GR" sz="2000" u="sng" baseline="30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η</a:t>
                </a:r>
                <a:r>
                  <a:rPr lang="el-GR" sz="2000" u="sng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μέρα </a:t>
                </a: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: Ξόδεψε τα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4</m:t>
                        </m:r>
                      </m:num>
                      <m:den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των χρημάτων που περίσσεψαν </a:t>
                </a: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4</m:t>
                        </m:r>
                      </m:num>
                      <m:den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5</m:t>
                        </m:r>
                      </m:den>
                    </m:f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∙</m:t>
                    </m:r>
                    <m:f>
                      <m:fPr>
                        <m:ctrlP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num>
                      <m:den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3</m:t>
                        </m:r>
                      </m:den>
                    </m:f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8</m:t>
                        </m:r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num>
                      <m:den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15</m:t>
                        </m:r>
                      </m:den>
                    </m:f>
                  </m:oMath>
                </a14:m>
                <a:endParaRPr lang="el-GR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Έμειναν το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των χρημάτων </a:t>
                </a: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5</m:t>
                        </m:r>
                      </m:den>
                    </m:f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∙</m:t>
                    </m:r>
                    <m:f>
                      <m:fPr>
                        <m:ctrlP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num>
                      <m:den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3</m:t>
                        </m:r>
                      </m:den>
                    </m:f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num>
                      <m:den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15</m:t>
                        </m:r>
                      </m:den>
                    </m:f>
                  </m:oMath>
                </a14:m>
                <a:endParaRPr lang="el-GR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Έμειναν </a:t>
                </a:r>
                <a14:m>
                  <m:oMath xmlns:m="http://schemas.openxmlformats.org/officeDocument/2006/math"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40</m:t>
                    </m:r>
                  </m:oMath>
                </a14:m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ευρώ </a:t>
                </a: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num>
                      <m:den>
                        <m:r>
                          <a:rPr lang="el-GR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15</m:t>
                        </m:r>
                      </m:den>
                    </m:f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=40</m:t>
                    </m:r>
                  </m:oMath>
                </a14:m>
                <a:endParaRPr lang="el-GR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2</m:t>
                      </m:r>
                      <m:r>
                        <a:rPr lang="el-GR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=15∙40</m:t>
                      </m:r>
                      <m:r>
                        <a:rPr lang="el-GR" sz="2000" dirty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→</m:t>
                      </m:r>
                      <m:r>
                        <a:rPr lang="el-GR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2</m:t>
                      </m:r>
                      <m:r>
                        <a:rPr lang="el-GR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=600 </m:t>
                      </m:r>
                      <m:r>
                        <a:rPr lang="el-GR" sz="2000" dirty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→</m:t>
                      </m:r>
                      <m:r>
                        <a:rPr lang="el-GR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=600 :2 </m:t>
                      </m:r>
                      <m:r>
                        <a:rPr lang="el-GR" sz="2000" dirty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→</m:t>
                      </m:r>
                      <m:r>
                        <a:rPr lang="el-GR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=300</m:t>
                      </m:r>
                    </m:oMath>
                  </m:oMathPara>
                </a14:m>
                <a:endParaRPr lang="el-GR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Ο Κώστας είχε αρχικά </a:t>
                </a:r>
                <a14:m>
                  <m:oMath xmlns:m="http://schemas.openxmlformats.org/officeDocument/2006/math">
                    <m:r>
                      <a:rPr lang="el-GR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300</m:t>
                    </m:r>
                  </m:oMath>
                </a14:m>
                <a:r>
                  <a:rPr lang="el-GR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ευρώ.</a:t>
                </a:r>
                <a:endParaRPr lang="el-GR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4876D61-BAD3-4E87-9B67-95D0779A8A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5118" y="574158"/>
                <a:ext cx="8891477" cy="5423921"/>
              </a:xfrm>
              <a:prstGeom prst="rect">
                <a:avLst/>
              </a:prstGeom>
              <a:blipFill>
                <a:blip r:embed="rId2"/>
                <a:stretch>
                  <a:fillRect l="-754" b="-10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16453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215FB41-8681-4C8E-91C1-870BBEE97568}"/>
                  </a:ext>
                </a:extLst>
              </p:cNvPr>
              <p:cNvSpPr txBox="1"/>
              <p:nvPr/>
            </p:nvSpPr>
            <p:spPr>
              <a:xfrm>
                <a:off x="1557670" y="794546"/>
                <a:ext cx="9410700" cy="22510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highlight>
                      <a:srgbClr val="0000FF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ΠΡΟΒΛΗΜΑ 13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: Σε ένα ορθογώνιο παραλληλόγραμμο το μήκος είναι κατά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4 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𝑐𝑚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μεγαλύτερο από το πλάτος. Αν η περίμετρος του ορθογωνίου είναι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32 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𝑐𝑚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, να βρείτε πόσα εκατοστά είναι το μήκος και πόσα εκατοστά είναι το πλάτος του. 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215FB41-8681-4C8E-91C1-870BBEE975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670" y="794546"/>
                <a:ext cx="9410700" cy="2251065"/>
              </a:xfrm>
              <a:prstGeom prst="rect">
                <a:avLst/>
              </a:prstGeom>
              <a:blipFill>
                <a:blip r:embed="rId2"/>
                <a:stretch>
                  <a:fillRect l="-1037" r="-1037" b="-513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32444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BF3540-755D-4268-98F4-070A35D2AE4C}"/>
                  </a:ext>
                </a:extLst>
              </p:cNvPr>
              <p:cNvSpPr txBox="1"/>
              <p:nvPr/>
            </p:nvSpPr>
            <p:spPr>
              <a:xfrm>
                <a:off x="1145657" y="437096"/>
                <a:ext cx="10220548" cy="51842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Έστω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εκατοστά το πλάτος του ορθογωνίου.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Μήκος 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+4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εκατοστά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Περίμετρος :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+4+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+4=32 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𝑐𝑚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4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=32−4−4 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4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=24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=24 :4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=6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Το πλάτος του ορθογωνίου είναι </a:t>
                </a:r>
                <a14:m>
                  <m:oMath xmlns:m="http://schemas.openxmlformats.org/officeDocument/2006/math">
                    <m:r>
                      <a:rPr lang="el-GR" sz="24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6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εκατοστά και το μήκος </a:t>
                </a:r>
                <a14:m>
                  <m:oMath xmlns:m="http://schemas.openxmlformats.org/officeDocument/2006/math">
                    <m:r>
                      <a:rPr lang="el-GR" sz="24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6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+4=1</m:t>
                    </m:r>
                    <m:r>
                      <a:rPr lang="el-GR" sz="24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0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εκατοστά.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BF3540-755D-4268-98F4-070A35D2AE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657" y="437096"/>
                <a:ext cx="10220548" cy="5184240"/>
              </a:xfrm>
              <a:prstGeom prst="rect">
                <a:avLst/>
              </a:prstGeom>
              <a:blipFill>
                <a:blip r:embed="rId2"/>
                <a:stretch>
                  <a:fillRect l="-954" b="-176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1039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DD18DE4-85BB-4AC5-A9C5-4B659FBCB17C}"/>
                  </a:ext>
                </a:extLst>
              </p:cNvPr>
              <p:cNvSpPr txBox="1"/>
              <p:nvPr/>
            </p:nvSpPr>
            <p:spPr>
              <a:xfrm>
                <a:off x="1146544" y="255469"/>
                <a:ext cx="10145234" cy="56366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b="1" u="sng" dirty="0">
                    <a:solidFill>
                      <a:schemeClr val="tx1"/>
                    </a:solidFill>
                    <a:effectLst/>
                    <a:highlight>
                      <a:srgbClr val="FF00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ΒΗΜΑΤΑ ΕΠΙΛΥΣΗΣ ΠΡΟΒΛΗΜΑΤΩΝ ΜΕ ΧΡΗΣΗ ΕΞΙΣΩΣΕΩΝ</a:t>
                </a:r>
                <a:endParaRPr lang="el-GR" sz="2400" b="1" u="sng" dirty="0">
                  <a:solidFill>
                    <a:schemeClr val="tx1"/>
                  </a:solidFill>
                  <a:effectLst/>
                  <a:highlight>
                    <a:srgbClr val="FF00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Ø"/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Εντοπίζουμε το άγνωστο στοιχείο του προβλήματος και το συμβολίζουμε με ένα γράμμα (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 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𝑦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 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𝑧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 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𝜔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 …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), που είναι ο "άγνωστος" του προβλήματος.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(Έστω ότι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είναι ο …………. Ή 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Το ζητούμενο του προβλήματος είναι ………, δηλαδή ο άγνωστος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του προβλήματος.)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Ø"/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Εκφράζουμε τα στοιχεία του προβλήματος με τη βοήθεια του αγνώστου.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Ø"/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Περιγράφουμε το πρόβλημα με μία εξίσωση.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Ø"/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Επιλύουμε την εξίσωση.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Ø"/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Επαληθεύουμε τη λύση που βρήκαμε.</a:t>
                </a:r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DD18DE4-85BB-4AC5-A9C5-4B659FBCB1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6544" y="255469"/>
                <a:ext cx="10145234" cy="5636608"/>
              </a:xfrm>
              <a:prstGeom prst="rect">
                <a:avLst/>
              </a:prstGeom>
              <a:blipFill>
                <a:blip r:embed="rId2"/>
                <a:stretch>
                  <a:fillRect l="-901" b="-151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9254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1C93C4-3575-42F7-85E8-1A05C2A59A96}"/>
                  </a:ext>
                </a:extLst>
              </p:cNvPr>
              <p:cNvSpPr txBox="1"/>
              <p:nvPr/>
            </p:nvSpPr>
            <p:spPr>
              <a:xfrm>
                <a:off x="776177" y="334083"/>
                <a:ext cx="10930270" cy="62700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b="1" u="sng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Επίλυση προβλημάτων με τη βοήθεια των εξισώσεων</a:t>
                </a:r>
                <a:endParaRPr lang="el-GR" sz="2400" b="1" u="sng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highlight>
                      <a:srgbClr val="0000FF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ΠΡΟΒΛΗΜΑ 1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: Η Χριστίνα ξόδεψε τα μισά της χρήματα για να αγοράσει 2 τετράδια και μαρκαδόρους. Αν είναι γνωστό, ότι κάθε τετράδιο στοιχίζει 1 € και όλοι οι μαρκαδόροι 3 €, ποιο είναι το ποσό των χρημάτων που είχε η Χριστίνα πριν από τις αγορές αυτές;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Ø"/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Το ζητούμενο του προβλήματος είναι το ποσό των χρημάτων που είχε η Χριστίνα, δηλαδή ο άγνωστος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του προβλήματος.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Ξόδεψε τα μισά της χρήματα 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l-GR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𝑥</m:t>
                        </m:r>
                        <m:r>
                          <a:rPr lang="el-GR" sz="24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 </m:t>
                        </m:r>
                      </m:num>
                      <m:den>
                        <m:r>
                          <a:rPr lang="el-GR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ή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4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:2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Κόστος τετραδίων 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2∙1=2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€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Κόστος μαρκαδόρων 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3 €</m:t>
                    </m:r>
                  </m:oMath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1C93C4-3575-42F7-85E8-1A05C2A59A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177" y="334083"/>
                <a:ext cx="10930270" cy="6270050"/>
              </a:xfrm>
              <a:prstGeom prst="rect">
                <a:avLst/>
              </a:prstGeom>
              <a:blipFill>
                <a:blip r:embed="rId2"/>
                <a:stretch>
                  <a:fillRect l="-837" b="-136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2367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8B37C79-55AC-4ACC-B8F0-270CE368585F}"/>
                  </a:ext>
                </a:extLst>
              </p:cNvPr>
              <p:cNvSpPr txBox="1"/>
              <p:nvPr/>
            </p:nvSpPr>
            <p:spPr>
              <a:xfrm>
                <a:off x="2038793" y="180931"/>
                <a:ext cx="6097772" cy="64961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:2=2+3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:2=5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l-GR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  <m:r>
                            <a:rPr lang="el-GR" sz="24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</m:num>
                        <m:den>
                          <m:r>
                            <a:rPr lang="el-GR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den>
                      </m:f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el-GR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l-GR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l-GR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1</m:t>
                          </m:r>
                        </m:den>
                      </m:f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=2∙5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=10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Επαλήθευση :</a:t>
                </a:r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:2=2+3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10</m:t>
                      </m:r>
                      <m:r>
                        <a:rPr lang="el-GR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:2=2+3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5=5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8B37C79-55AC-4ACC-B8F0-270CE36858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8793" y="180931"/>
                <a:ext cx="6097772" cy="6496137"/>
              </a:xfrm>
              <a:prstGeom prst="rect">
                <a:avLst/>
              </a:prstGeom>
              <a:blipFill>
                <a:blip r:embed="rId2"/>
                <a:stretch>
                  <a:fillRect l="-149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5004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8B8299-B56E-4739-868A-A23F23EDAB50}"/>
                  </a:ext>
                </a:extLst>
              </p:cNvPr>
              <p:cNvSpPr txBox="1"/>
              <p:nvPr/>
            </p:nvSpPr>
            <p:spPr>
              <a:xfrm>
                <a:off x="839972" y="428471"/>
                <a:ext cx="10494335" cy="56687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highlight>
                      <a:srgbClr val="0000FF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ΠΡΟΒΛΗΜΑ 2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: Ένας εργάτης για μια εργασία πέντε ημερών συμφώνησε να πάρει προκαταβολή το μισό της αμοιβής του και το υπόλοιπο αυτής να το πληρωθεί όταν τελειώσει η εργασία. Αν η προκαταβολή ήταν 180 €, ποιο ήταν το μεροκάματό του;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Ø"/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Έστω ότι είναι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το μεροκάματο του εργάτη. Τότε η αμοιβή του για 5 μέρες εργασίας είναι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5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Μισό της αμοιβής 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5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:2=</m:t>
                    </m:r>
                    <m:f>
                      <m:fPr>
                        <m:ctrlPr>
                          <a:rPr lang="el-GR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l-GR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5</m:t>
                        </m:r>
                        <m:r>
                          <a:rPr lang="el-GR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num>
                      <m:den>
                        <m:r>
                          <a:rPr lang="el-GR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Προκαταβολή 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180€</m:t>
                    </m:r>
                  </m:oMath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8B8299-B56E-4739-868A-A23F23EDAB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972" y="428471"/>
                <a:ext cx="10494335" cy="5668796"/>
              </a:xfrm>
              <a:prstGeom prst="rect">
                <a:avLst/>
              </a:prstGeom>
              <a:blipFill>
                <a:blip r:embed="rId2"/>
                <a:stretch>
                  <a:fillRect l="-930" r="-87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7952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466B883-ECFC-4449-B9A5-310D67687128}"/>
                  </a:ext>
                </a:extLst>
              </p:cNvPr>
              <p:cNvSpPr txBox="1"/>
              <p:nvPr/>
            </p:nvSpPr>
            <p:spPr>
              <a:xfrm>
                <a:off x="158049" y="910889"/>
                <a:ext cx="4771139" cy="55124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l-GR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5</m:t>
                          </m:r>
                          <m:r>
                            <a:rPr lang="el-GR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num>
                        <m:den>
                          <m:r>
                            <a:rPr lang="el-GR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den>
                      </m:f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=180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l-GR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5</m:t>
                          </m:r>
                          <m:r>
                            <a:rPr lang="el-GR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num>
                        <m:den>
                          <m:r>
                            <a:rPr lang="el-GR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den>
                      </m:f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el-GR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l-GR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180</m:t>
                          </m:r>
                        </m:num>
                        <m:den>
                          <m:r>
                            <a:rPr lang="el-GR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1</m:t>
                          </m:r>
                        </m:den>
                      </m:f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5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=2∙180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5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=360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=360 :5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=72</m:t>
                      </m:r>
                      <m:r>
                        <a:rPr lang="el-GR" sz="24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€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endParaRPr lang="el-GR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466B883-ECFC-4449-B9A5-310D676871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049" y="910889"/>
                <a:ext cx="4771139" cy="55124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AF0BEB7-ABB1-486B-9C66-EC9D36A84F0D}"/>
                  </a:ext>
                </a:extLst>
              </p:cNvPr>
              <p:cNvSpPr txBox="1"/>
              <p:nvPr/>
            </p:nvSpPr>
            <p:spPr>
              <a:xfrm>
                <a:off x="5048250" y="1057531"/>
                <a:ext cx="6096000" cy="52191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Επαλήθευση 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l-GR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5</m:t>
                          </m:r>
                          <m:r>
                            <a:rPr lang="el-GR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num>
                        <m:den>
                          <m:r>
                            <a:rPr lang="el-GR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den>
                      </m:f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=180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l-GR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5∙72</m:t>
                          </m:r>
                        </m:num>
                        <m:den>
                          <m:r>
                            <a:rPr lang="el-GR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den>
                      </m:f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=180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l-GR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360</m:t>
                          </m:r>
                        </m:num>
                        <m:den>
                          <m:r>
                            <a:rPr lang="el-GR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den>
                      </m:f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=180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180=180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 </a:t>
                </a:r>
                <a:endParaRPr lang="el-GR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AF0BEB7-ABB1-486B-9C66-EC9D36A84F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250" y="1057531"/>
                <a:ext cx="6096000" cy="5219186"/>
              </a:xfrm>
              <a:prstGeom prst="rect">
                <a:avLst/>
              </a:prstGeom>
              <a:blipFill>
                <a:blip r:embed="rId3"/>
                <a:stretch>
                  <a:fillRect l="-15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Ευθεία γραμμή σύνδεσης 6">
            <a:extLst>
              <a:ext uri="{FF2B5EF4-FFF2-40B4-BE49-F238E27FC236}">
                <a16:creationId xmlns:a16="http://schemas.microsoft.com/office/drawing/2014/main" id="{15CA2718-AC87-4360-B508-A5FE8D086059}"/>
              </a:ext>
            </a:extLst>
          </p:cNvPr>
          <p:cNvCxnSpPr>
            <a:cxnSpLocks/>
          </p:cNvCxnSpPr>
          <p:nvPr/>
        </p:nvCxnSpPr>
        <p:spPr>
          <a:xfrm>
            <a:off x="4629150" y="0"/>
            <a:ext cx="0" cy="685800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4777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4B19D59-26C4-4B3A-8023-CCF5C97382D3}"/>
                  </a:ext>
                </a:extLst>
              </p:cNvPr>
              <p:cNvSpPr txBox="1"/>
              <p:nvPr/>
            </p:nvSpPr>
            <p:spPr>
              <a:xfrm>
                <a:off x="1066799" y="1129790"/>
                <a:ext cx="9725248" cy="37684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highlight>
                      <a:srgbClr val="0000FF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ΠΡΟΒΛΗΜΑ 3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: Σε 8 χρόνια ο Νίκος θα είναι 21 ετών. Πόσο ετών είναι σήμερα ο Νίκος;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Ø"/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Έστω ότι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είναι η ηλικία του Νίκου σήμερα.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Η ηλικία σε 8 χρόνια θα είναι 21 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+8=21 </m:t>
                    </m:r>
                  </m:oMath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=21−8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=13</m:t>
                    </m:r>
                  </m:oMath>
                </a14:m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ετών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4B19D59-26C4-4B3A-8023-CCF5C97382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799" y="1129790"/>
                <a:ext cx="9725248" cy="3768468"/>
              </a:xfrm>
              <a:prstGeom prst="rect">
                <a:avLst/>
              </a:prstGeom>
              <a:blipFill>
                <a:blip r:embed="rId2"/>
                <a:stretch>
                  <a:fillRect l="-940" r="-940" b="-258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0389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8A194BE-F085-4AF3-9F24-EC55EDB70F16}"/>
                  </a:ext>
                </a:extLst>
              </p:cNvPr>
              <p:cNvSpPr txBox="1"/>
              <p:nvPr/>
            </p:nvSpPr>
            <p:spPr>
              <a:xfrm>
                <a:off x="1419225" y="1551315"/>
                <a:ext cx="6096000" cy="27186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Επαλήθευση </a:t>
                </a:r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+8=21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13+8=21 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21=21</m:t>
                      </m:r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8A194BE-F085-4AF3-9F24-EC55EDB70F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9225" y="1551315"/>
                <a:ext cx="6096000" cy="2718693"/>
              </a:xfrm>
              <a:prstGeom prst="rect">
                <a:avLst/>
              </a:prstGeom>
              <a:blipFill>
                <a:blip r:embed="rId2"/>
                <a:stretch>
                  <a:fillRect l="-16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2032961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AnalogousFromDarkSeedLeftStep">
      <a:dk1>
        <a:srgbClr val="000000"/>
      </a:dk1>
      <a:lt1>
        <a:srgbClr val="FFFFFF"/>
      </a:lt1>
      <a:dk2>
        <a:srgbClr val="1B2C30"/>
      </a:dk2>
      <a:lt2>
        <a:srgbClr val="F2F3F0"/>
      </a:lt2>
      <a:accent1>
        <a:srgbClr val="7F29E7"/>
      </a:accent1>
      <a:accent2>
        <a:srgbClr val="433DDC"/>
      </a:accent2>
      <a:accent3>
        <a:srgbClr val="2971E7"/>
      </a:accent3>
      <a:accent4>
        <a:srgbClr val="17AED5"/>
      </a:accent4>
      <a:accent5>
        <a:srgbClr val="22C2A0"/>
      </a:accent5>
      <a:accent6>
        <a:srgbClr val="16C657"/>
      </a:accent6>
      <a:hlink>
        <a:srgbClr val="339A96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