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75DA2-65DA-42B1-A3AA-CBED42B4900A}" v="84" dt="2021-11-06T13:08:26.759"/>
    <p1510:client id="{59D16C4C-D569-461E-B7DD-39CF92037AAC}" v="853" dt="2021-11-06T15:07:24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83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420" y="5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2813-601B-4697-B14D-165027600992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5EF03-110B-4710-A708-FEF192761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32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F8F91-4F38-4A01-947F-C76C21BA8A7A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CCA95-4F40-4CDD-BF1E-B8C9EB86E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29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CCA95-4F40-4CDD-BF1E-B8C9EB86EE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pPr/>
              <a:t>11/18/2021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00CBFCC-E1FF-473E-BF42-70E7405CF17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8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pPr/>
              <a:t>11/18/2021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617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pPr/>
              <a:t>11/18/2021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1642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pPr/>
              <a:t>11/18/2021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02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pPr/>
              <a:t>11/18/2021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364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pPr/>
              <a:t>11/18/2021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05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pPr/>
              <a:t>11/18/2021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22361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pPr/>
              <a:t>11/18/2021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6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pPr/>
              <a:t>11/18/2021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924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pPr/>
              <a:t>11/18/2021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6503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pPr/>
              <a:t>11/18/2021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7467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7810A5-1A13-4087-8DFA-155E6E5B5D73}" type="datetimeFigureOut">
              <a:rPr lang="tr-TR" smtClean="0"/>
              <a:pPr/>
              <a:t>18.11.2021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71758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YkyErtYv-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771" y="1789979"/>
            <a:ext cx="5676216" cy="2268559"/>
          </a:xfrm>
        </p:spPr>
        <p:txBody>
          <a:bodyPr/>
          <a:lstStyle/>
          <a:p>
            <a:r>
              <a:rPr lang="en-US" dirty="0" err="1">
                <a:cs typeface="Arial"/>
              </a:rPr>
              <a:t>Ενότητ</a:t>
            </a:r>
            <a:r>
              <a:rPr lang="en-US" dirty="0">
                <a:cs typeface="Arial"/>
              </a:rPr>
              <a:t>α 5η 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2237" y="4109088"/>
            <a:ext cx="5357600" cy="1160213"/>
          </a:xfrm>
        </p:spPr>
        <p:txBody>
          <a:bodyPr/>
          <a:lstStyle/>
          <a:p>
            <a:r>
              <a:rPr lang="en-US" sz="2000" b="1" dirty="0">
                <a:cs typeface="Arial"/>
              </a:rPr>
              <a:t>Ο </a:t>
            </a:r>
            <a:r>
              <a:rPr lang="en-US" sz="2000" b="1" dirty="0" err="1">
                <a:cs typeface="Arial"/>
              </a:rPr>
              <a:t>Ελληνισμός</a:t>
            </a:r>
            <a:r>
              <a:rPr lang="en-US" sz="2000" b="1" dirty="0">
                <a:cs typeface="Arial"/>
              </a:rPr>
              <a:t> από τα </a:t>
            </a:r>
            <a:r>
              <a:rPr lang="en-US" sz="2000" b="1" dirty="0" err="1">
                <a:cs typeface="Arial"/>
              </a:rPr>
              <a:t>μέσ</a:t>
            </a:r>
            <a:r>
              <a:rPr lang="en-US" sz="2000" b="1" dirty="0">
                <a:cs typeface="Arial"/>
              </a:rPr>
              <a:t>α </a:t>
            </a:r>
            <a:r>
              <a:rPr lang="en-US" sz="2000" b="1" dirty="0" err="1">
                <a:cs typeface="Arial"/>
              </a:rPr>
              <a:t>του</a:t>
            </a:r>
            <a:r>
              <a:rPr lang="en-US" sz="2000" b="1" dirty="0">
                <a:cs typeface="Arial"/>
              </a:rPr>
              <a:t> 18ου </a:t>
            </a:r>
            <a:r>
              <a:rPr lang="en-US" sz="2000" b="1" dirty="0" err="1">
                <a:cs typeface="Arial"/>
              </a:rPr>
              <a:t>ως</a:t>
            </a:r>
            <a:r>
              <a:rPr lang="en-US" sz="2000" b="1" dirty="0">
                <a:cs typeface="Arial"/>
              </a:rPr>
              <a:t> </a:t>
            </a:r>
            <a:r>
              <a:rPr lang="en-US" sz="2000" b="1" dirty="0" err="1">
                <a:cs typeface="Arial"/>
              </a:rPr>
              <a:t>τις</a:t>
            </a:r>
            <a:r>
              <a:rPr lang="en-US" sz="2000" b="1" dirty="0">
                <a:cs typeface="Arial"/>
              </a:rPr>
              <a:t> α</a:t>
            </a:r>
            <a:r>
              <a:rPr lang="en-US" sz="2000" b="1" dirty="0" err="1">
                <a:cs typeface="Arial"/>
              </a:rPr>
              <a:t>ρχές</a:t>
            </a:r>
            <a:r>
              <a:rPr lang="en-US" sz="2000" b="1" dirty="0">
                <a:cs typeface="Arial"/>
              </a:rPr>
              <a:t> </a:t>
            </a:r>
            <a:r>
              <a:rPr lang="en-US" sz="2000" b="1" dirty="0" err="1">
                <a:cs typeface="Arial"/>
              </a:rPr>
              <a:t>του</a:t>
            </a:r>
            <a:r>
              <a:rPr lang="en-US" sz="2000" b="1" dirty="0">
                <a:cs typeface="Arial"/>
              </a:rPr>
              <a:t> 19ου α</a:t>
            </a:r>
            <a:r>
              <a:rPr lang="en-US" sz="2000" b="1" dirty="0" err="1">
                <a:cs typeface="Arial"/>
              </a:rPr>
              <a:t>ιών</a:t>
            </a:r>
            <a:r>
              <a:rPr lang="en-US" sz="2000" b="1" dirty="0">
                <a:cs typeface="Arial"/>
              </a:rPr>
              <a:t>α</a:t>
            </a:r>
            <a:r>
              <a:rPr lang="en-US" dirty="0">
                <a:cs typeface="Arial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37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5AA7F-A1A2-4276-AFAF-F179680F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cs typeface="Arial" panose="020B0604020202020204"/>
              </a:rPr>
              <a:t>4. </a:t>
            </a:r>
            <a:r>
              <a:rPr lang="en-US" b="1" i="1" dirty="0" err="1">
                <a:cs typeface="Arial" panose="020B0604020202020204"/>
              </a:rPr>
              <a:t>Έμ</a:t>
            </a:r>
            <a:r>
              <a:rPr lang="en-US" b="1" i="1" dirty="0">
                <a:cs typeface="Arial" panose="020B0604020202020204"/>
              </a:rPr>
              <a:t>π</a:t>
            </a:r>
            <a:r>
              <a:rPr lang="en-US" b="1" i="1" dirty="0" err="1">
                <a:cs typeface="Arial" panose="020B0604020202020204"/>
              </a:rPr>
              <a:t>οροι</a:t>
            </a:r>
            <a:r>
              <a:rPr lang="en-US" b="1" i="1" dirty="0">
                <a:cs typeface="Arial" panose="020B0604020202020204"/>
              </a:rPr>
              <a:t> και π</a:t>
            </a:r>
            <a:r>
              <a:rPr lang="en-US" b="1" i="1" dirty="0" err="1">
                <a:cs typeface="Arial" panose="020B0604020202020204"/>
              </a:rPr>
              <a:t>λοιοκτήτες</a:t>
            </a:r>
            <a:endParaRPr lang="en-US" b="1" i="1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AC5CD8-082E-43E2-B8C8-145C7CB5E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2733" y="2167135"/>
            <a:ext cx="3891960" cy="3997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" sz="2400" b="1" i="1" dirty="0">
                <a:solidFill>
                  <a:srgbClr val="FFC000"/>
                </a:solidFill>
                <a:ea typeface="+mn-lt"/>
                <a:cs typeface="+mn-lt"/>
              </a:rPr>
              <a:t>Έχουν οικονομική άνοδο και προσεγγίζουν τις νεωτερικές ιδέες. </a:t>
            </a:r>
            <a:endParaRPr lang="en-US" sz="2400" b="1">
              <a:cs typeface="Arial" panose="020B0604020202020204"/>
            </a:endParaRPr>
          </a:p>
        </p:txBody>
      </p:sp>
      <p:pic>
        <p:nvPicPr>
          <p:cNvPr id="5" name="Picture 5" descr="A picture containing text, watercraft, transport, water&#10;&#10;Description automatically generated">
            <a:extLst>
              <a:ext uri="{FF2B5EF4-FFF2-40B4-BE49-F238E27FC236}">
                <a16:creationId xmlns:a16="http://schemas.microsoft.com/office/drawing/2014/main" xmlns="" id="{B8E86D4B-9A44-44F4-8499-D68966FA91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8372" y="2049379"/>
            <a:ext cx="4742486" cy="4003298"/>
          </a:xfrm>
        </p:spPr>
      </p:pic>
    </p:spTree>
    <p:extLst>
      <p:ext uri="{BB962C8B-B14F-4D97-AF65-F5344CB8AC3E}">
        <p14:creationId xmlns:p14="http://schemas.microsoft.com/office/powerpoint/2010/main" xmlns="" val="24273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F7D2F-8D1F-4A23-B7A7-E1C44C48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>
                <a:cs typeface="Arial"/>
              </a:rPr>
              <a:t>5. Κλέφτες και αρματολοί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18ADC2-5CFA-4FD6-84D9-1A6B58661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7827" y="1807701"/>
            <a:ext cx="3891960" cy="3997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4170" indent="-344170"/>
            <a:r>
              <a:rPr lang="el" b="1" i="1">
                <a:solidFill>
                  <a:srgbClr val="FFC000"/>
                </a:solidFill>
                <a:cs typeface="Arial" panose="020B0604020202020204"/>
              </a:rPr>
              <a:t>Κλέφτες: </a:t>
            </a:r>
            <a:r>
              <a:rPr lang="el" b="1" i="1">
                <a:solidFill>
                  <a:srgbClr val="FFC000"/>
                </a:solidFill>
                <a:ea typeface="+mn-lt"/>
                <a:cs typeface="+mn-lt"/>
              </a:rPr>
              <a:t>Αγρότες που καταφεύγουν στα βουνά και ληστεύουν αδιακρίτως. Οι αγροτικοί πληθυσμοί τους θαυμάζουν.</a:t>
            </a:r>
          </a:p>
          <a:p>
            <a:pPr marL="344170" indent="-344170"/>
            <a:r>
              <a:rPr lang="el" b="1" i="1">
                <a:solidFill>
                  <a:srgbClr val="FFC000"/>
                </a:solidFill>
                <a:cs typeface="Arial" panose="020B0604020202020204"/>
              </a:rPr>
              <a:t>Αρματολοί: </a:t>
            </a:r>
            <a:r>
              <a:rPr lang="el" b="1" i="1">
                <a:solidFill>
                  <a:srgbClr val="FFC000"/>
                </a:solidFill>
                <a:ea typeface="+mn-lt"/>
                <a:cs typeface="+mn-lt"/>
              </a:rPr>
              <a:t>Ένοπλα σώματα της Οθωμανικής διοίκησης.</a:t>
            </a:r>
            <a:endParaRPr lang="el" b="1" i="1" dirty="0">
              <a:solidFill>
                <a:srgbClr val="FFC000"/>
              </a:solidFill>
              <a:cs typeface="Arial" panose="020B0604020202020204"/>
            </a:endParaRPr>
          </a:p>
        </p:txBody>
      </p:sp>
      <p:pic>
        <p:nvPicPr>
          <p:cNvPr id="5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xmlns="" id="{A3A8C4AF-D842-4201-8C88-C1CA744F46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3467" y="1713677"/>
            <a:ext cx="4167391" cy="4185873"/>
          </a:xfrm>
        </p:spPr>
      </p:pic>
    </p:spTree>
    <p:extLst>
      <p:ext uri="{BB962C8B-B14F-4D97-AF65-F5344CB8AC3E}">
        <p14:creationId xmlns:p14="http://schemas.microsoft.com/office/powerpoint/2010/main" xmlns="" val="37183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53B269-212B-46CD-80DB-F7AD486C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>
                <a:cs typeface="Arial"/>
              </a:rPr>
              <a:t>6. Αγρότες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6DFAB1-AB4B-49EE-BB81-823121563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5374" y="1462645"/>
            <a:ext cx="7155620" cy="128050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l" sz="2400" b="1" i="1">
                <a:solidFill>
                  <a:srgbClr val="FFC000"/>
                </a:solidFill>
                <a:ea typeface="+mn-lt"/>
                <a:cs typeface="+mn-lt"/>
              </a:rPr>
              <a:t>80% του πληθυσμού. Ζουν με μεγάλες δυσκολίες καλλιεργώντας δημόσια ή ιδιωτικά κτήματα Τούρκων.</a:t>
            </a:r>
            <a:endParaRPr lang="en-US" sz="2400">
              <a:solidFill>
                <a:srgbClr val="FFFFFF"/>
              </a:solidFill>
              <a:cs typeface="Arial" panose="020B0604020202020204"/>
            </a:endParaRPr>
          </a:p>
        </p:txBody>
      </p:sp>
      <p:pic>
        <p:nvPicPr>
          <p:cNvPr id="5" name="Picture 5" descr="A picture containing text, ground, tree&#10;&#10;Description automatically generated">
            <a:extLst>
              <a:ext uri="{FF2B5EF4-FFF2-40B4-BE49-F238E27FC236}">
                <a16:creationId xmlns:a16="http://schemas.microsoft.com/office/drawing/2014/main" xmlns="" id="{235A46C9-D07C-42AC-8C6E-D32692559D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84108" y="3123332"/>
            <a:ext cx="7071618" cy="3077469"/>
          </a:xfrm>
        </p:spPr>
      </p:pic>
    </p:spTree>
    <p:extLst>
      <p:ext uri="{BB962C8B-B14F-4D97-AF65-F5344CB8AC3E}">
        <p14:creationId xmlns:p14="http://schemas.microsoft.com/office/powerpoint/2010/main" xmlns="" val="481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B1B2C-7C0F-4CED-BC1B-61690557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>
                <a:cs typeface="Arial"/>
              </a:rPr>
              <a:t>7. Ναύτες - εμποροϋπάλληλοι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400358-06C8-445E-86F4-1920BACB06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" sz="2400" b="1" i="1">
                <a:solidFill>
                  <a:srgbClr val="FFC000"/>
                </a:solidFill>
                <a:ea typeface="+mn-lt"/>
                <a:cs typeface="+mn-lt"/>
              </a:rPr>
              <a:t>Αυξάνονται χάρη στη συνεχή ανάπτυξη του εμπορίου στη Μεσόγειο.</a:t>
            </a:r>
            <a:endParaRPr lang="en-US" sz="2400" i="1">
              <a:solidFill>
                <a:srgbClr val="FFC000"/>
              </a:solidFill>
              <a:cs typeface="Arial" panose="020B0604020202020204"/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3A7D904-F47F-40F2-936A-9843B19E8A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2098" y="1962898"/>
            <a:ext cx="3697676" cy="4089998"/>
          </a:xfrm>
        </p:spPr>
      </p:pic>
    </p:spTree>
    <p:extLst>
      <p:ext uri="{BB962C8B-B14F-4D97-AF65-F5344CB8AC3E}">
        <p14:creationId xmlns:p14="http://schemas.microsoft.com/office/powerpoint/2010/main" xmlns="" val="18525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A29C9-4F9A-41B4-ADBA-097A8A58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Γ. Κινήματα εναντίον της Οθωμανικής Αυτοκρατορίας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1C2E30-5BEC-43E7-A887-723F5E714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 algn="just"/>
            <a:r>
              <a:rPr lang="el" sz="2200" b="1" i="1">
                <a:solidFill>
                  <a:srgbClr val="FFC000"/>
                </a:solidFill>
                <a:ea typeface="+mn-lt"/>
                <a:cs typeface="+mn-lt"/>
              </a:rPr>
              <a:t>Ορλοφικά</a:t>
            </a:r>
            <a:r>
              <a:rPr lang="el" sz="2200">
                <a:solidFill>
                  <a:srgbClr val="FFC000"/>
                </a:solidFill>
                <a:ea typeface="+mn-lt"/>
                <a:cs typeface="+mn-lt"/>
              </a:rPr>
              <a:t> (1770): οργανώθηκε επανάσταση στην Πελοπόννησο με ρωσική υποκίνηση. </a:t>
            </a:r>
            <a:endParaRPr lang="en-US" sz="2200">
              <a:solidFill>
                <a:srgbClr val="FFC000"/>
              </a:solidFill>
              <a:cs typeface="Arial" panose="020B0604020202020204"/>
            </a:endParaRPr>
          </a:p>
          <a:p>
            <a:pPr marL="344170" indent="-344170"/>
            <a:r>
              <a:rPr lang="el" sz="2200">
                <a:solidFill>
                  <a:srgbClr val="FFC000"/>
                </a:solidFill>
                <a:ea typeface="+mn-lt"/>
                <a:cs typeface="+mn-lt"/>
              </a:rPr>
              <a:t>Ο </a:t>
            </a:r>
            <a:r>
              <a:rPr lang="el" sz="2200" b="1" i="1">
                <a:solidFill>
                  <a:srgbClr val="FFC000"/>
                </a:solidFill>
                <a:ea typeface="+mn-lt"/>
                <a:cs typeface="+mn-lt"/>
              </a:rPr>
              <a:t>Λάμπρος Κατσώνης</a:t>
            </a:r>
            <a:r>
              <a:rPr lang="el" sz="2200">
                <a:solidFill>
                  <a:srgbClr val="FFC000"/>
                </a:solidFill>
                <a:ea typeface="+mn-lt"/>
                <a:cs typeface="+mn-lt"/>
              </a:rPr>
              <a:t>, αποστέλλεται από τη Ρωσία για να οδηγήσει σε εξέγερση τους κατοίκους των νησιών του </a:t>
            </a:r>
            <a:r>
              <a:rPr lang="el" sz="2200" b="1">
                <a:solidFill>
                  <a:srgbClr val="FFC000"/>
                </a:solidFill>
                <a:ea typeface="+mn-lt"/>
                <a:cs typeface="+mn-lt"/>
              </a:rPr>
              <a:t>Αιγαίου</a:t>
            </a:r>
            <a:r>
              <a:rPr lang="el" sz="2200">
                <a:solidFill>
                  <a:srgbClr val="FFC000"/>
                </a:solidFill>
                <a:ea typeface="+mn-lt"/>
                <a:cs typeface="+mn-lt"/>
              </a:rPr>
              <a:t>.</a:t>
            </a:r>
            <a:endParaRPr lang="en-US" sz="2200">
              <a:solidFill>
                <a:srgbClr val="FFC000"/>
              </a:solidFill>
              <a:ea typeface="+mn-lt"/>
              <a:cs typeface="+mn-lt"/>
            </a:endParaRPr>
          </a:p>
          <a:p>
            <a:pPr marL="344170" indent="-344170"/>
            <a:r>
              <a:rPr lang="el" sz="2200">
                <a:solidFill>
                  <a:srgbClr val="FFC000"/>
                </a:solidFill>
                <a:ea typeface="+mn-lt"/>
                <a:cs typeface="+mn-lt"/>
              </a:rPr>
              <a:t>Συγκρούσεις </a:t>
            </a:r>
            <a:r>
              <a:rPr lang="el" sz="2200" b="1">
                <a:solidFill>
                  <a:srgbClr val="FFC000"/>
                </a:solidFill>
                <a:ea typeface="+mn-lt"/>
                <a:cs typeface="+mn-lt"/>
              </a:rPr>
              <a:t>Σουλιωτών</a:t>
            </a:r>
            <a:r>
              <a:rPr lang="el" sz="2200">
                <a:solidFill>
                  <a:srgbClr val="FFC000"/>
                </a:solidFill>
                <a:ea typeface="+mn-lt"/>
                <a:cs typeface="+mn-lt"/>
              </a:rPr>
              <a:t> με τον </a:t>
            </a:r>
            <a:r>
              <a:rPr lang="el" sz="2200" b="1">
                <a:solidFill>
                  <a:srgbClr val="FFC000"/>
                </a:solidFill>
                <a:ea typeface="+mn-lt"/>
                <a:cs typeface="+mn-lt"/>
              </a:rPr>
              <a:t>Αλή πασά</a:t>
            </a:r>
            <a:r>
              <a:rPr lang="el" sz="2200">
                <a:solidFill>
                  <a:srgbClr val="FFC000"/>
                </a:solidFill>
                <a:ea typeface="+mn-lt"/>
                <a:cs typeface="+mn-lt"/>
              </a:rPr>
              <a:t> των Ιωαννίνων από το 1789   έως το 1804</a:t>
            </a:r>
            <a:endParaRPr lang="en-US" sz="2200">
              <a:solidFill>
                <a:srgbClr val="FFC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0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70D8C-C6FB-49E3-9F6C-FC00B5ED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Δ. Νεοελληνικός Διαφωτισμός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889828-66CC-4202-8397-BF9D51FE9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563" y="1592041"/>
            <a:ext cx="9240336" cy="4098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i="1" dirty="0">
              <a:solidFill>
                <a:srgbClr val="FFC000"/>
              </a:solidFill>
              <a:latin typeface="Book Antiqua"/>
              <a:cs typeface="Arial" panose="020B0604020202020204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7294AC1-3BCF-485F-B8D7-6613AF47AFD9}"/>
              </a:ext>
            </a:extLst>
          </p:cNvPr>
          <p:cNvSpPr/>
          <p:nvPr/>
        </p:nvSpPr>
        <p:spPr>
          <a:xfrm>
            <a:off x="2605178" y="1807234"/>
            <a:ext cx="7648752" cy="3191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>
                <a:solidFill>
                  <a:srgbClr val="002060"/>
                </a:solidFill>
              </a:rPr>
              <a:t>Κίνημα </a:t>
            </a:r>
            <a:r>
              <a:rPr lang="el-GR" sz="2000" b="1">
                <a:solidFill>
                  <a:srgbClr val="002060"/>
                </a:solidFill>
              </a:rPr>
              <a:t>πνευματικό</a:t>
            </a:r>
            <a:r>
              <a:rPr lang="el-GR" sz="2000">
                <a:solidFill>
                  <a:srgbClr val="002060"/>
                </a:solidFill>
              </a:rPr>
              <a:t> και </a:t>
            </a:r>
            <a:r>
              <a:rPr lang="el-GR" sz="2000" b="1">
                <a:solidFill>
                  <a:srgbClr val="002060"/>
                </a:solidFill>
              </a:rPr>
              <a:t>ιδεολογικό</a:t>
            </a:r>
            <a:r>
              <a:rPr lang="el-GR" sz="2000">
                <a:solidFill>
                  <a:srgbClr val="002060"/>
                </a:solidFill>
              </a:rPr>
              <a:t> με στόχο τη </a:t>
            </a:r>
            <a:r>
              <a:rPr lang="el-GR" sz="2000" b="1">
                <a:solidFill>
                  <a:srgbClr val="002060"/>
                </a:solidFill>
              </a:rPr>
              <a:t>διάδοση</a:t>
            </a:r>
            <a:r>
              <a:rPr lang="el-GR" sz="2000">
                <a:solidFill>
                  <a:srgbClr val="002060"/>
                </a:solidFill>
              </a:rPr>
              <a:t> των ιδεών του </a:t>
            </a:r>
            <a:r>
              <a:rPr lang="el-GR" sz="2000" b="1">
                <a:solidFill>
                  <a:srgbClr val="002060"/>
                </a:solidFill>
              </a:rPr>
              <a:t>διαφωτισμού</a:t>
            </a:r>
            <a:r>
              <a:rPr lang="el-GR" sz="2000">
                <a:solidFill>
                  <a:srgbClr val="002060"/>
                </a:solidFill>
              </a:rPr>
              <a:t> στους Έλληνες και την </a:t>
            </a:r>
            <a:r>
              <a:rPr lang="el-GR" sz="2000" b="1">
                <a:solidFill>
                  <a:srgbClr val="002060"/>
                </a:solidFill>
              </a:rPr>
              <a:t>ιδεολογική προετοιμασία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000">
                <a:solidFill>
                  <a:srgbClr val="002060"/>
                </a:solidFill>
              </a:rPr>
              <a:t>για τον </a:t>
            </a:r>
            <a:r>
              <a:rPr lang="el-GR" sz="2000" b="1">
                <a:solidFill>
                  <a:srgbClr val="002060"/>
                </a:solidFill>
              </a:rPr>
              <a:t>εθνικοαπελευθερωτικό αγώνα</a:t>
            </a:r>
            <a:r>
              <a:rPr lang="el-GR" sz="2000">
                <a:solidFill>
                  <a:srgbClr val="002060"/>
                </a:solidFill>
              </a:rPr>
              <a:t>. Διαμορφώθηκε στα </a:t>
            </a:r>
            <a:r>
              <a:rPr lang="el-GR" sz="2000" b="1">
                <a:solidFill>
                  <a:srgbClr val="002060"/>
                </a:solidFill>
              </a:rPr>
              <a:t>μέσα του 18</a:t>
            </a:r>
            <a:r>
              <a:rPr lang="el-GR" sz="2000" b="1" baseline="30000">
                <a:solidFill>
                  <a:srgbClr val="002060"/>
                </a:solidFill>
              </a:rPr>
              <a:t>ου</a:t>
            </a:r>
            <a:r>
              <a:rPr lang="el-GR" sz="2000" b="1">
                <a:solidFill>
                  <a:srgbClr val="002060"/>
                </a:solidFill>
              </a:rPr>
              <a:t> αιώνα</a:t>
            </a:r>
            <a:r>
              <a:rPr lang="el-GR" sz="2000">
                <a:solidFill>
                  <a:srgbClr val="002060"/>
                </a:solidFill>
              </a:rPr>
              <a:t> με ανάπτυξη στις </a:t>
            </a:r>
            <a:r>
              <a:rPr lang="el-GR" sz="2000" b="1">
                <a:solidFill>
                  <a:srgbClr val="002060"/>
                </a:solidFill>
              </a:rPr>
              <a:t>παροικίες</a:t>
            </a:r>
            <a:r>
              <a:rPr lang="el-GR" sz="2000">
                <a:solidFill>
                  <a:srgbClr val="002060"/>
                </a:solidFill>
              </a:rPr>
              <a:t> και σε </a:t>
            </a:r>
            <a:r>
              <a:rPr lang="el-GR" sz="2000" b="1">
                <a:solidFill>
                  <a:srgbClr val="002060"/>
                </a:solidFill>
              </a:rPr>
              <a:t>μεγάλα εμπορικά κέντρα του ελληνισμού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000">
                <a:solidFill>
                  <a:srgbClr val="002060"/>
                </a:solidFill>
              </a:rPr>
              <a:t>(Σμύρνη, Γιάννενα, Χίος).</a:t>
            </a:r>
            <a:endParaRPr lang="en-US" sz="2000">
              <a:solidFill>
                <a:srgbClr val="FFC000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4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Βασικές θέσεις των Ελλήνων Διαφωτιστών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Θαυμασμός του αρχαίου ελληνικού πολιτισμού.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Εκπαίδευση θεμελιωμένη στις θετικές επιστήμες.</a:t>
            </a:r>
          </a:p>
          <a:p>
            <a:endParaRPr lang="el-GR" dirty="0" smtClean="0"/>
          </a:p>
          <a:p>
            <a:r>
              <a:rPr lang="el-GR" dirty="0" smtClean="0"/>
              <a:t>Λαϊκή γλώσσα.</a:t>
            </a:r>
          </a:p>
          <a:p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l-GR" dirty="0" smtClean="0"/>
              <a:t>   Κυρίως λόγιοι που κινούνται στους εκκλησιαστικούς κύκλους αρνούνται να υιοθετήσουν αυτές τις θέσεις (ζητούν εκπαίδευση σε εκκλησιαστικά κείμενα και  </a:t>
            </a:r>
            <a:r>
              <a:rPr lang="el-GR" dirty="0" err="1" smtClean="0"/>
              <a:t>αρχαΐζουσα</a:t>
            </a:r>
            <a:r>
              <a:rPr lang="el-GR" dirty="0" smtClean="0"/>
              <a:t> </a:t>
            </a:r>
            <a:r>
              <a:rPr lang="el-GR" dirty="0" err="1" smtClean="0"/>
              <a:t>γλωσσα</a:t>
            </a:r>
            <a:r>
              <a:rPr lang="el-GR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56F40-9612-4B2D-888A-B414ED4A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Σπουδαιότερες μορφές ελληνικού διαφωτισμού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B3645E-D1CC-46B3-AD6A-707BF4CDF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Ρήγας Φεραίος</a:t>
            </a:r>
          </a:p>
        </p:txBody>
      </p:sp>
      <p:pic>
        <p:nvPicPr>
          <p:cNvPr id="7" name="Picture 7" descr="A person with a mustache&#10;&#10;Description automatically generated">
            <a:extLst>
              <a:ext uri="{FF2B5EF4-FFF2-40B4-BE49-F238E27FC236}">
                <a16:creationId xmlns:a16="http://schemas.microsoft.com/office/drawing/2014/main" xmlns="" id="{569FA43C-5481-457C-83A4-ECEAA756F4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04992" y="2851331"/>
            <a:ext cx="3887831" cy="345962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1B92E4B-4698-43FF-B573-9AA184605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Αδαμάντιος Κοραής</a:t>
            </a:r>
          </a:p>
        </p:txBody>
      </p:sp>
      <p:pic>
        <p:nvPicPr>
          <p:cNvPr id="8" name="Picture 8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xmlns="" id="{926F7CE2-FFF5-45EF-B8ED-B23BB09D0F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62419" y="2851331"/>
            <a:ext cx="3794493" cy="3459622"/>
          </a:xfrm>
        </p:spPr>
      </p:pic>
    </p:spTree>
    <p:extLst>
      <p:ext uri="{BB962C8B-B14F-4D97-AF65-F5344CB8AC3E}">
        <p14:creationId xmlns:p14="http://schemas.microsoft.com/office/powerpoint/2010/main" xmlns="" val="1636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3AA03-9CB8-46A4-822F-35825B79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Σύντομη παρουσίαση των θέσεων του Ρήγα και του Κοραή</a:t>
            </a:r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https://youtu.be/TYkyErtYv-Y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33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8585D6-CF32-4D15-8B9A-0832A5E6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488" y="808056"/>
            <a:ext cx="9151651" cy="1077229"/>
          </a:xfrm>
        </p:spPr>
        <p:txBody>
          <a:bodyPr/>
          <a:lstStyle/>
          <a:p>
            <a:pPr algn="l"/>
            <a:r>
              <a:rPr lang="en-US" dirty="0">
                <a:cs typeface="Arial" panose="020B0604020202020204"/>
              </a:rPr>
              <a:t>Α. </a:t>
            </a:r>
            <a:r>
              <a:rPr lang="el-GR" dirty="0">
                <a:cs typeface="Arial" panose="020B0604020202020204"/>
              </a:rPr>
              <a:t>Οικονομική</a:t>
            </a:r>
            <a:r>
              <a:rPr lang="en-US" dirty="0">
                <a:cs typeface="Arial" panose="020B0604020202020204"/>
              </a:rPr>
              <a:t> κα</a:t>
            </a:r>
            <a:r>
              <a:rPr lang="en-US" dirty="0" err="1">
                <a:cs typeface="Arial" panose="020B0604020202020204"/>
              </a:rPr>
              <a:t>τάστ</a:t>
            </a:r>
            <a:r>
              <a:rPr lang="en-US" dirty="0">
                <a:cs typeface="Arial" panose="020B0604020202020204"/>
              </a:rPr>
              <a:t>α</a:t>
            </a:r>
            <a:r>
              <a:rPr lang="en-US" dirty="0" err="1">
                <a:cs typeface="Arial" panose="020B0604020202020204"/>
              </a:rPr>
              <a:t>ση</a:t>
            </a:r>
            <a:endParaRPr lang="en-US" dirty="0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3C8191-7F01-49D4-8BCB-DFD45C9DF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618" y="1635173"/>
            <a:ext cx="9205521" cy="4414771"/>
          </a:xfrm>
        </p:spPr>
        <p:txBody>
          <a:bodyPr/>
          <a:lstStyle/>
          <a:p>
            <a:pPr marL="344170" indent="-344170" algn="just"/>
            <a:r>
              <a:rPr lang="el" sz="2200" dirty="0">
                <a:ea typeface="+mn-lt"/>
                <a:cs typeface="+mn-lt"/>
              </a:rPr>
              <a:t>Επέκταση ευρωπαϊκού εμπορίου στην Ανατολή =&gt; Ενδυνάμωση των εμπορικών δεσμών </a:t>
            </a:r>
            <a:r>
              <a:rPr lang="el" sz="2200" dirty="0">
                <a:solidFill>
                  <a:srgbClr val="FFC000"/>
                </a:solidFill>
                <a:ea typeface="+mn-lt"/>
                <a:cs typeface="+mn-lt"/>
              </a:rPr>
              <a:t>Δύσης - Οθωμανών</a:t>
            </a:r>
            <a:r>
              <a:rPr lang="el" sz="2200" dirty="0">
                <a:ea typeface="+mn-lt"/>
                <a:cs typeface="+mn-lt"/>
              </a:rPr>
              <a:t>.  </a:t>
            </a:r>
            <a:endParaRPr lang="en-US" sz="2200">
              <a:cs typeface="Arial" panose="020B0604020202020204"/>
            </a:endParaRPr>
          </a:p>
          <a:p>
            <a:pPr marL="344170" indent="-344170"/>
            <a:r>
              <a:rPr lang="el" sz="2200" dirty="0">
                <a:ea typeface="+mn-lt"/>
                <a:cs typeface="+mn-lt"/>
              </a:rPr>
              <a:t>Ευνοϊκές συνθήκες για τους Έλληνες πλοιοκτήτες: </a:t>
            </a: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l" sz="2200" dirty="0">
                <a:ea typeface="+mn-lt"/>
                <a:cs typeface="+mn-lt"/>
              </a:rPr>
              <a:t>α) Η </a:t>
            </a:r>
            <a:r>
              <a:rPr lang="el" sz="2200" dirty="0" err="1">
                <a:solidFill>
                  <a:srgbClr val="FFC000"/>
                </a:solidFill>
                <a:ea typeface="+mn-lt"/>
                <a:cs typeface="+mn-lt"/>
              </a:rPr>
              <a:t>ρωσοτουρκική</a:t>
            </a:r>
            <a:r>
              <a:rPr lang="el" sz="2200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l" sz="2200" dirty="0">
                <a:ea typeface="+mn-lt"/>
                <a:cs typeface="+mn-lt"/>
              </a:rPr>
              <a:t>συνθήκη του </a:t>
            </a:r>
            <a:r>
              <a:rPr lang="el" sz="2200" b="1" dirty="0" err="1">
                <a:solidFill>
                  <a:srgbClr val="FFC000"/>
                </a:solidFill>
                <a:ea typeface="+mn-lt"/>
                <a:cs typeface="+mn-lt"/>
              </a:rPr>
              <a:t>Κιουτσούκ</a:t>
            </a:r>
            <a:r>
              <a:rPr lang="el" sz="2200" b="1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l" sz="2200" b="1" dirty="0" err="1">
                <a:solidFill>
                  <a:srgbClr val="FFC000"/>
                </a:solidFill>
                <a:ea typeface="+mn-lt"/>
                <a:cs typeface="+mn-lt"/>
              </a:rPr>
              <a:t>Καϊναρτζή</a:t>
            </a:r>
            <a:r>
              <a:rPr lang="el" sz="2200" dirty="0">
                <a:ea typeface="+mn-lt"/>
                <a:cs typeface="+mn-lt"/>
              </a:rPr>
              <a:t> (1774), που επέτρεπε την </a:t>
            </a:r>
            <a:r>
              <a:rPr lang="el" sz="2200" b="1" dirty="0">
                <a:ea typeface="+mn-lt"/>
                <a:cs typeface="+mn-lt"/>
              </a:rPr>
              <a:t>ελεύθερη κίνηση των πλοίων με ρωσική σημαία</a:t>
            </a:r>
            <a:r>
              <a:rPr lang="el" sz="2200" dirty="0">
                <a:ea typeface="+mn-lt"/>
                <a:cs typeface="+mn-lt"/>
              </a:rPr>
              <a:t> στο Βόσπορο.</a:t>
            </a:r>
            <a:r>
              <a:rPr lang="en-US" sz="22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l" sz="2200" dirty="0">
                <a:ea typeface="+mn-lt"/>
                <a:cs typeface="+mn-lt"/>
              </a:rPr>
              <a:t>β) Οι </a:t>
            </a:r>
            <a:r>
              <a:rPr lang="el" sz="2200" b="1" dirty="0">
                <a:solidFill>
                  <a:srgbClr val="FFC000"/>
                </a:solidFill>
                <a:ea typeface="+mn-lt"/>
                <a:cs typeface="+mn-lt"/>
              </a:rPr>
              <a:t>ναπολεόντειοι πόλεμοι</a:t>
            </a:r>
            <a:r>
              <a:rPr lang="el" sz="2200" dirty="0">
                <a:ea typeface="+mn-lt"/>
                <a:cs typeface="+mn-lt"/>
              </a:rPr>
              <a:t> που </a:t>
            </a:r>
            <a:r>
              <a:rPr lang="el" sz="2200" b="1" dirty="0">
                <a:ea typeface="+mn-lt"/>
                <a:cs typeface="+mn-lt"/>
              </a:rPr>
              <a:t>περιόρισαν </a:t>
            </a:r>
            <a:r>
              <a:rPr lang="el" sz="2200" dirty="0">
                <a:ea typeface="+mn-lt"/>
                <a:cs typeface="+mn-lt"/>
              </a:rPr>
              <a:t>την</a:t>
            </a:r>
            <a:r>
              <a:rPr lang="el" sz="2200" b="1" dirty="0">
                <a:ea typeface="+mn-lt"/>
                <a:cs typeface="+mn-lt"/>
              </a:rPr>
              <a:t> </a:t>
            </a:r>
            <a:r>
              <a:rPr lang="el" sz="2200" dirty="0">
                <a:ea typeface="+mn-lt"/>
                <a:cs typeface="+mn-lt"/>
              </a:rPr>
              <a:t>κίνηση</a:t>
            </a:r>
            <a:r>
              <a:rPr lang="el" sz="2200" b="1" dirty="0">
                <a:ea typeface="+mn-lt"/>
                <a:cs typeface="+mn-lt"/>
              </a:rPr>
              <a:t> αγγλικών </a:t>
            </a:r>
            <a:r>
              <a:rPr lang="el" sz="2200" dirty="0">
                <a:ea typeface="+mn-lt"/>
                <a:cs typeface="+mn-lt"/>
              </a:rPr>
              <a:t>και</a:t>
            </a:r>
            <a:r>
              <a:rPr lang="el" sz="2200" b="1" dirty="0">
                <a:ea typeface="+mn-lt"/>
                <a:cs typeface="+mn-lt"/>
              </a:rPr>
              <a:t> γαλλικών πλοίων στη Μεσόγειο</a:t>
            </a:r>
            <a:endParaRPr lang="en-US" sz="2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7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81F4666C-CD97-4AB5-9A88-DDB738C66E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6549" y="420749"/>
            <a:ext cx="4733026" cy="6053406"/>
          </a:xfrm>
        </p:spPr>
      </p:pic>
      <p:pic>
        <p:nvPicPr>
          <p:cNvPr id="6" name="Picture 6" descr="Map&#10;&#10;Description automatically generated">
            <a:extLst>
              <a:ext uri="{FF2B5EF4-FFF2-40B4-BE49-F238E27FC236}">
                <a16:creationId xmlns:a16="http://schemas.microsoft.com/office/drawing/2014/main" xmlns="" id="{16A9E0FD-0976-443E-B639-A0D072F121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33391" y="420274"/>
            <a:ext cx="5173806" cy="6053811"/>
          </a:xfrm>
        </p:spPr>
      </p:pic>
    </p:spTree>
    <p:extLst>
      <p:ext uri="{BB962C8B-B14F-4D97-AF65-F5344CB8AC3E}">
        <p14:creationId xmlns:p14="http://schemas.microsoft.com/office/powerpoint/2010/main" xmlns="" val="22908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BA173-9370-4D03-B828-F2328437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" b="1" i="1" dirty="0">
                <a:cs typeface="Arial"/>
              </a:rPr>
              <a:t>Αποτελέσματα</a:t>
            </a:r>
            <a:r>
              <a:rPr lang="en-US" dirty="0">
                <a:cs typeface="Arial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0EA846-31D1-4EF7-8BAF-5BED72AF8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0280" y="2052116"/>
            <a:ext cx="4467054" cy="3997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dirty="0">
              <a:cs typeface="Arial" panose="020B0604020202020204"/>
            </a:endParaRPr>
          </a:p>
          <a:p>
            <a:pPr marL="0" indent="0">
              <a:buNone/>
            </a:pPr>
            <a:r>
              <a:rPr lang="el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Arial" panose="020B0604020202020204"/>
            </a:endParaRPr>
          </a:p>
          <a:p>
            <a:pPr marL="0" indent="0">
              <a:buNone/>
            </a:pPr>
            <a:endParaRPr lang="en-US" dirty="0">
              <a:cs typeface="Arial" panose="020B060402020202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DDCBE08-91DA-4D79-BD63-A25AD9534EB8}"/>
              </a:ext>
            </a:extLst>
          </p:cNvPr>
          <p:cNvSpPr/>
          <p:nvPr/>
        </p:nvSpPr>
        <p:spPr>
          <a:xfrm>
            <a:off x="6501442" y="1490933"/>
            <a:ext cx="3536829" cy="276045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endParaRPr lang="el" b="1" i="1" dirty="0">
              <a:cs typeface="Arial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l" b="1" i="1" dirty="0">
                <a:solidFill>
                  <a:srgbClr val="FFC000"/>
                </a:solidFill>
                <a:cs typeface="Arial"/>
              </a:rPr>
              <a:t>2) </a:t>
            </a:r>
            <a:r>
              <a:rPr lang="el" b="1" dirty="0">
                <a:solidFill>
                  <a:srgbClr val="FFC000"/>
                </a:solidFill>
                <a:cs typeface="Arial"/>
              </a:rPr>
              <a:t>Ελληνικές πόλεις (Θεσσαλονίκη, Ιωάννινα κ.α.) καθίστανται σημαντικά εμπορικά κέντρα.</a:t>
            </a:r>
            <a:r>
              <a:rPr lang="en-US" b="1" dirty="0">
                <a:solidFill>
                  <a:srgbClr val="FFC000"/>
                </a:solidFill>
                <a:cs typeface="Arial"/>
              </a:rPr>
              <a:t> </a:t>
            </a:r>
            <a:endParaRPr lang="en-US" b="1">
              <a:solidFill>
                <a:srgbClr val="FFC000"/>
              </a:solidFill>
              <a:ea typeface="+mn-lt"/>
              <a:cs typeface="+mn-lt"/>
            </a:endParaRPr>
          </a:p>
          <a:p>
            <a:pPr algn="ctr"/>
            <a:endParaRPr lang="en-US" dirty="0"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13E6FEE-3718-4829-998C-BB1A4523A8D5}"/>
              </a:ext>
            </a:extLst>
          </p:cNvPr>
          <p:cNvSpPr/>
          <p:nvPr/>
        </p:nvSpPr>
        <p:spPr>
          <a:xfrm>
            <a:off x="4143555" y="4093233"/>
            <a:ext cx="3766865" cy="265981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l" b="1" i="1" dirty="0">
                <a:solidFill>
                  <a:srgbClr val="FFC000"/>
                </a:solidFill>
                <a:cs typeface="Arial"/>
              </a:rPr>
              <a:t>3) </a:t>
            </a:r>
            <a:r>
              <a:rPr lang="el" b="1" dirty="0">
                <a:solidFill>
                  <a:srgbClr val="FFC000"/>
                </a:solidFill>
                <a:cs typeface="Arial"/>
              </a:rPr>
              <a:t>Ενδυνάμωση των ελληνικών παροικιών.</a:t>
            </a:r>
            <a:r>
              <a:rPr lang="en-US" dirty="0">
                <a:solidFill>
                  <a:srgbClr val="FFC000"/>
                </a:solidFill>
                <a:cs typeface="Arial"/>
              </a:rPr>
              <a:t> 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74D961B-A752-45CD-B63A-39F12106167D}"/>
              </a:ext>
            </a:extLst>
          </p:cNvPr>
          <p:cNvSpPr/>
          <p:nvPr/>
        </p:nvSpPr>
        <p:spPr>
          <a:xfrm>
            <a:off x="2145102" y="1347158"/>
            <a:ext cx="3536829" cy="290422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l-GR" b="1" i="1" u="none" strike="noStrike" dirty="0">
                <a:solidFill>
                  <a:srgbClr val="FFC000"/>
                </a:solidFill>
                <a:latin typeface="Arial"/>
                <a:ea typeface="Arial"/>
                <a:cs typeface="Arial"/>
              </a:rPr>
              <a:t>1) </a:t>
            </a:r>
            <a:r>
              <a:rPr lang="el-GR" b="1" i="0" u="none" strike="noStrike" dirty="0">
                <a:solidFill>
                  <a:srgbClr val="FFC000"/>
                </a:solidFill>
                <a:latin typeface="Arial"/>
                <a:ea typeface="Arial"/>
                <a:cs typeface="Arial"/>
              </a:rPr>
              <a:t>Οι Έλληνες ελέγχουν σημαντικό κομμάτι του εμπορίου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4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7099B-87E5-4BA8-BA73-B51609D05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525" y="333603"/>
            <a:ext cx="7958331" cy="1077229"/>
          </a:xfrm>
        </p:spPr>
        <p:txBody>
          <a:bodyPr/>
          <a:lstStyle/>
          <a:p>
            <a:pPr algn="ctr"/>
            <a:r>
              <a:rPr lang="en-US" dirty="0" err="1">
                <a:cs typeface="Arial"/>
              </a:rPr>
              <a:t>Χάρτης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ελληνικών</a:t>
            </a:r>
            <a:r>
              <a:rPr lang="en-US" dirty="0">
                <a:cs typeface="Arial"/>
              </a:rPr>
              <a:t> πα</a:t>
            </a:r>
            <a:r>
              <a:rPr lang="en-US" dirty="0" err="1">
                <a:cs typeface="Arial"/>
              </a:rPr>
              <a:t>ροικιών</a:t>
            </a:r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xmlns="" id="{E0C60DE9-34F7-4BF5-B87B-2E465FA4C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609" y="1031324"/>
            <a:ext cx="8900332" cy="5493072"/>
          </a:xfrm>
        </p:spPr>
      </p:pic>
    </p:spTree>
    <p:extLst>
      <p:ext uri="{BB962C8B-B14F-4D97-AF65-F5344CB8AC3E}">
        <p14:creationId xmlns:p14="http://schemas.microsoft.com/office/powerpoint/2010/main" xmlns="" val="28151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6678D-A0FD-4B7B-AAC6-B57A04D9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cs typeface="Arial" panose="020B0604020202020204"/>
              </a:rPr>
              <a:t>Β. </a:t>
            </a:r>
            <a:r>
              <a:rPr lang="en-US" dirty="0" err="1">
                <a:cs typeface="Arial" panose="020B0604020202020204"/>
              </a:rPr>
              <a:t>Κοινωνική</a:t>
            </a:r>
            <a:r>
              <a:rPr lang="en-US" dirty="0">
                <a:cs typeface="Arial" panose="020B0604020202020204"/>
              </a:rPr>
              <a:t> </a:t>
            </a:r>
            <a:r>
              <a:rPr lang="en-US" dirty="0" err="1">
                <a:cs typeface="Arial" panose="020B0604020202020204"/>
              </a:rPr>
              <a:t>Δι</a:t>
            </a:r>
            <a:r>
              <a:rPr lang="en-US" dirty="0">
                <a:cs typeface="Arial" panose="020B0604020202020204"/>
              </a:rPr>
              <a:t>α</a:t>
            </a:r>
            <a:r>
              <a:rPr lang="en-US" dirty="0" err="1">
                <a:cs typeface="Arial" panose="020B0604020202020204"/>
              </a:rPr>
              <a:t>στρωμάτωση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6E9A82D4-ED33-43DE-B7F5-AD109CDBB0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0032560"/>
              </p:ext>
            </p:extLst>
          </p:nvPr>
        </p:nvGraphicFramePr>
        <p:xfrm>
          <a:off x="2774830" y="2055962"/>
          <a:ext cx="6049961" cy="3929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9961">
                  <a:extLst>
                    <a:ext uri="{9D8B030D-6E8A-4147-A177-3AD203B41FA5}">
                      <a16:colId xmlns:a16="http://schemas.microsoft.com/office/drawing/2014/main" xmlns="" val="3616222550"/>
                    </a:ext>
                  </a:extLst>
                </a:gridCol>
              </a:tblGrid>
              <a:tr h="4911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</a:rPr>
                        <a:t>Εκκλησία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1366537"/>
                  </a:ext>
                </a:extLst>
              </a:tr>
              <a:tr h="4911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C000"/>
                          </a:solidFill>
                        </a:rPr>
                        <a:t>Φανα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</a:rPr>
                        <a:t>ριώτες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</a:rPr>
                        <a:t> 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5839977"/>
                  </a:ext>
                </a:extLst>
              </a:tr>
              <a:tr h="4911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C000"/>
                          </a:solidFill>
                        </a:rPr>
                        <a:t>Προεστοί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643822"/>
                  </a:ext>
                </a:extLst>
              </a:tr>
              <a:tr h="4911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C000"/>
                          </a:solidFill>
                        </a:rPr>
                        <a:t>Έμ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</a:rPr>
                        <a:t>π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</a:rPr>
                        <a:t>οροι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</a:rPr>
                        <a:t> και π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</a:rPr>
                        <a:t>λοιοκτήτες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012375"/>
                  </a:ext>
                </a:extLst>
              </a:tr>
              <a:tr h="4911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C000"/>
                          </a:solidFill>
                        </a:rPr>
                        <a:t>Κλέφτες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9658983"/>
                  </a:ext>
                </a:extLst>
              </a:tr>
              <a:tr h="4911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C000"/>
                          </a:solidFill>
                        </a:rPr>
                        <a:t>Αρμ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</a:rPr>
                        <a:t>α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</a:rPr>
                        <a:t>τολοί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</a:rPr>
                        <a:t> 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5143666"/>
                  </a:ext>
                </a:extLst>
              </a:tr>
              <a:tr h="4911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C000"/>
                          </a:solidFill>
                        </a:rPr>
                        <a:t>Αγρότες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0970419"/>
                  </a:ext>
                </a:extLst>
              </a:tr>
              <a:tr h="491143">
                <a:tc>
                  <a:txBody>
                    <a:bodyPr/>
                    <a:lstStyle/>
                    <a:p>
                      <a:pPr algn="ctr"/>
                      <a:r>
                        <a:rPr lang="en-US" sz="2400" b="1" err="1">
                          <a:solidFill>
                            <a:srgbClr val="FFC000"/>
                          </a:solidFill>
                        </a:rPr>
                        <a:t>Έμ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</a:rPr>
                        <a:t>π</a:t>
                      </a:r>
                      <a:r>
                        <a:rPr lang="en-US" sz="2400" b="1" err="1">
                          <a:solidFill>
                            <a:srgbClr val="FFC000"/>
                          </a:solidFill>
                        </a:rPr>
                        <a:t>οροι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8260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43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3149C-9173-4015-989F-02CB79BB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cs typeface="Arial" panose="020B0604020202020204"/>
              </a:rPr>
              <a:t>1. Εκκλησία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1428-917D-458C-BFA3-5ACA410F9F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i="1" dirty="0" err="1">
                <a:solidFill>
                  <a:srgbClr val="FFC000"/>
                </a:solidFill>
                <a:cs typeface="Arial"/>
              </a:rPr>
              <a:t>Εν</a:t>
            </a:r>
            <a:r>
              <a:rPr lang="en-US" sz="2400" b="1" i="1" dirty="0">
                <a:solidFill>
                  <a:srgbClr val="FFC000"/>
                </a:solidFill>
                <a:cs typeface="Arial"/>
              </a:rPr>
              <a:t>α</a:t>
            </a:r>
            <a:r>
              <a:rPr lang="en-US" sz="2400" b="1" i="1" dirty="0" err="1">
                <a:solidFill>
                  <a:srgbClr val="FFC000"/>
                </a:solidFill>
                <a:cs typeface="Arial"/>
              </a:rPr>
              <a:t>ντιώνετ</a:t>
            </a:r>
            <a:r>
              <a:rPr lang="en-US" sz="2400" b="1" i="1" dirty="0">
                <a:solidFill>
                  <a:srgbClr val="FFC000"/>
                </a:solidFill>
                <a:cs typeface="Arial"/>
              </a:rPr>
              <a:t>αι </a:t>
            </a:r>
            <a:r>
              <a:rPr lang="en-US" sz="2400" b="1" i="1" dirty="0" err="1">
                <a:solidFill>
                  <a:srgbClr val="FFC000"/>
                </a:solidFill>
                <a:cs typeface="Arial"/>
              </a:rPr>
              <a:t>στις</a:t>
            </a:r>
            <a:r>
              <a:rPr lang="en-US" sz="2400" b="1" i="1" dirty="0">
                <a:solidFill>
                  <a:srgbClr val="FFC000"/>
                </a:solidFill>
                <a:cs typeface="Arial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cs typeface="Arial"/>
              </a:rPr>
              <a:t>ιδέες</a:t>
            </a:r>
            <a:r>
              <a:rPr lang="en-US" sz="2400" b="1" i="1" dirty="0">
                <a:solidFill>
                  <a:srgbClr val="FFC000"/>
                </a:solidFill>
                <a:cs typeface="Arial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cs typeface="Arial"/>
              </a:rPr>
              <a:t>του</a:t>
            </a:r>
            <a:r>
              <a:rPr lang="en-US" sz="2400" b="1" i="1" dirty="0">
                <a:solidFill>
                  <a:srgbClr val="FFC000"/>
                </a:solidFill>
                <a:cs typeface="Arial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cs typeface="Arial"/>
              </a:rPr>
              <a:t>δι</a:t>
            </a:r>
            <a:r>
              <a:rPr lang="en-US" sz="2400" b="1" i="1" dirty="0">
                <a:solidFill>
                  <a:srgbClr val="FFC000"/>
                </a:solidFill>
                <a:cs typeface="Arial"/>
              </a:rPr>
              <a:t>α</a:t>
            </a:r>
            <a:r>
              <a:rPr lang="en-US" sz="2400" b="1" i="1" dirty="0" err="1">
                <a:solidFill>
                  <a:srgbClr val="FFC000"/>
                </a:solidFill>
                <a:cs typeface="Arial"/>
              </a:rPr>
              <a:t>φωτισμού</a:t>
            </a:r>
            <a:r>
              <a:rPr lang="en-US" sz="2400" b="1" i="1" dirty="0">
                <a:solidFill>
                  <a:srgbClr val="FFC000"/>
                </a:solidFill>
                <a:cs typeface="Arial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cs typeface="Arial"/>
              </a:rPr>
              <a:t>με</a:t>
            </a:r>
            <a:r>
              <a:rPr lang="en-US" sz="2400" b="1" i="1" dirty="0">
                <a:solidFill>
                  <a:srgbClr val="FFC000"/>
                </a:solidFill>
                <a:cs typeface="Arial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cs typeface="Arial"/>
              </a:rPr>
              <a:t>εξ</a:t>
            </a:r>
            <a:r>
              <a:rPr lang="en-US" sz="2400" b="1" i="1" dirty="0">
                <a:solidFill>
                  <a:srgbClr val="FFC000"/>
                </a:solidFill>
                <a:cs typeface="Arial"/>
              </a:rPr>
              <a:t>α</a:t>
            </a:r>
            <a:r>
              <a:rPr lang="en-US" sz="2400" b="1" i="1" dirty="0" err="1">
                <a:solidFill>
                  <a:srgbClr val="FFC000"/>
                </a:solidFill>
                <a:cs typeface="Arial"/>
              </a:rPr>
              <a:t>ίρεση</a:t>
            </a:r>
            <a:r>
              <a:rPr lang="en-US" sz="2400" b="1" i="1" dirty="0">
                <a:solidFill>
                  <a:srgbClr val="FFC000"/>
                </a:solidFill>
                <a:cs typeface="Arial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cs typeface="Arial"/>
              </a:rPr>
              <a:t>ελάχιστους</a:t>
            </a:r>
            <a:r>
              <a:rPr lang="en-US" sz="2400" b="1" i="1" dirty="0">
                <a:solidFill>
                  <a:srgbClr val="FFC000"/>
                </a:solidFill>
                <a:cs typeface="Arial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cs typeface="Arial"/>
              </a:rPr>
              <a:t>ιερείς</a:t>
            </a:r>
            <a:r>
              <a:rPr lang="en-US" sz="2400" b="1" i="1" dirty="0">
                <a:solidFill>
                  <a:srgbClr val="FFC000"/>
                </a:solidFill>
                <a:cs typeface="Arial"/>
              </a:rPr>
              <a:t> (π.χ. </a:t>
            </a:r>
            <a:r>
              <a:rPr lang="en-US" sz="2400" b="1" i="1" dirty="0" err="1">
                <a:solidFill>
                  <a:srgbClr val="FFC000"/>
                </a:solidFill>
                <a:cs typeface="Arial"/>
              </a:rPr>
              <a:t>Ευγένιος</a:t>
            </a:r>
            <a:r>
              <a:rPr lang="en-US" sz="2400" b="1" i="1" dirty="0">
                <a:solidFill>
                  <a:srgbClr val="FFC000"/>
                </a:solidFill>
                <a:cs typeface="Arial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cs typeface="Arial"/>
              </a:rPr>
              <a:t>Βούλγ</a:t>
            </a:r>
            <a:r>
              <a:rPr lang="en-US" sz="2400" b="1" i="1" dirty="0">
                <a:solidFill>
                  <a:srgbClr val="FFC000"/>
                </a:solidFill>
                <a:cs typeface="Arial"/>
              </a:rPr>
              <a:t>α</a:t>
            </a:r>
            <a:r>
              <a:rPr lang="en-US" sz="2400" b="1" i="1" dirty="0" err="1">
                <a:solidFill>
                  <a:srgbClr val="FFC000"/>
                </a:solidFill>
                <a:cs typeface="Arial"/>
              </a:rPr>
              <a:t>ρις</a:t>
            </a:r>
            <a:r>
              <a:rPr lang="en-US" sz="2400" b="1" i="1" dirty="0">
                <a:solidFill>
                  <a:srgbClr val="FFC000"/>
                </a:solidFill>
                <a:cs typeface="Arial"/>
              </a:rPr>
              <a:t>).</a:t>
            </a:r>
            <a:endParaRPr lang="en-US" sz="2400" b="1" i="1" dirty="0">
              <a:solidFill>
                <a:srgbClr val="FFC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12EFFF4B-1463-43C2-8179-A6800D38D9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6167" y="2060214"/>
            <a:ext cx="3346330" cy="3981629"/>
          </a:xfrm>
        </p:spPr>
      </p:pic>
    </p:spTree>
    <p:extLst>
      <p:ext uri="{BB962C8B-B14F-4D97-AF65-F5344CB8AC3E}">
        <p14:creationId xmlns:p14="http://schemas.microsoft.com/office/powerpoint/2010/main" xmlns="" val="1246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53788E-DC95-4DFD-A47A-8BA0F625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cs typeface="Arial" panose="020B0604020202020204"/>
              </a:rPr>
              <a:t>2. Φανα</a:t>
            </a:r>
            <a:r>
              <a:rPr lang="en-US" b="1" i="1" dirty="0" err="1">
                <a:cs typeface="Arial" panose="020B0604020202020204"/>
              </a:rPr>
              <a:t>ριώτες</a:t>
            </a:r>
            <a:endParaRPr lang="en-US" i="1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D3F046-9BBC-4C8F-B782-4632C6657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7186" y="1534531"/>
            <a:ext cx="8334563" cy="18412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l" sz="2400" i="1" dirty="0">
                <a:solidFill>
                  <a:srgbClr val="FFC000"/>
                </a:solidFill>
                <a:ea typeface="+mn-lt"/>
                <a:cs typeface="+mn-lt"/>
              </a:rPr>
              <a:t>Μορφωμένοι Έλληνες από αρχοντικές οικογένειες που κατοικούσαν στο Φανάρι. Καταλάμβαναν υψηλές θέσεις στην οθωμανική διοίκηση. Τον 18ο αι. διορίζονταν ηγεμόνες στις παραδουνάβιες ηγεμονίες (Μολδοβλαχία).</a:t>
            </a:r>
            <a:endParaRPr lang="en-US" sz="2400" dirty="0">
              <a:solidFill>
                <a:srgbClr val="FFC000"/>
              </a:solidFill>
              <a:cs typeface="Arial" panose="020B0604020202020204"/>
            </a:endParaRPr>
          </a:p>
        </p:txBody>
      </p:sp>
      <p:pic>
        <p:nvPicPr>
          <p:cNvPr id="5" name="Picture 5" descr="A picture containing text, book, different&#10;&#10;Description automatically generated">
            <a:extLst>
              <a:ext uri="{FF2B5EF4-FFF2-40B4-BE49-F238E27FC236}">
                <a16:creationId xmlns:a16="http://schemas.microsoft.com/office/drawing/2014/main" xmlns="" id="{71CC5F25-43D6-4C2A-B94F-CCA3B064F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09656" y="3481347"/>
            <a:ext cx="8264936" cy="3065929"/>
          </a:xfrm>
        </p:spPr>
      </p:pic>
    </p:spTree>
    <p:extLst>
      <p:ext uri="{BB962C8B-B14F-4D97-AF65-F5344CB8AC3E}">
        <p14:creationId xmlns:p14="http://schemas.microsoft.com/office/powerpoint/2010/main" xmlns="" val="4172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F40CB-87FE-43EE-8E95-890DD075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cs typeface="Arial" panose="020B0604020202020204"/>
              </a:rPr>
              <a:t>3. </a:t>
            </a:r>
            <a:r>
              <a:rPr lang="en-US" b="1" i="1" dirty="0" err="1">
                <a:cs typeface="Arial" panose="020B0604020202020204"/>
              </a:rPr>
              <a:t>Προεστοί</a:t>
            </a:r>
            <a:endParaRPr lang="en-US" b="1" i="1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77DC14-3628-4307-98E9-A19142E54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2733" y="2167135"/>
            <a:ext cx="3302489" cy="3997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" b="1" i="1" dirty="0">
                <a:solidFill>
                  <a:srgbClr val="FFC000"/>
                </a:solidFill>
                <a:ea typeface="+mn-lt"/>
                <a:cs typeface="+mn-lt"/>
              </a:rPr>
              <a:t>Διοικητές των ελληνορθόδοξων κοινοτήτων, συνέλεγαν τους φόρους κι ασκούσαν επιρροή στους Τούρκους αξιωματούχους</a:t>
            </a:r>
            <a:r>
              <a:rPr lang="el" i="1" dirty="0">
                <a:solidFill>
                  <a:srgbClr val="FFC000"/>
                </a:solidFill>
                <a:ea typeface="+mn-lt"/>
                <a:cs typeface="+mn-lt"/>
              </a:rPr>
              <a:t>.</a:t>
            </a:r>
            <a:endParaRPr lang="en-US" dirty="0">
              <a:solidFill>
                <a:srgbClr val="FFC000"/>
              </a:solidFill>
              <a:cs typeface="Arial" panose="020B0604020202020204"/>
            </a:endParaRPr>
          </a:p>
        </p:txBody>
      </p:sp>
      <p:pic>
        <p:nvPicPr>
          <p:cNvPr id="5" name="Picture 5" descr="A picture containing text, book, old&#10;&#10;Description automatically generated">
            <a:extLst>
              <a:ext uri="{FF2B5EF4-FFF2-40B4-BE49-F238E27FC236}">
                <a16:creationId xmlns:a16="http://schemas.microsoft.com/office/drawing/2014/main" xmlns="" id="{EBE6B27A-59F7-4D56-9386-EE60E52090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4561" y="1670545"/>
            <a:ext cx="5763278" cy="4559684"/>
          </a:xfrm>
        </p:spPr>
      </p:pic>
    </p:spTree>
    <p:extLst>
      <p:ext uri="{BB962C8B-B14F-4D97-AF65-F5344CB8AC3E}">
        <p14:creationId xmlns:p14="http://schemas.microsoft.com/office/powerpoint/2010/main" xmlns="" val="30789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0F2AC-8567-4D03-BFFC-653DB596C52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341</Words>
  <Application>Microsoft Office PowerPoint</Application>
  <PresentationFormat>Προσαρμογή</PresentationFormat>
  <Paragraphs>58</Paragraphs>
  <Slides>18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Madison</vt:lpstr>
      <vt:lpstr>Ενότητα 5η  </vt:lpstr>
      <vt:lpstr>Α. Οικονομική κατάσταση</vt:lpstr>
      <vt:lpstr>Διαφάνεια 3</vt:lpstr>
      <vt:lpstr>Αποτελέσματα </vt:lpstr>
      <vt:lpstr>Χάρτης ελληνικών παροικιών</vt:lpstr>
      <vt:lpstr>Β. Κοινωνική Διαστρωμάτωση</vt:lpstr>
      <vt:lpstr>1. Εκκλησία</vt:lpstr>
      <vt:lpstr>2. Φαναριώτες</vt:lpstr>
      <vt:lpstr>3. Προεστοί</vt:lpstr>
      <vt:lpstr>4. Έμποροι και πλοιοκτήτες</vt:lpstr>
      <vt:lpstr>5. Κλέφτες και αρματολοί</vt:lpstr>
      <vt:lpstr>6. Αγρότες</vt:lpstr>
      <vt:lpstr>7. Ναύτες - εμποροϋπάλληλοι</vt:lpstr>
      <vt:lpstr>Γ. Κινήματα εναντίον της Οθωμανικής Αυτοκρατορίας</vt:lpstr>
      <vt:lpstr>Δ. Νεοελληνικός Διαφωτισμός</vt:lpstr>
      <vt:lpstr>Βασικές θέσεις των Ελλήνων Διαφωτιστών</vt:lpstr>
      <vt:lpstr>Σπουδαιότερες μορφές ελληνικού διαφωτισμού</vt:lpstr>
      <vt:lpstr>Σύντομη παρουσίαση των θέσεων του Ρήγα και του Κοραή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309</cp:revision>
  <dcterms:modified xsi:type="dcterms:W3CDTF">2021-11-18T19:21:32Z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