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La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33" Type="http://schemas.openxmlformats.org/officeDocument/2006/relationships/font" Target="fonts/Lato-regular.fntdata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35" Type="http://schemas.openxmlformats.org/officeDocument/2006/relationships/font" Target="fonts/Lato-italic.fntdata"/><Relationship Id="rId12" Type="http://schemas.openxmlformats.org/officeDocument/2006/relationships/slide" Target="slides/slide7.xml"/><Relationship Id="rId34" Type="http://schemas.openxmlformats.org/officeDocument/2006/relationships/font" Target="fonts/La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La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a8948a0d1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a8948a0d1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a8948a0d1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a8948a0d1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a8948a0d1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a8948a0d1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a8948a0d1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a8948a0d1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a8948a0d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0a8948a0d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a8948a0d1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a8948a0d1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a8948a0d1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0a8948a0d1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c2b5ee1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0c2b5ee1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c2b5ee1f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0c2b5ee1f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c2b5ee1f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0c2b5ee1f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a8948a0d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a8948a0d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c2b5ee1f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0c2b5ee1f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c2b5ee1f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0c2b5ee1f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c2b5ee1f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0c2b5ee1f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c2b5ee1f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0c2b5ee1f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a8948a0d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a8948a0d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a8948a0d1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a8948a0d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a8948a0d1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a8948a0d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a8948a0d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a8948a0d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a8948a0d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a8948a0d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a8948a0d1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a8948a0d1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a8948a0d1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a8948a0d1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2VpEn8M2oG8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9.jpg"/><Relationship Id="rId5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1784525" y="875150"/>
            <a:ext cx="7014600" cy="10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Η βιομηχανική επανάσταση</a:t>
            </a:r>
            <a:endParaRPr b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532075" y="3934550"/>
            <a:ext cx="6331500" cy="93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>
                <a:solidFill>
                  <a:srgbClr val="000000"/>
                </a:solidFill>
                <a:highlight>
                  <a:schemeClr val="lt1"/>
                </a:highlight>
              </a:rPr>
              <a:t>Η ωρίμανση της βιομηχανικής επανάστασης και οι επιδράσεις στο πολιτικό και κοινωνικό επίπεδο</a:t>
            </a:r>
            <a:endParaRPr sz="2000">
              <a:solidFill>
                <a:srgbClr val="000000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222">
                <a:latin typeface="Lato"/>
                <a:ea typeface="Lato"/>
                <a:cs typeface="Lato"/>
                <a:sym typeface="Lato"/>
              </a:rPr>
              <a:t>Κοινωνικοί μετασχηματισμοί</a:t>
            </a:r>
            <a:endParaRPr sz="3222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1443800" y="1289100"/>
            <a:ext cx="582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Αριστοκράτες - Μεγαλογαιοκτήμονες</a:t>
            </a:r>
            <a:endParaRPr b="1"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7" name="Google Shape;157;p22"/>
          <p:cNvCxnSpPr/>
          <p:nvPr/>
        </p:nvCxnSpPr>
        <p:spPr>
          <a:xfrm flipH="1">
            <a:off x="2307500" y="1836950"/>
            <a:ext cx="386700" cy="631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22"/>
          <p:cNvCxnSpPr/>
          <p:nvPr/>
        </p:nvCxnSpPr>
        <p:spPr>
          <a:xfrm>
            <a:off x="5620475" y="1869200"/>
            <a:ext cx="670200" cy="56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" name="Google Shape;159;p22"/>
          <p:cNvSpPr txBox="1"/>
          <p:nvPr/>
        </p:nvSpPr>
        <p:spPr>
          <a:xfrm>
            <a:off x="1224650" y="2668400"/>
            <a:ext cx="2204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700">
                <a:solidFill>
                  <a:srgbClr val="660000"/>
                </a:solidFill>
                <a:latin typeface="Lato"/>
                <a:ea typeface="Lato"/>
                <a:cs typeface="Lato"/>
                <a:sym typeface="Lato"/>
              </a:rPr>
              <a:t>Ανατολική Ευρώπη</a:t>
            </a:r>
            <a:endParaRPr b="1" sz="1700">
              <a:solidFill>
                <a:srgbClr val="66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605875" y="3248525"/>
            <a:ext cx="3764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l" sz="1700">
                <a:latin typeface="Lato"/>
                <a:ea typeface="Lato"/>
                <a:cs typeface="Lato"/>
                <a:sym typeface="Lato"/>
              </a:rPr>
              <a:t>Διατηρούν την οικονομική και κοινωνική τους ισχύ.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l" sz="1700">
                <a:latin typeface="Lato"/>
                <a:ea typeface="Lato"/>
                <a:cs typeface="Lato"/>
                <a:sym typeface="Lato"/>
              </a:rPr>
              <a:t>Η Ανατολική Ευρώπη συνεχίζει να έχει φεουδαρχικές δομές.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5504450" y="2681325"/>
            <a:ext cx="189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rgbClr val="660000"/>
                </a:solidFill>
                <a:latin typeface="Lato"/>
                <a:ea typeface="Lato"/>
                <a:cs typeface="Lato"/>
                <a:sym typeface="Lato"/>
              </a:rPr>
              <a:t>Δυτική Ευρώπη</a:t>
            </a:r>
            <a:endParaRPr b="1" sz="1800">
              <a:solidFill>
                <a:srgbClr val="66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5014600" y="3254525"/>
            <a:ext cx="32100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l" sz="1700">
                <a:latin typeface="Lato"/>
                <a:ea typeface="Lato"/>
                <a:cs typeface="Lato"/>
                <a:sym typeface="Lato"/>
              </a:rPr>
              <a:t>Στην Αγγλία στρέφουν το ενδιαφέρον τους στη βιομηχανία.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l" sz="1700">
                <a:latin typeface="Lato"/>
                <a:ea typeface="Lato"/>
                <a:cs typeface="Lato"/>
                <a:sym typeface="Lato"/>
              </a:rPr>
              <a:t>Στη Γαλλία χάνουν την ισχύ και την επιρροή τους.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111">
                <a:latin typeface="Lato"/>
                <a:ea typeface="Lato"/>
                <a:cs typeface="Lato"/>
                <a:sym typeface="Lato"/>
              </a:rPr>
              <a:t>Η ανάδυση της αστικής τάξης</a:t>
            </a:r>
            <a:endParaRPr sz="311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2488050" y="1314900"/>
            <a:ext cx="415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Η διαστρωμάτωση της αστικής τάξης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9" name="Google Shape;169;p23"/>
          <p:cNvCxnSpPr/>
          <p:nvPr/>
        </p:nvCxnSpPr>
        <p:spPr>
          <a:xfrm flipH="1">
            <a:off x="2346150" y="2040325"/>
            <a:ext cx="451200" cy="515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" name="Google Shape;170;p23"/>
          <p:cNvCxnSpPr/>
          <p:nvPr/>
        </p:nvCxnSpPr>
        <p:spPr>
          <a:xfrm>
            <a:off x="4560300" y="2040325"/>
            <a:ext cx="23400" cy="629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23"/>
          <p:cNvCxnSpPr/>
          <p:nvPr/>
        </p:nvCxnSpPr>
        <p:spPr>
          <a:xfrm>
            <a:off x="6290800" y="2040325"/>
            <a:ext cx="253200" cy="61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23"/>
          <p:cNvSpPr txBox="1"/>
          <p:nvPr/>
        </p:nvSpPr>
        <p:spPr>
          <a:xfrm>
            <a:off x="303300" y="2552425"/>
            <a:ext cx="325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600"/>
              <a:buFont typeface="Lato"/>
              <a:buChar char="●"/>
            </a:pPr>
            <a:r>
              <a:rPr lang="el" sz="1600">
                <a:solidFill>
                  <a:srgbClr val="990000"/>
                </a:solidFill>
                <a:latin typeface="Lato"/>
                <a:ea typeface="Lato"/>
                <a:cs typeface="Lato"/>
                <a:sym typeface="Lato"/>
              </a:rPr>
              <a:t>Μεγαλοαστοί: άρχουσα κοινωνική τάξη</a:t>
            </a:r>
            <a:endParaRPr sz="1600">
              <a:solidFill>
                <a:srgbClr val="99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600"/>
              <a:buFont typeface="Lato"/>
              <a:buChar char="●"/>
            </a:pPr>
            <a:r>
              <a:rPr lang="el" sz="1600">
                <a:solidFill>
                  <a:srgbClr val="990000"/>
                </a:solidFill>
                <a:latin typeface="Lato"/>
                <a:ea typeface="Lato"/>
                <a:cs typeface="Lato"/>
                <a:sym typeface="Lato"/>
              </a:rPr>
              <a:t>Βιομήχανοι, τραπεζίτες, μεγαλέμποροι</a:t>
            </a:r>
            <a:endParaRPr sz="1600">
              <a:solidFill>
                <a:srgbClr val="99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600"/>
              <a:buFont typeface="Lato"/>
              <a:buChar char="●"/>
            </a:pPr>
            <a:r>
              <a:rPr lang="el" sz="1600">
                <a:solidFill>
                  <a:srgbClr val="990000"/>
                </a:solidFill>
                <a:latin typeface="Lato"/>
                <a:ea typeface="Lato"/>
                <a:cs typeface="Lato"/>
                <a:sym typeface="Lato"/>
              </a:rPr>
              <a:t>Διαθέτουν υψηλό εισόδημα και κοινωνική επιρροή</a:t>
            </a:r>
            <a:endParaRPr sz="1600">
              <a:solidFill>
                <a:srgbClr val="99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3764175" y="2707100"/>
            <a:ext cx="2178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990000"/>
                </a:solidFill>
                <a:latin typeface="Lato"/>
                <a:ea typeface="Lato"/>
                <a:cs typeface="Lato"/>
                <a:sym typeface="Lato"/>
              </a:rPr>
              <a:t>Μεσοαστοί: ελεύθεροι επαγγελματίες και βιοτέχνες</a:t>
            </a:r>
            <a:endParaRPr sz="1800">
              <a:solidFill>
                <a:srgbClr val="99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6213450" y="2848900"/>
            <a:ext cx="278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990000"/>
                </a:solidFill>
                <a:latin typeface="Lato"/>
                <a:ea typeface="Lato"/>
                <a:cs typeface="Lato"/>
                <a:sym typeface="Lato"/>
              </a:rPr>
              <a:t>Μικροαστοί: ιδιωτικοί και δημόσιοι υπάλληλοι</a:t>
            </a:r>
            <a:endParaRPr sz="1800">
              <a:solidFill>
                <a:srgbClr val="99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2887575" y="575950"/>
            <a:ext cx="5834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Lato"/>
                <a:ea typeface="Lato"/>
                <a:cs typeface="Lato"/>
                <a:sym typeface="Lato"/>
              </a:rPr>
              <a:t>Τα κατώτερα κοινωνικά στρώματα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2732876" y="1595775"/>
            <a:ext cx="59988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l" sz="1900"/>
              <a:t>Αγρότες: πλειοψηφία πληθυσμιακά, έκθετοι στις πιέσεις των μεγαλογαιοκτημόνων.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l" sz="1900"/>
              <a:t>Εργάτες: άνδρες, γυναίκες και παιδιά κάθε ηλικίας δουλεύουν σε άθλιες συνθήκες → ωράριο εργασίας 12 έως 16 ωρών, χωρίς αργίες, μισθοί πείνας. Μικρό προσδόκιμο ζωής.</a:t>
            </a:r>
            <a:endParaRPr sz="1900"/>
          </a:p>
        </p:txBody>
      </p:sp>
      <p:sp>
        <p:nvSpPr>
          <p:cNvPr id="181" name="Google Shape;181;p24"/>
          <p:cNvSpPr txBox="1"/>
          <p:nvPr/>
        </p:nvSpPr>
        <p:spPr>
          <a:xfrm>
            <a:off x="4421600" y="2191475"/>
            <a:ext cx="733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00" y="386725"/>
            <a:ext cx="2606250" cy="44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053276" cy="38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3275" y="0"/>
            <a:ext cx="4090725" cy="389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/>
        </p:nvSpPr>
        <p:spPr>
          <a:xfrm>
            <a:off x="154700" y="4112225"/>
            <a:ext cx="857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rgbClr val="990000"/>
                </a:solidFill>
                <a:latin typeface="Lato"/>
                <a:ea typeface="Lato"/>
                <a:cs typeface="Lato"/>
                <a:sym typeface="Lato"/>
              </a:rPr>
              <a:t>Παιδιά και ενήλικες εργάτες σε </a:t>
            </a:r>
            <a:r>
              <a:rPr b="1" lang="el" sz="1800">
                <a:solidFill>
                  <a:srgbClr val="990000"/>
                </a:solidFill>
                <a:latin typeface="Lato"/>
                <a:ea typeface="Lato"/>
                <a:cs typeface="Lato"/>
                <a:sym typeface="Lato"/>
              </a:rPr>
              <a:t>ανθρακωρυχεία</a:t>
            </a:r>
            <a:r>
              <a:rPr b="1" lang="el" sz="1800">
                <a:latin typeface="Lato"/>
                <a:ea typeface="Lato"/>
                <a:cs typeface="Lato"/>
                <a:sym typeface="Lato"/>
              </a:rPr>
              <a:t> 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303300" y="411575"/>
            <a:ext cx="8630100" cy="8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900">
                <a:latin typeface="Lato"/>
                <a:ea typeface="Lato"/>
                <a:cs typeface="Lato"/>
                <a:sym typeface="Lato"/>
              </a:rPr>
              <a:t>Σοσιαλισμός: από τις ατομικές στις κοινωνικές ανάγκες</a:t>
            </a:r>
            <a:endParaRPr sz="2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399600" y="2075450"/>
            <a:ext cx="4172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l" sz="1800">
                <a:latin typeface="Lato"/>
                <a:ea typeface="Lato"/>
                <a:cs typeface="Lato"/>
                <a:sym typeface="Lato"/>
              </a:rPr>
              <a:t>Τα έντονα κοινωνικά προβλήματα γεννούν την πολιτική αντίληψη του σοσιαλισμού.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l" sz="1800">
                <a:latin typeface="Lato"/>
                <a:ea typeface="Lato"/>
                <a:cs typeface="Lato"/>
                <a:sym typeface="Lato"/>
              </a:rPr>
              <a:t>Πρώτοι σοσιαλιστές: μιλούν για την ανάγκη επικράτησης μιας κοινωνίας δικαίου (ουτοπικοί σοσιαλιστές).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37200"/>
            <a:ext cx="209550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9900" y="1454375"/>
            <a:ext cx="1895475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/>
          <p:nvPr/>
        </p:nvSpPr>
        <p:spPr>
          <a:xfrm>
            <a:off x="4572000" y="4216625"/>
            <a:ext cx="4172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600">
                <a:solidFill>
                  <a:srgbClr val="990000"/>
                </a:solidFill>
                <a:latin typeface="Lato"/>
                <a:ea typeface="Lato"/>
                <a:cs typeface="Lato"/>
                <a:sym typeface="Lato"/>
              </a:rPr>
              <a:t>Σαιν Σιμόν και Προυντόν: πρώτοι εκπρόσωποι του ουτοπικού σοσιαλισμού.</a:t>
            </a:r>
            <a:endParaRPr i="1" sz="1600">
              <a:solidFill>
                <a:srgbClr val="99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311700" y="21822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Lato"/>
                <a:ea typeface="Lato"/>
                <a:cs typeface="Lato"/>
                <a:sym typeface="Lato"/>
              </a:rPr>
              <a:t>Επ</a:t>
            </a:r>
            <a:r>
              <a:rPr i="1" lang="el">
                <a:latin typeface="Lato"/>
                <a:ea typeface="Lato"/>
                <a:cs typeface="Lato"/>
                <a:sym typeface="Lato"/>
              </a:rPr>
              <a:t>ιστημονικός σοσιαλισμός: η γέννηση της κομμουνιστικής ιδεολογίας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550" y="1218225"/>
            <a:ext cx="3017749" cy="357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0425" y="1218225"/>
            <a:ext cx="3017751" cy="348285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 txBox="1"/>
          <p:nvPr/>
        </p:nvSpPr>
        <p:spPr>
          <a:xfrm>
            <a:off x="777925" y="4701075"/>
            <a:ext cx="273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990000"/>
                </a:solidFill>
                <a:latin typeface="Lato"/>
                <a:ea typeface="Lato"/>
                <a:cs typeface="Lato"/>
                <a:sym typeface="Lato"/>
              </a:rPr>
              <a:t>Κάρολος Μαρξ</a:t>
            </a:r>
            <a:endParaRPr sz="1800">
              <a:solidFill>
                <a:srgbClr val="99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5401325" y="4701075"/>
            <a:ext cx="253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990000"/>
                </a:solidFill>
                <a:latin typeface="Lato"/>
                <a:ea typeface="Lato"/>
                <a:cs typeface="Lato"/>
                <a:sym typeface="Lato"/>
              </a:rPr>
              <a:t>Φρίντριχ Ένγκελς</a:t>
            </a:r>
            <a:endParaRPr sz="1800">
              <a:solidFill>
                <a:srgbClr val="99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type="title"/>
          </p:nvPr>
        </p:nvSpPr>
        <p:spPr>
          <a:xfrm>
            <a:off x="303300" y="136125"/>
            <a:ext cx="4002300" cy="14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700">
                <a:latin typeface="Lato"/>
                <a:ea typeface="Lato"/>
                <a:cs typeface="Lato"/>
                <a:sym typeface="Lato"/>
              </a:rPr>
              <a:t>1848 → Έκδοση του κομμουνιστικού μανιφέστου</a:t>
            </a:r>
            <a:endParaRPr sz="2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4572000" y="232075"/>
            <a:ext cx="3744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700">
                <a:latin typeface="Lato"/>
                <a:ea typeface="Lato"/>
                <a:cs typeface="Lato"/>
                <a:sym typeface="Lato"/>
              </a:rPr>
              <a:t>Έκδοση του τρίτομου έργου “Το Κεφάλαιο”</a:t>
            </a:r>
            <a:endParaRPr b="1" sz="2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4" name="Google Shape;2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75" y="1572825"/>
            <a:ext cx="2038950" cy="34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5775" y="1438950"/>
            <a:ext cx="2129714" cy="3590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type="title"/>
          </p:nvPr>
        </p:nvSpPr>
        <p:spPr>
          <a:xfrm>
            <a:off x="1165800" y="347125"/>
            <a:ext cx="68124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Lato"/>
                <a:ea typeface="Lato"/>
                <a:cs typeface="Lato"/>
                <a:sym typeface="Lato"/>
              </a:rPr>
              <a:t>Βασικές θέσεις της μαρξιστικής θεωρίας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257825" y="1095725"/>
            <a:ext cx="257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>
                <a:latin typeface="Lato"/>
                <a:ea typeface="Lato"/>
                <a:cs typeface="Lato"/>
                <a:sym typeface="Lato"/>
              </a:rPr>
              <a:t>Η κοινωνική αδικία προκύπτει επειδή μια μικρή ομάδα ανθρώπων (μεγαλοαστοί) καρπώνονται τα κέρδη της παραγωγής.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3196950" y="1095725"/>
            <a:ext cx="257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>
                <a:latin typeface="Lato"/>
                <a:ea typeface="Lato"/>
                <a:cs typeface="Lato"/>
                <a:sym typeface="Lato"/>
              </a:rPr>
              <a:t>Οι εργάτες και τα κατώτερα μικροαστικά στρώματα γίνονται αντικείμενο εκμετάλλευσης από τους μεγαλοαστούς.</a:t>
            </a:r>
            <a:r>
              <a:rPr lang="el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5968525" y="1095725"/>
            <a:ext cx="275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>
                <a:latin typeface="Lato"/>
                <a:ea typeface="Lato"/>
                <a:cs typeface="Lato"/>
                <a:sym typeface="Lato"/>
              </a:rPr>
              <a:t>Η άρση της εκμετάλλευσης θα έρθει με την κατάργηση της μεγάλης ατομικής ιδιοκτησίας και την κοινωνικοποίηση της παραγωγής.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1624200" y="2889650"/>
            <a:ext cx="5143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>
                <a:latin typeface="Lato"/>
                <a:ea typeface="Lato"/>
                <a:cs typeface="Lato"/>
                <a:sym typeface="Lato"/>
              </a:rPr>
              <a:t>Η σοσιαλιστική κοινωνία θα είναι μια κοινωνία στην οποία την εξουσία θα έχουν οι εργάτες, οι αγρότες και οι μικροαστοί.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1482450" y="3944650"/>
            <a:ext cx="6071700" cy="786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Σοσιαλισμός → Υπέρβαση και κατάργηση του καπιταλισμού</a:t>
            </a:r>
            <a:endParaRPr b="1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>
            <p:ph type="title"/>
          </p:nvPr>
        </p:nvSpPr>
        <p:spPr>
          <a:xfrm>
            <a:off x="1359150" y="424475"/>
            <a:ext cx="64257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Lato"/>
                <a:ea typeface="Lato"/>
                <a:cs typeface="Lato"/>
                <a:sym typeface="Lato"/>
              </a:rPr>
              <a:t>Βασικές θέσεις της μαρξιστικής θεωρίας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515650" y="1302000"/>
            <a:ext cx="733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30"/>
          <p:cNvSpPr/>
          <p:nvPr/>
        </p:nvSpPr>
        <p:spPr>
          <a:xfrm>
            <a:off x="206250" y="1302000"/>
            <a:ext cx="3287100" cy="1572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Ίδρυση κομμουνιστικών και εργατικών κομμάτων</a:t>
            </a:r>
            <a:endParaRPr b="1" sz="1800"/>
          </a:p>
        </p:txBody>
      </p:sp>
      <p:sp>
        <p:nvSpPr>
          <p:cNvPr id="233" name="Google Shape;233;p30"/>
          <p:cNvSpPr/>
          <p:nvPr/>
        </p:nvSpPr>
        <p:spPr>
          <a:xfrm>
            <a:off x="3751275" y="1888200"/>
            <a:ext cx="9927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0"/>
          <p:cNvSpPr/>
          <p:nvPr/>
        </p:nvSpPr>
        <p:spPr>
          <a:xfrm>
            <a:off x="5001900" y="1302000"/>
            <a:ext cx="3287100" cy="1572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Πολιτική οργάνωση των εργατών και αγροτών για την κατάργηση του καπιταλισμού</a:t>
            </a:r>
            <a:endParaRPr b="1" sz="1800"/>
          </a:p>
        </p:txBody>
      </p:sp>
      <p:pic>
        <p:nvPicPr>
          <p:cNvPr id="235" name="Google Shape;2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625" y="3112525"/>
            <a:ext cx="2638950" cy="175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0"/>
          <p:cNvSpPr txBox="1"/>
          <p:nvPr/>
        </p:nvSpPr>
        <p:spPr>
          <a:xfrm>
            <a:off x="4834125" y="3570800"/>
            <a:ext cx="2861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l">
                <a:latin typeface="Lato"/>
                <a:ea typeface="Lato"/>
                <a:cs typeface="Lato"/>
                <a:sym typeface="Lato"/>
              </a:rPr>
              <a:t>Το σφυροδρέπανο αποτελεί το πιο συνηθισμένο σύμβολο των κομμουνιστικών κομμάτων</a:t>
            </a:r>
            <a:endParaRPr b="1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844700" y="411575"/>
            <a:ext cx="71607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Lato"/>
                <a:ea typeface="Lato"/>
                <a:cs typeface="Lato"/>
                <a:sym typeface="Lato"/>
              </a:rPr>
              <a:t>Η γέννηση και ανάπτυξη του συνδικαλισμού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90225" y="1108600"/>
            <a:ext cx="41079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b="1" i="1" lang="el" sz="1600">
                <a:latin typeface="Lato"/>
                <a:ea typeface="Lato"/>
                <a:cs typeface="Lato"/>
                <a:sym typeface="Lato"/>
              </a:rPr>
              <a:t>Οι εργάτες ξεσηκώνονται αυθόρμητα αφού ζουν σε άθλιες συνθήκες.</a:t>
            </a:r>
            <a:endParaRPr b="1" i="1"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b="1" i="1" lang="el" sz="1600">
                <a:latin typeface="Lato"/>
                <a:ea typeface="Lato"/>
                <a:cs typeface="Lato"/>
                <a:sym typeface="Lato"/>
              </a:rPr>
              <a:t>Αρχίζουν να οργανώνονται σε εργατικές ενώσεις (Συνδικάτα) και να προωθούν οργανωμένα τα αιτήματά τους (π.χ. 1838 “Χαρτιστές” στην Αγγλία).</a:t>
            </a:r>
            <a:endParaRPr b="1" i="1"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b="1" i="1" lang="el" sz="1600">
                <a:latin typeface="Lato"/>
                <a:ea typeface="Lato"/>
                <a:cs typeface="Lato"/>
                <a:sym typeface="Lato"/>
              </a:rPr>
              <a:t>Συνηθίζουν να οργανώνουν απεργιακές κινητοποιήσεις για την επίτευξη των σκοπών τους (π.χ. επιβολή 8ωρης εργασίας).</a:t>
            </a:r>
            <a:endParaRPr b="1" i="1"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b="1" i="1" lang="el" sz="1600">
                <a:latin typeface="Lato"/>
                <a:ea typeface="Lato"/>
                <a:cs typeface="Lato"/>
                <a:sym typeface="Lato"/>
              </a:rPr>
              <a:t>Κάποιες από τις απεργίες καταστέλλονται από το κράτος με τη χρήση βίας.</a:t>
            </a:r>
            <a:endParaRPr b="1" i="1"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3" name="Google Shape;2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300" y="971525"/>
            <a:ext cx="4396148" cy="305085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/>
          <p:nvPr/>
        </p:nvSpPr>
        <p:spPr>
          <a:xfrm>
            <a:off x="4344275" y="4099350"/>
            <a:ext cx="4396200" cy="87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l" sz="1500">
                <a:latin typeface="Lato"/>
                <a:ea typeface="Lato"/>
                <a:cs typeface="Lato"/>
                <a:sym typeface="Lato"/>
              </a:rPr>
              <a:t>Η εργατική εξέγερση στο Σικάγο, την 1η Μάη του 1886 καθιέρωσε την Πρωτομαγιά ως ημέρα της εργατικής τάξης και των αγώνων της.</a:t>
            </a:r>
            <a:endParaRPr b="1" i="1"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400">
                <a:latin typeface="Lato"/>
                <a:ea typeface="Lato"/>
                <a:cs typeface="Lato"/>
                <a:sym typeface="Lato"/>
              </a:rPr>
              <a:t>Βιομηχανική Επανάσταση - Εκβιομηχάνιση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Μεγάλη Βρετανία (1750-1780 μ.Χ.)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Κύρια γνωρίσματα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Εκτεταμένη χρήση νέων τεχνικών μέσων (ατμομηχανή)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Αξιοποίηση νέων μορφών ενέργειας (κάρβουνο)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Καινοτομίες στη μεταλλουργία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Συγκέντρωση εργατών στα εργοστάσια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Υψηλοί ρυθμοί παραγωγής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Βασικοί τομείς εκβιομηχάνισης: Υφαντουργία - Μεταλλουργία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type="title"/>
          </p:nvPr>
        </p:nvSpPr>
        <p:spPr>
          <a:xfrm>
            <a:off x="1217250" y="334225"/>
            <a:ext cx="67095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Lato"/>
                <a:ea typeface="Lato"/>
                <a:cs typeface="Lato"/>
                <a:sym typeface="Lato"/>
              </a:rPr>
              <a:t>Αποτελέσματα συνδικαλιστικής δράσης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1018375" y="1456675"/>
            <a:ext cx="2655600" cy="11151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Περιορισμός των ωρών εργασίας στις 10</a:t>
            </a:r>
            <a:endParaRPr b="1" sz="1600"/>
          </a:p>
        </p:txBody>
      </p:sp>
      <p:sp>
        <p:nvSpPr>
          <p:cNvPr id="251" name="Google Shape;251;p32"/>
          <p:cNvSpPr/>
          <p:nvPr/>
        </p:nvSpPr>
        <p:spPr>
          <a:xfrm>
            <a:off x="3277500" y="2923975"/>
            <a:ext cx="2589000" cy="11151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Δημιουργία κοινωνικής ασφάλισης</a:t>
            </a:r>
            <a:endParaRPr b="1" sz="1600"/>
          </a:p>
        </p:txBody>
      </p:sp>
      <p:sp>
        <p:nvSpPr>
          <p:cNvPr id="252" name="Google Shape;252;p32"/>
          <p:cNvSpPr/>
          <p:nvPr/>
        </p:nvSpPr>
        <p:spPr>
          <a:xfrm>
            <a:off x="5117750" y="1456675"/>
            <a:ext cx="2655600" cy="11151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Καθιέρωση συμβάσεων εργασίας</a:t>
            </a:r>
            <a:endParaRPr b="1"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Lato"/>
                <a:ea typeface="Lato"/>
                <a:cs typeface="Lato"/>
                <a:sym typeface="Lato"/>
              </a:rPr>
              <a:t>Η πολιτική οργάνωση των εργατών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476975" y="1121525"/>
            <a:ext cx="3880200" cy="73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>
                <a:latin typeface="Lato"/>
                <a:ea typeface="Lato"/>
                <a:cs typeface="Lato"/>
                <a:sym typeface="Lato"/>
              </a:rPr>
              <a:t>1864 → Ιδρύεται στο Λονδίνο η 1η Διεθνής Ένωση Εργατών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9" name="Google Shape;25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75" y="1930775"/>
            <a:ext cx="2244900" cy="306805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 txBox="1"/>
          <p:nvPr/>
        </p:nvSpPr>
        <p:spPr>
          <a:xfrm>
            <a:off x="3429000" y="2217250"/>
            <a:ext cx="3570900" cy="70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700">
                <a:latin typeface="Lato"/>
                <a:ea typeface="Lato"/>
                <a:cs typeface="Lato"/>
                <a:sym typeface="Lato"/>
              </a:rPr>
              <a:t>Διάλυση της 1ης Διεθνούς το 1876 λόγω διαφωνιών.</a:t>
            </a:r>
            <a:endParaRPr b="1"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4498950" y="3403225"/>
            <a:ext cx="4137900" cy="96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700">
                <a:latin typeface="Lato"/>
                <a:ea typeface="Lato"/>
                <a:cs typeface="Lato"/>
                <a:sym typeface="Lato"/>
              </a:rPr>
              <a:t>Ίδρυση της 2ης Διεθνούς στο Παρίσι το 1889 με τη συμμετοχή μόνο μαρξιστικών κομμάτων.</a:t>
            </a:r>
            <a:endParaRPr b="1" sz="17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2" name="Google Shape;262;p33"/>
          <p:cNvCxnSpPr>
            <a:endCxn id="260" idx="0"/>
          </p:cNvCxnSpPr>
          <p:nvPr/>
        </p:nvCxnSpPr>
        <p:spPr>
          <a:xfrm>
            <a:off x="4357050" y="1490950"/>
            <a:ext cx="857400" cy="726300"/>
          </a:xfrm>
          <a:prstGeom prst="bentConnector2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33"/>
          <p:cNvCxnSpPr/>
          <p:nvPr/>
        </p:nvCxnSpPr>
        <p:spPr>
          <a:xfrm flipH="1" rot="-5400000">
            <a:off x="6996450" y="2574700"/>
            <a:ext cx="844800" cy="837900"/>
          </a:xfrm>
          <a:prstGeom prst="bentConnector3">
            <a:avLst>
              <a:gd fmla="val 3874" name="adj1"/>
            </a:avLst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>
            <p:ph type="title"/>
          </p:nvPr>
        </p:nvSpPr>
        <p:spPr>
          <a:xfrm>
            <a:off x="311700" y="153775"/>
            <a:ext cx="8520600" cy="1341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</a:t>
            </a:r>
            <a:r>
              <a:rPr i="1" lang="el" sz="2777">
                <a:latin typeface="Lato"/>
                <a:ea typeface="Lato"/>
                <a:cs typeface="Lato"/>
                <a:sym typeface="Lato"/>
              </a:rPr>
              <a:t>α κομμουνιστικά - σοσιαλιστικά κόμματα συμμετέχουν στις εκλογές. Πολλοί ηγέτες προκρίνουν το επαναστατικό πέρασμα στο σοσιαλισμό.</a:t>
            </a:r>
            <a:endParaRPr i="1" sz="2777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9" name="Google Shape;2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650" y="1686425"/>
            <a:ext cx="4204725" cy="264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850" y="1570425"/>
            <a:ext cx="3036417" cy="334332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4"/>
          <p:cNvSpPr txBox="1"/>
          <p:nvPr/>
        </p:nvSpPr>
        <p:spPr>
          <a:xfrm>
            <a:off x="541425" y="4486050"/>
            <a:ext cx="390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l" sz="1500">
                <a:latin typeface="Lato"/>
                <a:ea typeface="Lato"/>
                <a:cs typeface="Lato"/>
                <a:sym typeface="Lato"/>
              </a:rPr>
              <a:t>Ρόζα Λούξεμπουργκ και Βλαντιμίρ Λένιν σε εργατικές συγκεντρώσεις</a:t>
            </a:r>
            <a:endParaRPr b="1" i="1"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Lato"/>
                <a:ea typeface="Lato"/>
                <a:cs typeface="Lato"/>
                <a:sym typeface="Lato"/>
              </a:rPr>
              <a:t>Το γυναικείο κίνημα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35"/>
          <p:cNvSpPr txBox="1"/>
          <p:nvPr/>
        </p:nvSpPr>
        <p:spPr>
          <a:xfrm>
            <a:off x="605875" y="1392225"/>
            <a:ext cx="36996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b="1" i="1" lang="el" sz="1600">
                <a:latin typeface="Lato"/>
                <a:ea typeface="Lato"/>
                <a:cs typeface="Lato"/>
                <a:sym typeface="Lato"/>
              </a:rPr>
              <a:t>Η έξοδος της γυναίκας στην αγορά εργασίας εντείνει την εκμετάλλευση και την κακή κοινωνική της θέση.</a:t>
            </a:r>
            <a:endParaRPr b="1" i="1"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b="1" i="1" lang="el" sz="1600">
                <a:latin typeface="Lato"/>
                <a:ea typeface="Lato"/>
                <a:cs typeface="Lato"/>
                <a:sym typeface="Lato"/>
              </a:rPr>
              <a:t>Αποκτούν κοινωνική πείρα και οικονομική ανεξαρτησία.</a:t>
            </a:r>
            <a:endParaRPr b="1" i="1"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b="1" i="1" lang="el" sz="1600">
                <a:latin typeface="Lato"/>
                <a:ea typeface="Lato"/>
                <a:cs typeface="Lato"/>
                <a:sym typeface="Lato"/>
              </a:rPr>
              <a:t>Διεκδικούν τα δικαιώματά τους μέσα από τα συνδικάτα και γυναικείες ενώσεις.</a:t>
            </a:r>
            <a:endParaRPr b="1" i="1"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b="1" i="1" lang="el" sz="1600">
                <a:latin typeface="Lato"/>
                <a:ea typeface="Lato"/>
                <a:cs typeface="Lato"/>
                <a:sym typeface="Lato"/>
              </a:rPr>
              <a:t>Κοινωνική και Πολιτική Ένωση Γυναικών (1903, Αγγλία, Έμελιν Πάνκχορστ).</a:t>
            </a:r>
            <a:endParaRPr b="1" i="1"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8" name="Google Shape;2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875" y="1203575"/>
            <a:ext cx="4256425" cy="359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19500" y="665900"/>
            <a:ext cx="8265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260">
                <a:latin typeface="Lato"/>
                <a:ea typeface="Lato"/>
                <a:cs typeface="Lato"/>
                <a:sym typeface="Lato"/>
              </a:rPr>
              <a:t>Βιομηχανική επανάσταση → Η μετάβαση από την αγροτική οικονομία στη βιομηχανική οικονομία</a:t>
            </a:r>
            <a:endParaRPr sz="226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319500" y="1846800"/>
            <a:ext cx="3277200" cy="17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l" sz="1600"/>
              <a:t>Εξάπλωση της βιομηχανικής επανάστασης το 19ο αιώνα στη Δυτική Ευρώπη κι αργότερα και στις Η.Π.Α.</a:t>
            </a:r>
            <a:endParaRPr sz="1600"/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l" sz="1600"/>
              <a:t>Επιφέρει σαρωτικές αλλαγές και στο κοινωνικό και στο πολιτικό επίπεδο</a:t>
            </a:r>
            <a:r>
              <a:rPr lang="el" sz="1300"/>
              <a:t>.</a:t>
            </a:r>
            <a:endParaRPr sz="1300"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000" y="1612650"/>
            <a:ext cx="4911048" cy="31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9500" y="631650"/>
            <a:ext cx="8382000" cy="85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511">
                <a:latin typeface="Lato"/>
                <a:ea typeface="Lato"/>
                <a:cs typeface="Lato"/>
                <a:sym typeface="Lato"/>
              </a:rPr>
              <a:t>1880 κ.ε. → Σύνδεση επιστημονικής έρευνας και βιομηχανίας. Καθοριστική η ανάπτυξη του κλάδου της </a:t>
            </a:r>
            <a:r>
              <a:rPr lang="el" sz="2511">
                <a:solidFill>
                  <a:srgbClr val="990000"/>
                </a:solidFill>
                <a:latin typeface="Lato"/>
                <a:ea typeface="Lato"/>
                <a:cs typeface="Lato"/>
                <a:sym typeface="Lato"/>
              </a:rPr>
              <a:t>Χημείας </a:t>
            </a:r>
            <a:r>
              <a:rPr lang="el" sz="2511">
                <a:latin typeface="Lato"/>
                <a:ea typeface="Lato"/>
                <a:cs typeface="Lato"/>
                <a:sym typeface="Lato"/>
              </a:rPr>
              <a:t>(Γερμανία)</a:t>
            </a:r>
            <a:endParaRPr sz="251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2487950" y="1630625"/>
            <a:ext cx="3544800" cy="969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400">
                <a:solidFill>
                  <a:srgbClr val="990000"/>
                </a:solidFill>
              </a:rPr>
              <a:t>Οργανική χημεία</a:t>
            </a:r>
            <a:endParaRPr b="1" sz="2400">
              <a:solidFill>
                <a:srgbClr val="990000"/>
              </a:solidFill>
            </a:endParaRPr>
          </a:p>
        </p:txBody>
      </p:sp>
      <p:sp>
        <p:nvSpPr>
          <p:cNvPr id="93" name="Google Shape;93;p16"/>
          <p:cNvSpPr/>
          <p:nvPr/>
        </p:nvSpPr>
        <p:spPr>
          <a:xfrm rot="1559266">
            <a:off x="6181188" y="2467354"/>
            <a:ext cx="918802" cy="21936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 rot="5400000">
            <a:off x="2273700" y="3056498"/>
            <a:ext cx="834900" cy="21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398782">
            <a:off x="3991202" y="3068439"/>
            <a:ext cx="846900" cy="21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 rot="3757667">
            <a:off x="5578650" y="2975040"/>
            <a:ext cx="895232" cy="21924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 rot="8744671">
            <a:off x="1498041" y="2343470"/>
            <a:ext cx="843158" cy="21958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158525" y="2755600"/>
            <a:ext cx="1946700" cy="969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>
                <a:solidFill>
                  <a:schemeClr val="lt1"/>
                </a:solidFill>
              </a:rPr>
              <a:t>Συνθετικές βαφές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1776675" y="3800575"/>
            <a:ext cx="1800900" cy="969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>
                <a:solidFill>
                  <a:schemeClr val="lt1"/>
                </a:solidFill>
              </a:rPr>
              <a:t>Λιπάσματα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5916950" y="3671625"/>
            <a:ext cx="2565300" cy="969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>
                <a:solidFill>
                  <a:schemeClr val="lt1"/>
                </a:solidFill>
              </a:rPr>
              <a:t>Βιομηχανίες ψυγείων και φαρμάκων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3776550" y="3725500"/>
            <a:ext cx="1946700" cy="969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>
                <a:solidFill>
                  <a:schemeClr val="lt1"/>
                </a:solidFill>
              </a:rPr>
              <a:t>Πλαστικές ύλες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>
                <a:solidFill>
                  <a:schemeClr val="lt1"/>
                </a:solidFill>
              </a:rPr>
              <a:t>Εκρηκτικά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7248450" y="2614275"/>
            <a:ext cx="1800900" cy="89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>
                <a:solidFill>
                  <a:schemeClr val="lt1"/>
                </a:solidFill>
              </a:rPr>
              <a:t>Κινηματογράφος και φωτογραφία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319500" y="640125"/>
            <a:ext cx="84594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622">
                <a:latin typeface="Lato"/>
                <a:ea typeface="Lato"/>
                <a:cs typeface="Lato"/>
                <a:sym typeface="Lato"/>
              </a:rPr>
              <a:t>Ηλεκτρισμός → Σημαντικότερη καινοτομία του β’ μισού του 19ου αιώνα</a:t>
            </a:r>
            <a:endParaRPr sz="2622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319500" y="1508250"/>
            <a:ext cx="3057900" cy="26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" sz="1700"/>
              <a:t>Πηγή ενέργειας αλλά και φωτισμού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" sz="1700"/>
              <a:t>Ηλεκτρικός λαμπτήρας πυρακτώσεως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" sz="1700"/>
              <a:t>Μέθοδοι μετατροπής της υδάτινης ενέργειας σε ηλεκτρική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" sz="1700" u="sng">
                <a:solidFill>
                  <a:schemeClr val="hlink"/>
                </a:solidFill>
                <a:hlinkClick r:id="rId3"/>
              </a:rPr>
              <a:t>Και εγένετο φως</a:t>
            </a:r>
            <a:endParaRPr sz="1700"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5075" y="1295400"/>
            <a:ext cx="4568830" cy="28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095725" y="575950"/>
            <a:ext cx="762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400">
                <a:latin typeface="Lato"/>
                <a:ea typeface="Lato"/>
                <a:cs typeface="Lato"/>
                <a:sym typeface="Lato"/>
              </a:rPr>
              <a:t>Η Επανάσταση στις συγκοινωνίες και τις επικοινωνίες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257800" y="1389525"/>
            <a:ext cx="48858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1825 → Ο Στίβενσον κινεί την πρώτη ατμάμαξα (Λίβερπουλ - Μάντσεστερ).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Τέλη 19ου αιώνα: κατασκευή ηλεκτροκίνητων τραμ και υπόγειου ηλεκτρικού σιδηροδρόμου.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Ατμομηχανή → το σιδερένιο ατμόπλοιο αντικαθιστά σταδιακά το ξύλινο ιστιοφόρο.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Οι χρόνοι και το κόστος των ταξιδιών μειώνονται σημαντικά.</a:t>
            </a: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450" y="1389525"/>
            <a:ext cx="3824275" cy="255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Lato"/>
                <a:ea typeface="Lato"/>
                <a:cs typeface="Lato"/>
                <a:sym typeface="Lato"/>
              </a:rPr>
              <a:t>Σημαντική ανάπτυξη των επικοινωνιών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618775" y="1051175"/>
            <a:ext cx="2165700" cy="107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700"/>
              <a:t>Ηλεκτρικός τηλέγραφος</a:t>
            </a:r>
            <a:endParaRPr b="1" sz="1700"/>
          </a:p>
        </p:txBody>
      </p:sp>
      <p:sp>
        <p:nvSpPr>
          <p:cNvPr id="123" name="Google Shape;123;p19"/>
          <p:cNvSpPr/>
          <p:nvPr/>
        </p:nvSpPr>
        <p:spPr>
          <a:xfrm>
            <a:off x="3815638" y="1051175"/>
            <a:ext cx="1933800" cy="107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Τηλέφωνο</a:t>
            </a:r>
            <a:endParaRPr b="1" sz="1800"/>
          </a:p>
        </p:txBody>
      </p:sp>
      <p:sp>
        <p:nvSpPr>
          <p:cNvPr id="124" name="Google Shape;124;p19"/>
          <p:cNvSpPr/>
          <p:nvPr/>
        </p:nvSpPr>
        <p:spPr>
          <a:xfrm>
            <a:off x="6780625" y="1117175"/>
            <a:ext cx="2036700" cy="107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Ασύρματος τηλέγραφος</a:t>
            </a:r>
            <a:endParaRPr b="1" sz="1800"/>
          </a:p>
        </p:txBody>
      </p:sp>
      <p:sp>
        <p:nvSpPr>
          <p:cNvPr id="125" name="Google Shape;125;p19"/>
          <p:cNvSpPr/>
          <p:nvPr/>
        </p:nvSpPr>
        <p:spPr>
          <a:xfrm>
            <a:off x="1675950" y="2352600"/>
            <a:ext cx="283500" cy="438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7657225" y="2483375"/>
            <a:ext cx="283500" cy="438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4765100" y="2352600"/>
            <a:ext cx="283500" cy="438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00" y="3015925"/>
            <a:ext cx="2578176" cy="169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5088" y="3015925"/>
            <a:ext cx="3172000" cy="16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250" y="3005325"/>
            <a:ext cx="267652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734775" y="411575"/>
            <a:ext cx="80892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Lato"/>
                <a:ea typeface="Lato"/>
                <a:cs typeface="Lato"/>
                <a:sym typeface="Lato"/>
              </a:rPr>
              <a:t>Οικονομικός Φιλελευθερισμός - Καπιταλισμός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303300" y="1211750"/>
            <a:ext cx="3705600" cy="992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Νέα μορφή οικονομικής οργάνωσης</a:t>
            </a:r>
            <a:endParaRPr b="1" sz="1800"/>
          </a:p>
        </p:txBody>
      </p:sp>
      <p:sp>
        <p:nvSpPr>
          <p:cNvPr id="137" name="Google Shape;137;p20"/>
          <p:cNvSpPr/>
          <p:nvPr/>
        </p:nvSpPr>
        <p:spPr>
          <a:xfrm>
            <a:off x="219000" y="3899525"/>
            <a:ext cx="3789900" cy="992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Το ατομικό κέρδος υπερβαίνει την κοινωνία και το κοινωνικό </a:t>
            </a:r>
            <a:r>
              <a:rPr b="1" lang="el" sz="1800"/>
              <a:t>όφελος</a:t>
            </a:r>
            <a:r>
              <a:rPr b="1" lang="el" sz="1800"/>
              <a:t>. </a:t>
            </a:r>
            <a:endParaRPr b="1" sz="1800"/>
          </a:p>
        </p:txBody>
      </p:sp>
      <p:sp>
        <p:nvSpPr>
          <p:cNvPr id="138" name="Google Shape;138;p20"/>
          <p:cNvSpPr/>
          <p:nvPr/>
        </p:nvSpPr>
        <p:spPr>
          <a:xfrm>
            <a:off x="141800" y="2620250"/>
            <a:ext cx="3789900" cy="992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700"/>
              <a:t>Οικονομικός φιλελευθερισμός = ο επιχειρηματίας δρα </a:t>
            </a:r>
            <a:r>
              <a:rPr b="1" lang="el" sz="1700"/>
              <a:t>ανεξελεγκτα</a:t>
            </a:r>
            <a:r>
              <a:rPr b="1" lang="el" sz="1700"/>
              <a:t> για να αποκομίσει κέρδος. </a:t>
            </a:r>
            <a:endParaRPr b="1" sz="1700"/>
          </a:p>
        </p:txBody>
      </p:sp>
      <p:cxnSp>
        <p:nvCxnSpPr>
          <p:cNvPr id="139" name="Google Shape;139;p20"/>
          <p:cNvCxnSpPr>
            <a:stCxn id="136" idx="2"/>
            <a:endCxn id="138" idx="0"/>
          </p:cNvCxnSpPr>
          <p:nvPr/>
        </p:nvCxnSpPr>
        <p:spPr>
          <a:xfrm flipH="1">
            <a:off x="2036700" y="2204450"/>
            <a:ext cx="119400" cy="415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20"/>
          <p:cNvCxnSpPr>
            <a:stCxn id="138" idx="2"/>
            <a:endCxn id="137" idx="0"/>
          </p:cNvCxnSpPr>
          <p:nvPr/>
        </p:nvCxnSpPr>
        <p:spPr>
          <a:xfrm>
            <a:off x="2036750" y="3612950"/>
            <a:ext cx="77100" cy="286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20"/>
          <p:cNvSpPr/>
          <p:nvPr/>
        </p:nvSpPr>
        <p:spPr>
          <a:xfrm>
            <a:off x="4911450" y="1276200"/>
            <a:ext cx="3944700" cy="928500"/>
          </a:xfrm>
          <a:prstGeom prst="wave">
            <a:avLst>
              <a:gd fmla="val 0" name="adj1"/>
              <a:gd fmla="val 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700"/>
              <a:t>Συγκέντρωση κεφαλαίων με πολλούς κεφαλαιούχους για τη δημιουργία βιομηχανιών.</a:t>
            </a:r>
            <a:endParaRPr b="1" sz="2000"/>
          </a:p>
        </p:txBody>
      </p:sp>
      <p:sp>
        <p:nvSpPr>
          <p:cNvPr id="142" name="Google Shape;142;p20"/>
          <p:cNvSpPr/>
          <p:nvPr/>
        </p:nvSpPr>
        <p:spPr>
          <a:xfrm>
            <a:off x="4911450" y="2479213"/>
            <a:ext cx="3944700" cy="928500"/>
          </a:xfrm>
          <a:prstGeom prst="wave">
            <a:avLst>
              <a:gd fmla="val 0" name="adj1"/>
              <a:gd fmla="val 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700"/>
              <a:t>Δημιουργία μετοχών και τραπεζών που δανείζουν τις εταιρείες με τόκο.</a:t>
            </a:r>
            <a:endParaRPr b="1" sz="2000"/>
          </a:p>
        </p:txBody>
      </p:sp>
      <p:sp>
        <p:nvSpPr>
          <p:cNvPr id="143" name="Google Shape;143;p20"/>
          <p:cNvSpPr/>
          <p:nvPr/>
        </p:nvSpPr>
        <p:spPr>
          <a:xfrm>
            <a:off x="4911450" y="3682225"/>
            <a:ext cx="3944700" cy="928500"/>
          </a:xfrm>
          <a:prstGeom prst="wave">
            <a:avLst>
              <a:gd fmla="val 0" name="adj1"/>
              <a:gd fmla="val 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700"/>
              <a:t>Συγχωνεύσεις που οδηγούν σε μονοπώλια ή ολιγοπώλια.</a:t>
            </a:r>
            <a:endParaRPr b="1" sz="2000"/>
          </a:p>
        </p:txBody>
      </p:sp>
      <p:cxnSp>
        <p:nvCxnSpPr>
          <p:cNvPr id="144" name="Google Shape;144;p20"/>
          <p:cNvCxnSpPr>
            <a:stCxn id="141" idx="2"/>
            <a:endCxn id="142" idx="0"/>
          </p:cNvCxnSpPr>
          <p:nvPr/>
        </p:nvCxnSpPr>
        <p:spPr>
          <a:xfrm>
            <a:off x="6883800" y="2204700"/>
            <a:ext cx="0" cy="274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0"/>
          <p:cNvCxnSpPr>
            <a:endCxn id="143" idx="0"/>
          </p:cNvCxnSpPr>
          <p:nvPr/>
        </p:nvCxnSpPr>
        <p:spPr>
          <a:xfrm>
            <a:off x="6883800" y="3407725"/>
            <a:ext cx="0" cy="274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303300" y="411575"/>
            <a:ext cx="8520600" cy="9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800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Κοινωνικές μεταβολές την περίοδο της Βιομηχανικής Επανάστασης</a:t>
            </a:r>
            <a:endParaRPr sz="2800"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