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Roboto Slab" charset="0"/>
      <p:regular r:id="rId14"/>
      <p:bold r:id="rId15"/>
    </p:embeddedFont>
    <p:embeddedFont>
      <p:font typeface="Roboto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f7a4d73f0b_1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f7a4d73f0b_1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f7a4d73f0b_1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f7a4d73f0b_1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f7a4d73f0b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f7a4d73f0b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f7a4d73f0b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f7a4d73f0b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f7a4d73f0b_1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f7a4d73f0b_1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f7a4d73f0b_1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f7a4d73f0b_1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f7a4d73f0b_1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f7a4d73f0b_1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f7a4d73f0b_1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f7a4d73f0b_1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f7a4d73f0b_1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f7a4d73f0b_1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f7a4d73f0b_1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f7a4d73f0b_1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Επαναστατικά κινήματα 1820-1821 στην Ευρώπη</a:t>
            </a:r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Οι εξελίξεις μετά το Συνέδριο της Βιέννης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Γ. Επαναστατικά κύματα (1820-1848)</a:t>
            </a:r>
            <a:endParaRPr/>
          </a:p>
        </p:txBody>
      </p:sp>
      <p:sp>
        <p:nvSpPr>
          <p:cNvPr id="132" name="Google Shape;132;p22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-3683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AutoNum type="arabicParenR"/>
            </a:pPr>
            <a:r>
              <a:rPr lang="el" sz="2200"/>
              <a:t>Επαναστάσεις περιόδου 1820-1821</a:t>
            </a:r>
            <a:endParaRPr sz="2200"/>
          </a:p>
          <a:p>
            <a:pPr marL="457200" lvl="0" indent="-3683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AutoNum type="arabicParenR"/>
            </a:pPr>
            <a:r>
              <a:rPr lang="el" sz="2200"/>
              <a:t>Επαναστάσεις έτους 1830</a:t>
            </a:r>
            <a:endParaRPr sz="2200"/>
          </a:p>
          <a:p>
            <a:pPr marL="457200" lvl="0" indent="-3683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AutoNum type="arabicParenR"/>
            </a:pPr>
            <a:r>
              <a:rPr lang="el" sz="2200"/>
              <a:t>Επαναστάσεις έτους 1848</a:t>
            </a:r>
            <a:endParaRPr sz="2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Επαναστατικά κινήματα 1820-1821</a:t>
            </a:r>
            <a:endParaRPr/>
          </a:p>
        </p:txBody>
      </p:sp>
      <p:sp>
        <p:nvSpPr>
          <p:cNvPr id="138" name="Google Shape;138;p2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l" sz="2000">
                <a:solidFill>
                  <a:srgbClr val="FFFF00"/>
                </a:solidFill>
              </a:rPr>
              <a:t>Ισπανία</a:t>
            </a:r>
            <a:r>
              <a:rPr lang="el" sz="2000"/>
              <a:t>: εναντίον του βασιλιά Φερδινάνδου, εμφύλιος ως το 1823 (Trienio Liberal).</a:t>
            </a:r>
            <a:endParaRPr sz="2000"/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l" sz="2000">
                <a:solidFill>
                  <a:srgbClr val="FFFF00"/>
                </a:solidFill>
              </a:rPr>
              <a:t>Ιταλία</a:t>
            </a:r>
            <a:r>
              <a:rPr lang="el" sz="2000"/>
              <a:t>: εναντίον της Αυστριακής επικυριαρχίας (Νάπολη - Σικελία -Πεδεμόντιο), κίνημα Καρμπονάρων.</a:t>
            </a:r>
            <a:endParaRPr sz="2000"/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l" sz="2000">
                <a:solidFill>
                  <a:srgbClr val="FFFF00"/>
                </a:solidFill>
              </a:rPr>
              <a:t>Ελλάδα</a:t>
            </a:r>
            <a:r>
              <a:rPr lang="el" sz="2000"/>
              <a:t>: εναντίον της Οθωμανικής Αυτοκρατορίας.</a:t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Α. Συνέδριο της Βιέννης (7/1814 - 6/1815)</a:t>
            </a:r>
            <a:endParaRPr/>
          </a:p>
        </p:txBody>
      </p:sp>
      <p:pic>
        <p:nvPicPr>
          <p:cNvPr id="70" name="Google Shape;7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0325" y="1289350"/>
            <a:ext cx="7583349" cy="360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Περιεχόμενο του Συνεδρίου</a:t>
            </a:r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55000" lnSpcReduction="20000"/>
          </a:bodyPr>
          <a:lstStyle/>
          <a:p>
            <a:pPr marL="457200" marR="50800" lvl="0" indent="-344913" algn="just" rtl="0"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l" sz="3330">
                <a:latin typeface="Arial"/>
                <a:ea typeface="Arial"/>
                <a:cs typeface="Arial"/>
                <a:sym typeface="Arial"/>
              </a:rPr>
              <a:t>Συγκαλείται από αυτούς που νίκησαν το Ναπολέοντα. Συζητούν για την</a:t>
            </a:r>
            <a:r>
              <a:rPr lang="el" sz="333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l" sz="3330" b="1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επαναφορά της μοναρχίας</a:t>
            </a:r>
            <a:r>
              <a:rPr lang="el" sz="3330">
                <a:latin typeface="Arial"/>
                <a:ea typeface="Arial"/>
                <a:cs typeface="Arial"/>
                <a:sym typeface="Arial"/>
              </a:rPr>
              <a:t> και την </a:t>
            </a:r>
            <a:r>
              <a:rPr lang="el" sz="3330" b="1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κατάπνιξη των επαναστατικών ιδεών</a:t>
            </a:r>
            <a:r>
              <a:rPr lang="el" sz="3330">
                <a:latin typeface="Arial"/>
                <a:ea typeface="Arial"/>
                <a:cs typeface="Arial"/>
                <a:sym typeface="Arial"/>
              </a:rPr>
              <a:t>.</a:t>
            </a:r>
            <a:endParaRPr sz="3330">
              <a:latin typeface="Arial"/>
              <a:ea typeface="Arial"/>
              <a:cs typeface="Arial"/>
              <a:sym typeface="Arial"/>
            </a:endParaRPr>
          </a:p>
          <a:p>
            <a:pPr marL="457200" marR="50800" lvl="0" indent="-344913" algn="just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l" sz="3330">
                <a:latin typeface="Arial"/>
                <a:ea typeface="Arial"/>
                <a:cs typeface="Arial"/>
                <a:sym typeface="Arial"/>
              </a:rPr>
              <a:t>Νοέμβρης 1815: </a:t>
            </a:r>
            <a:r>
              <a:rPr lang="el" sz="3330" b="1">
                <a:latin typeface="Arial"/>
                <a:ea typeface="Arial"/>
                <a:cs typeface="Arial"/>
                <a:sym typeface="Arial"/>
              </a:rPr>
              <a:t>Ίδρυση Ιεράς Συμμαχίας </a:t>
            </a:r>
            <a:r>
              <a:rPr lang="el" sz="3330">
                <a:latin typeface="Arial"/>
                <a:ea typeface="Arial"/>
                <a:cs typeface="Arial"/>
                <a:sym typeface="Arial"/>
              </a:rPr>
              <a:t>από </a:t>
            </a:r>
            <a:r>
              <a:rPr lang="el" sz="3330" b="1">
                <a:latin typeface="Arial"/>
                <a:ea typeface="Arial"/>
                <a:cs typeface="Arial"/>
                <a:sym typeface="Arial"/>
              </a:rPr>
              <a:t>Αυστρία, Πρωσία και Ρωσία</a:t>
            </a:r>
            <a:r>
              <a:rPr lang="el" sz="3330">
                <a:latin typeface="Arial"/>
                <a:ea typeface="Arial"/>
                <a:cs typeface="Arial"/>
                <a:sym typeface="Arial"/>
              </a:rPr>
              <a:t> → </a:t>
            </a:r>
            <a:r>
              <a:rPr lang="el" sz="3330" b="1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Παλινόρθωση</a:t>
            </a:r>
            <a:r>
              <a:rPr lang="el" sz="3330">
                <a:latin typeface="Arial"/>
                <a:ea typeface="Arial"/>
                <a:cs typeface="Arial"/>
                <a:sym typeface="Arial"/>
              </a:rPr>
              <a:t>: η επιστροφή των έκπτωτων ηγεμόνων στο θρόνο τους.</a:t>
            </a:r>
            <a:endParaRPr sz="3330">
              <a:latin typeface="Arial"/>
              <a:ea typeface="Arial"/>
              <a:cs typeface="Arial"/>
              <a:sym typeface="Arial"/>
            </a:endParaRPr>
          </a:p>
          <a:p>
            <a:pPr marL="457200" marR="50800" lvl="0" indent="-344913" algn="just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l" sz="3330">
                <a:latin typeface="Times New Roman"/>
                <a:ea typeface="Times New Roman"/>
                <a:cs typeface="Times New Roman"/>
                <a:sym typeface="Times New Roman"/>
              </a:rPr>
              <a:t>Παρά την Παλινόρθωση </a:t>
            </a:r>
            <a:r>
              <a:rPr lang="el" sz="3330" b="1">
                <a:latin typeface="Times New Roman"/>
                <a:ea typeface="Times New Roman"/>
                <a:cs typeface="Times New Roman"/>
                <a:sym typeface="Times New Roman"/>
              </a:rPr>
              <a:t>οι ιδέες της Γαλλικής Επανάστασης έχουν αποκτήσει τεράστια δημοφιλία</a:t>
            </a:r>
            <a:endParaRPr sz="3330">
              <a:latin typeface="Arial"/>
              <a:ea typeface="Arial"/>
              <a:cs typeface="Arial"/>
              <a:sym typeface="Arial"/>
            </a:endParaRPr>
          </a:p>
          <a:p>
            <a:pPr marL="50800" marR="5080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Β. Επαναστατικά κινήματα (1820 -1821)</a:t>
            </a:r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effectLst>
            <a:reflection endPos="1000" dist="38100" dir="5400000" fadeDir="5400012" sy="-100000" algn="bl" rotWithShape="0"/>
          </a:effectLst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l" sz="2100"/>
              <a:t>Διεκδικήσεις</a:t>
            </a:r>
            <a:endParaRPr sz="2100"/>
          </a:p>
        </p:txBody>
      </p:sp>
      <p:sp>
        <p:nvSpPr>
          <p:cNvPr id="83" name="Google Shape;83;p16"/>
          <p:cNvSpPr/>
          <p:nvPr/>
        </p:nvSpPr>
        <p:spPr>
          <a:xfrm>
            <a:off x="1857775" y="2703475"/>
            <a:ext cx="2287500" cy="12615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 b="1"/>
              <a:t>Πολιτικές</a:t>
            </a:r>
            <a:endParaRPr sz="1800" b="1"/>
          </a:p>
        </p:txBody>
      </p:sp>
      <p:sp>
        <p:nvSpPr>
          <p:cNvPr id="84" name="Google Shape;84;p16"/>
          <p:cNvSpPr/>
          <p:nvPr/>
        </p:nvSpPr>
        <p:spPr>
          <a:xfrm>
            <a:off x="5018750" y="2703475"/>
            <a:ext cx="2287500" cy="12615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 b="1"/>
              <a:t>Εθνικές</a:t>
            </a:r>
            <a:endParaRPr sz="1800" b="1"/>
          </a:p>
        </p:txBody>
      </p:sp>
      <p:sp>
        <p:nvSpPr>
          <p:cNvPr id="85" name="Google Shape;85;p16"/>
          <p:cNvSpPr/>
          <p:nvPr/>
        </p:nvSpPr>
        <p:spPr>
          <a:xfrm rot="2012282">
            <a:off x="3815489" y="1955095"/>
            <a:ext cx="501728" cy="870909"/>
          </a:xfrm>
          <a:prstGeom prst="downArrow">
            <a:avLst>
              <a:gd name="adj1" fmla="val 50000"/>
              <a:gd name="adj2" fmla="val 23558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6"/>
          <p:cNvSpPr/>
          <p:nvPr/>
        </p:nvSpPr>
        <p:spPr>
          <a:xfrm rot="3151920">
            <a:off x="4565881" y="2209636"/>
            <a:ext cx="1000134" cy="478227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1. Πολιτικές διεκδικήσεις</a:t>
            </a:r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93" name="Google Shape;93;p17"/>
          <p:cNvSpPr/>
          <p:nvPr/>
        </p:nvSpPr>
        <p:spPr>
          <a:xfrm>
            <a:off x="720925" y="2024125"/>
            <a:ext cx="2037975" cy="2051850"/>
          </a:xfrm>
          <a:prstGeom prst="flowChartProcess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 b="1"/>
              <a:t>Παραχώρηση Συντάγματος</a:t>
            </a:r>
            <a:endParaRPr sz="1800" b="1"/>
          </a:p>
        </p:txBody>
      </p:sp>
      <p:sp>
        <p:nvSpPr>
          <p:cNvPr id="94" name="Google Shape;94;p17"/>
          <p:cNvSpPr/>
          <p:nvPr/>
        </p:nvSpPr>
        <p:spPr>
          <a:xfrm>
            <a:off x="3553025" y="2024125"/>
            <a:ext cx="2037975" cy="2051850"/>
          </a:xfrm>
          <a:prstGeom prst="flowChartProcess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 b="1"/>
              <a:t>Εγκαθίδρυση Κοινοβουλίου</a:t>
            </a:r>
            <a:endParaRPr sz="1800" b="1"/>
          </a:p>
        </p:txBody>
      </p:sp>
      <p:sp>
        <p:nvSpPr>
          <p:cNvPr id="95" name="Google Shape;95;p17"/>
          <p:cNvSpPr/>
          <p:nvPr/>
        </p:nvSpPr>
        <p:spPr>
          <a:xfrm>
            <a:off x="6196950" y="2024125"/>
            <a:ext cx="2037975" cy="2051850"/>
          </a:xfrm>
          <a:prstGeom prst="flowChartProcess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 b="1"/>
              <a:t>Αναγνώριση ατομικών και πολιτικών δικαιωμάτων</a:t>
            </a:r>
            <a:endParaRPr sz="1800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>
            <a:spLocks noGrp="1"/>
          </p:cNvSpPr>
          <p:nvPr>
            <p:ph type="title"/>
          </p:nvPr>
        </p:nvSpPr>
        <p:spPr>
          <a:xfrm>
            <a:off x="387900" y="485750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Τρία πολιτικά ρεύματα</a:t>
            </a:r>
            <a:endParaRPr/>
          </a:p>
        </p:txBody>
      </p:sp>
      <p:sp>
        <p:nvSpPr>
          <p:cNvPr id="101" name="Google Shape;101;p18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102" name="Google Shape;102;p18"/>
          <p:cNvSpPr/>
          <p:nvPr/>
        </p:nvSpPr>
        <p:spPr>
          <a:xfrm>
            <a:off x="1081375" y="1941025"/>
            <a:ext cx="2065800" cy="2176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600" b="1" i="1"/>
              <a:t>Ριζοσπάστες μετριοπαθείς</a:t>
            </a:r>
            <a:r>
              <a:rPr lang="el" sz="1600"/>
              <a:t> (μικροαστοί, διανοούμενοι): </a:t>
            </a:r>
            <a:r>
              <a:rPr lang="el" sz="1600">
                <a:solidFill>
                  <a:srgbClr val="980000"/>
                </a:solidFill>
              </a:rPr>
              <a:t>αβασίλευτη δημοκρατία - πολιτικά δικαιώματα σε όλους</a:t>
            </a:r>
            <a:r>
              <a:rPr lang="el" sz="1600"/>
              <a:t>. </a:t>
            </a:r>
            <a:endParaRPr sz="1600"/>
          </a:p>
        </p:txBody>
      </p:sp>
      <p:sp>
        <p:nvSpPr>
          <p:cNvPr id="103" name="Google Shape;103;p18"/>
          <p:cNvSpPr/>
          <p:nvPr/>
        </p:nvSpPr>
        <p:spPr>
          <a:xfrm>
            <a:off x="3646100" y="1941025"/>
            <a:ext cx="2065800" cy="2176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900" b="1" i="1">
                <a:latin typeface="Times New Roman"/>
                <a:ea typeface="Times New Roman"/>
                <a:cs typeface="Times New Roman"/>
                <a:sym typeface="Times New Roman"/>
              </a:rPr>
              <a:t>Οι</a:t>
            </a:r>
            <a:r>
              <a:rPr lang="el" sz="1900" b="1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l" sz="1900" b="1" i="1">
                <a:latin typeface="Times New Roman"/>
                <a:ea typeface="Times New Roman"/>
                <a:cs typeface="Times New Roman"/>
                <a:sym typeface="Times New Roman"/>
              </a:rPr>
              <a:t>σοσιαλιστές</a:t>
            </a:r>
            <a:r>
              <a:rPr lang="el" sz="1900">
                <a:latin typeface="Times New Roman"/>
                <a:ea typeface="Times New Roman"/>
                <a:cs typeface="Times New Roman"/>
                <a:sym typeface="Times New Roman"/>
              </a:rPr>
              <a:t> (διανοούμενοι, εργάτες): </a:t>
            </a:r>
            <a:r>
              <a:rPr lang="el" sz="1900" b="1">
                <a:solidFill>
                  <a:srgbClr val="98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κοινωνική</a:t>
            </a:r>
            <a:r>
              <a:rPr lang="el" sz="1900">
                <a:solidFill>
                  <a:srgbClr val="98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και </a:t>
            </a:r>
            <a:r>
              <a:rPr lang="el" sz="1900" b="1">
                <a:solidFill>
                  <a:srgbClr val="98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πολιτική ισότητα</a:t>
            </a:r>
            <a:endParaRPr sz="2200">
              <a:solidFill>
                <a:srgbClr val="980000"/>
              </a:solidFill>
            </a:endParaRPr>
          </a:p>
        </p:txBody>
      </p:sp>
      <p:sp>
        <p:nvSpPr>
          <p:cNvPr id="104" name="Google Shape;104;p18"/>
          <p:cNvSpPr/>
          <p:nvPr/>
        </p:nvSpPr>
        <p:spPr>
          <a:xfrm>
            <a:off x="6210825" y="1941025"/>
            <a:ext cx="2065800" cy="2176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l" sz="1700" b="1" i="1"/>
              <a:t>Μετριοπαθείς φιλελεύθεροι</a:t>
            </a:r>
            <a:r>
              <a:rPr lang="el" sz="1700"/>
              <a:t>: </a:t>
            </a:r>
            <a:r>
              <a:rPr lang="el" sz="1700" b="1">
                <a:solidFill>
                  <a:srgbClr val="980000"/>
                </a:solidFill>
              </a:rPr>
              <a:t>συνταγματική μοναρχία</a:t>
            </a:r>
            <a:r>
              <a:rPr lang="el" sz="1700">
                <a:solidFill>
                  <a:srgbClr val="980000"/>
                </a:solidFill>
              </a:rPr>
              <a:t> και εκλογικό δικαίωμα βάσει περιουσίας.</a:t>
            </a:r>
            <a:endParaRPr sz="1700">
              <a:solidFill>
                <a:srgbClr val="98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>
            <a:spLocks noGrp="1"/>
          </p:cNvSpPr>
          <p:nvPr>
            <p:ph type="title"/>
          </p:nvPr>
        </p:nvSpPr>
        <p:spPr>
          <a:xfrm>
            <a:off x="457500" y="25007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2. Εθνικές Διεκδικήσεις</a:t>
            </a:r>
            <a:endParaRPr/>
          </a:p>
        </p:txBody>
      </p:sp>
      <p:sp>
        <p:nvSpPr>
          <p:cNvPr id="110" name="Google Shape;110;p19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11" name="Google Shape;11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7900" y="1144125"/>
            <a:ext cx="8368199" cy="3913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Συνειδητοποίηση ιδέας έθνος → εθνικές διεκδικήσεις</a:t>
            </a:r>
            <a:endParaRPr/>
          </a:p>
        </p:txBody>
      </p:sp>
      <p:sp>
        <p:nvSpPr>
          <p:cNvPr id="117" name="Google Shape;117;p20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8368200" cy="341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2500" lnSpcReduction="10000"/>
          </a:bodyPr>
          <a:lstStyle/>
          <a:p>
            <a:pPr marL="457200" marR="50800" lvl="0" indent="-340201" algn="just" rtl="0"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l" sz="1900">
                <a:latin typeface="Arial"/>
                <a:ea typeface="Arial"/>
                <a:cs typeface="Arial"/>
                <a:sym typeface="Arial"/>
              </a:rPr>
              <a:t>Πληθυσμιακές ομάδες με εθνική συνείδηση </a:t>
            </a:r>
            <a:r>
              <a:rPr lang="el" sz="1900" b="1" i="1">
                <a:latin typeface="Arial"/>
                <a:ea typeface="Arial"/>
                <a:cs typeface="Arial"/>
                <a:sym typeface="Arial"/>
              </a:rPr>
              <a:t>δεν διέθεταν κράτος</a:t>
            </a:r>
            <a:r>
              <a:rPr lang="el" sz="1900">
                <a:latin typeface="Arial"/>
                <a:ea typeface="Arial"/>
                <a:cs typeface="Arial"/>
                <a:sym typeface="Arial"/>
              </a:rPr>
              <a:t>, επειδή ζούσαν </a:t>
            </a:r>
            <a:r>
              <a:rPr lang="el" sz="1900" b="1">
                <a:latin typeface="Arial"/>
                <a:ea typeface="Arial"/>
                <a:cs typeface="Arial"/>
                <a:sym typeface="Arial"/>
              </a:rPr>
              <a:t>σε </a:t>
            </a:r>
            <a:r>
              <a:rPr lang="el" sz="1900" b="1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μεγάλες πολυεθνικές αυτοκρατορίες</a:t>
            </a:r>
            <a:r>
              <a:rPr lang="el" sz="1900"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l" sz="1900" b="1" i="1">
                <a:latin typeface="Arial"/>
                <a:ea typeface="Arial"/>
                <a:cs typeface="Arial"/>
                <a:sym typeface="Arial"/>
              </a:rPr>
              <a:t>Αυστριακή, Οθωμανική</a:t>
            </a:r>
            <a:r>
              <a:rPr lang="el" sz="1900">
                <a:latin typeface="Arial"/>
                <a:ea typeface="Arial"/>
                <a:cs typeface="Arial"/>
                <a:sym typeface="Arial"/>
              </a:rPr>
              <a:t>) ή </a:t>
            </a:r>
            <a:r>
              <a:rPr lang="el" sz="19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ζούσαν διάσπαρτες σε διάφορα κράτη</a:t>
            </a:r>
            <a:r>
              <a:rPr lang="el" sz="1900">
                <a:latin typeface="Arial"/>
                <a:ea typeface="Arial"/>
                <a:cs typeface="Arial"/>
                <a:sym typeface="Arial"/>
              </a:rPr>
              <a:t> (γερμανικό, ιταλικό, πολωνικό έθνος).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marL="457200" lvl="0" indent="-340201" algn="just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l" sz="1900" b="1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Αρχή των εθνοτήτων</a:t>
            </a:r>
            <a:r>
              <a:rPr lang="el" sz="1900">
                <a:latin typeface="Arial"/>
                <a:ea typeface="Arial"/>
                <a:cs typeface="Arial"/>
                <a:sym typeface="Arial"/>
              </a:rPr>
              <a:t>: η επιδίωξη να συγκεντρωθούν όλοι οι ομοεθνείς σε ένα κράτος →  </a:t>
            </a:r>
            <a:r>
              <a:rPr lang="el" sz="1900" b="1" i="1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ταύτιση έθνους με το κράτος</a:t>
            </a:r>
            <a:r>
              <a:rPr lang="el" sz="1900">
                <a:latin typeface="Arial"/>
                <a:ea typeface="Arial"/>
                <a:cs typeface="Arial"/>
                <a:sym typeface="Arial"/>
              </a:rPr>
              <a:t>. Η αρχή των εθνοτήτων πηγάζει από </a:t>
            </a:r>
            <a:r>
              <a:rPr lang="el" sz="1900" b="1">
                <a:latin typeface="Arial"/>
                <a:ea typeface="Arial"/>
                <a:cs typeface="Arial"/>
                <a:sym typeface="Arial"/>
              </a:rPr>
              <a:t>τη γαλλική επανάσταση</a:t>
            </a:r>
            <a:r>
              <a:rPr lang="el" sz="19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l" sz="1900" i="1">
                <a:latin typeface="Arial"/>
                <a:ea typeface="Arial"/>
                <a:cs typeface="Arial"/>
                <a:sym typeface="Arial"/>
              </a:rPr>
              <a:t>αναγνώριση του έθνους ως πηγή όλων των εξουσιών</a:t>
            </a:r>
            <a:r>
              <a:rPr lang="el" sz="1900">
                <a:latin typeface="Arial"/>
                <a:ea typeface="Arial"/>
                <a:cs typeface="Arial"/>
                <a:sym typeface="Arial"/>
              </a:rPr>
              <a:t>) και </a:t>
            </a:r>
            <a:r>
              <a:rPr lang="el" sz="1900" b="1">
                <a:latin typeface="Arial"/>
                <a:ea typeface="Arial"/>
                <a:cs typeface="Arial"/>
                <a:sym typeface="Arial"/>
              </a:rPr>
              <a:t>την αντίδραση στη γαλλική κυριαρχία</a:t>
            </a:r>
            <a:r>
              <a:rPr lang="el" sz="1900">
                <a:latin typeface="Arial"/>
                <a:ea typeface="Arial"/>
                <a:cs typeface="Arial"/>
                <a:sym typeface="Arial"/>
              </a:rPr>
              <a:t> ειδικά στο γερμανικό χώρο.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marL="457200" marR="5080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Έθνος → Διαχρονική κοινότητα με τρία συνεκτικά στοιχεία</a:t>
            </a:r>
            <a:endParaRPr/>
          </a:p>
        </p:txBody>
      </p:sp>
      <p:sp>
        <p:nvSpPr>
          <p:cNvPr id="123" name="Google Shape;123;p2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124" name="Google Shape;124;p21"/>
          <p:cNvSpPr/>
          <p:nvPr/>
        </p:nvSpPr>
        <p:spPr>
          <a:xfrm>
            <a:off x="817975" y="1622100"/>
            <a:ext cx="2356800" cy="2343000"/>
          </a:xfrm>
          <a:prstGeom prst="flowChartAlternateProcess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>
                <a:solidFill>
                  <a:srgbClr val="980000"/>
                </a:solidFill>
              </a:rPr>
              <a:t>Ι</a:t>
            </a:r>
            <a:r>
              <a:rPr lang="el" sz="1900">
                <a:solidFill>
                  <a:srgbClr val="980000"/>
                </a:solidFill>
              </a:rPr>
              <a:t>στορία </a:t>
            </a:r>
            <a:r>
              <a:rPr lang="el" sz="1900"/>
              <a:t>→ Κοινό παρελθόν και κοινά βιώματα</a:t>
            </a:r>
            <a:endParaRPr sz="1900"/>
          </a:p>
        </p:txBody>
      </p:sp>
      <p:sp>
        <p:nvSpPr>
          <p:cNvPr id="125" name="Google Shape;125;p21"/>
          <p:cNvSpPr/>
          <p:nvPr/>
        </p:nvSpPr>
        <p:spPr>
          <a:xfrm>
            <a:off x="3479675" y="1622100"/>
            <a:ext cx="2356800" cy="2343000"/>
          </a:xfrm>
          <a:prstGeom prst="flowChartAlternateProcess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800">
                <a:solidFill>
                  <a:srgbClr val="980000"/>
                </a:solidFill>
              </a:rPr>
              <a:t>Γλώσσα </a:t>
            </a:r>
            <a:r>
              <a:rPr lang="el" sz="1800"/>
              <a:t>→ φιλόλογοι και γλωσσολόγοι πασχίζουν να βρουν παλαιότερες μορφές της γλώσσας</a:t>
            </a:r>
            <a:endParaRPr sz="1800"/>
          </a:p>
        </p:txBody>
      </p:sp>
      <p:sp>
        <p:nvSpPr>
          <p:cNvPr id="126" name="Google Shape;126;p21"/>
          <p:cNvSpPr/>
          <p:nvPr/>
        </p:nvSpPr>
        <p:spPr>
          <a:xfrm>
            <a:off x="6141425" y="1622100"/>
            <a:ext cx="2356800" cy="2343000"/>
          </a:xfrm>
          <a:prstGeom prst="flowChartAlternateProcess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700">
                <a:solidFill>
                  <a:srgbClr val="980000"/>
                </a:solidFill>
              </a:rPr>
              <a:t>Θρησκεία </a:t>
            </a:r>
            <a:r>
              <a:rPr lang="el" sz="1700"/>
              <a:t>→ Λειτούργησε ως συνεκτικό στοιχείο ειδικά όπου οι υπήκοοι των αυτοκρατοριών ήταν διαφορετικού δόγματος.</a:t>
            </a:r>
            <a:endParaRPr sz="1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PresentationFormat>Προβολή στην οθόνη (16:9)</PresentationFormat>
  <Paragraphs>35</Paragraphs>
  <Slides>11</Slides>
  <Notes>11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6" baseType="lpstr">
      <vt:lpstr>Arial</vt:lpstr>
      <vt:lpstr>Roboto Slab</vt:lpstr>
      <vt:lpstr>Times New Roman</vt:lpstr>
      <vt:lpstr>Roboto</vt:lpstr>
      <vt:lpstr>Marina</vt:lpstr>
      <vt:lpstr>Επαναστατικά κινήματα 1820-1821 στην Ευρώπη</vt:lpstr>
      <vt:lpstr>Α. Συνέδριο της Βιέννης (7/1814 - 6/1815)</vt:lpstr>
      <vt:lpstr>Περιεχόμενο του Συνεδρίου</vt:lpstr>
      <vt:lpstr>Β. Επαναστατικά κινήματα (1820 -1821)</vt:lpstr>
      <vt:lpstr>1. Πολιτικές διεκδικήσεις</vt:lpstr>
      <vt:lpstr>Τρία πολιτικά ρεύματα</vt:lpstr>
      <vt:lpstr>2. Εθνικές Διεκδικήσεις</vt:lpstr>
      <vt:lpstr>Συνειδητοποίηση ιδέας έθνος → εθνικές διεκδικήσεις</vt:lpstr>
      <vt:lpstr>Έθνος → Διαχρονική κοινότητα με τρία συνεκτικά στοιχεία</vt:lpstr>
      <vt:lpstr>Γ. Επαναστατικά κύματα (1820-1848)</vt:lpstr>
      <vt:lpstr>Επαναστατικά κινήματα 1820-1821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Επαναστατικά κινήματα 1820-1821 στην Ευρώπη</dc:title>
  <cp:lastModifiedBy>Dimitris Karakassoglou</cp:lastModifiedBy>
  <cp:revision>1</cp:revision>
  <dcterms:modified xsi:type="dcterms:W3CDTF">2021-11-02T16:37:53Z</dcterms:modified>
</cp:coreProperties>
</file>