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7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24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1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2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0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0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3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2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6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1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46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89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nedu.gov.gr/mousika-sxoleia/pinakas-sxoleiwn-ms" TargetMode="External"/><Relationship Id="rId3" Type="http://schemas.openxmlformats.org/officeDocument/2006/relationships/hyperlink" Target="https://www.esos.gr/sites/default/files/articles-legacy/lykeio_orologia_progarmmata.pdf" TargetMode="External"/><Relationship Id="rId7" Type="http://schemas.openxmlformats.org/officeDocument/2006/relationships/hyperlink" Target="https://www.minedu.gov.gr/kallitexnika-m/kallitexnika-m-2" TargetMode="External"/><Relationship Id="rId12" Type="http://schemas.openxmlformats.org/officeDocument/2006/relationships/hyperlink" Target="https://blogs.sch.gr/lykespac/2023/04/29/giati-na-epilexo-to-esperino-geniko-lykeio/" TargetMode="External"/><Relationship Id="rId2" Type="http://schemas.openxmlformats.org/officeDocument/2006/relationships/hyperlink" Target="https://edu.klimaka.gr/sxoleia/lyke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nedu.gov.gr/texniki-ekpaideusi-2/stoixeia-epal-p-epal-ek/stoixeia-p-epal-epal-e-k-2022-2023" TargetMode="External"/><Relationship Id="rId11" Type="http://schemas.openxmlformats.org/officeDocument/2006/relationships/hyperlink" Target="https://dide-new.flo.sch.gr/oi-proypotheseis-foitisis-se-esperina-scholeia-kai-ta-apaitoumena-dikaiologitika/" TargetMode="External"/><Relationship Id="rId5" Type="http://schemas.openxmlformats.org/officeDocument/2006/relationships/hyperlink" Target="https://www.minedu.gov.gr/texniki-ekpaideusi-2/provoli-tis-epaggelmatikis-ekpaidefsis/epa-l-ena-lykeio-me-prooptiki" TargetMode="External"/><Relationship Id="rId10" Type="http://schemas.openxmlformats.org/officeDocument/2006/relationships/hyperlink" Target="https://www.dypa.gov.gr/mathitia?tab=epaghghelmatiki-ekpaidefsi-epas-mathitias-dypa&amp;tab2=eghghrafes&amp;tab3=" TargetMode="External"/><Relationship Id="rId4" Type="http://schemas.openxmlformats.org/officeDocument/2006/relationships/hyperlink" Target="http://1lyk-galats.att.sch.gr/images/GEL_EPAL_2016.pdf" TargetMode="External"/><Relationship Id="rId9" Type="http://schemas.openxmlformats.org/officeDocument/2006/relationships/hyperlink" Target="https://msth.gr/leitourgia-scholeio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algn="ctr"/>
            <a:br>
              <a:rPr lang="el-GR" sz="3800" dirty="0"/>
            </a:br>
            <a:r>
              <a:rPr lang="el-GR" sz="3000" dirty="0"/>
              <a:t>Θεματικός Άξονας Α</a:t>
            </a:r>
            <a:r>
              <a:rPr lang="en-US" sz="3000" dirty="0"/>
              <a:t>:</a:t>
            </a:r>
            <a:br>
              <a:rPr lang="en-US" sz="3800" dirty="0"/>
            </a:br>
            <a:r>
              <a:rPr lang="el-GR" sz="3500" dirty="0"/>
              <a:t>Εκπαιδευτικές επιλογές μετά το Γυμνάσιο</a:t>
            </a:r>
            <a:br>
              <a:rPr lang="en-US" sz="3800" dirty="0"/>
            </a:br>
            <a:br>
              <a:rPr lang="el-GR" sz="3800" dirty="0"/>
            </a:br>
            <a:r>
              <a:rPr lang="el-G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Θεματικές Παραδοτέων Εργασιών</a:t>
            </a:r>
            <a:br>
              <a:rPr lang="el-GR" sz="3800" dirty="0"/>
            </a:br>
            <a:endParaRPr lang="el-GR" sz="3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l-GR" sz="2000" cap="none">
                <a:solidFill>
                  <a:srgbClr val="FFFFFF"/>
                </a:solidFill>
              </a:rPr>
              <a:t>Εργαστήριο Δεξιοτήτων – Γ’ Γυμνασίου</a:t>
            </a:r>
            <a:br>
              <a:rPr lang="el-GR" sz="2000" cap="none">
                <a:solidFill>
                  <a:srgbClr val="FFFFFF"/>
                </a:solidFill>
              </a:rPr>
            </a:br>
            <a:br>
              <a:rPr lang="el-GR" sz="2000" cap="none">
                <a:solidFill>
                  <a:srgbClr val="FFFFFF"/>
                </a:solidFill>
              </a:rPr>
            </a:br>
            <a:r>
              <a:rPr lang="el-GR" sz="2000" cap="none">
                <a:solidFill>
                  <a:srgbClr val="FFFFFF"/>
                </a:solidFill>
              </a:rPr>
              <a:t>Αγωγή Σταδιοδρομίας - Σχολικός Επαγγελματικός Προσανατολισμός </a:t>
            </a:r>
          </a:p>
        </p:txBody>
      </p:sp>
    </p:spTree>
    <p:extLst>
      <p:ext uri="{BB962C8B-B14F-4D97-AF65-F5344CB8AC3E}">
        <p14:creationId xmlns:p14="http://schemas.microsoft.com/office/powerpoint/2010/main" val="145675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9581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Θεματικές Παραδοτέων Εργασιών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6517" y="1900325"/>
            <a:ext cx="10893972" cy="438164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Στόχος των παραδοτέων εργασιών είναι η παρουσίαση των εκπαιδευτικών -και </a:t>
            </a:r>
            <a:r>
              <a:rPr lang="el-GR" sz="2900" dirty="0" err="1">
                <a:solidFill>
                  <a:schemeClr val="tx1"/>
                </a:solidFill>
              </a:rPr>
              <a:t>κατ’επέκταση</a:t>
            </a:r>
            <a:r>
              <a:rPr lang="el-GR" sz="2900" dirty="0">
                <a:solidFill>
                  <a:schemeClr val="tx1"/>
                </a:solidFill>
              </a:rPr>
              <a:t> επαγγελματικών- επιλογών των μαθητών -</a:t>
            </a:r>
            <a:r>
              <a:rPr lang="el-GR" sz="2900" dirty="0" err="1">
                <a:solidFill>
                  <a:schemeClr val="tx1"/>
                </a:solidFill>
              </a:rPr>
              <a:t>τριων</a:t>
            </a:r>
            <a:r>
              <a:rPr lang="el-GR" sz="2900" dirty="0">
                <a:solidFill>
                  <a:schemeClr val="tx1"/>
                </a:solidFill>
              </a:rPr>
              <a:t> της Γ’ Γυμνασίου μετά την λήψη του απολυτηρίου τους. 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Οι μαθητές-</a:t>
            </a:r>
            <a:r>
              <a:rPr lang="el-GR" sz="2900" dirty="0" err="1">
                <a:solidFill>
                  <a:schemeClr val="tx1"/>
                </a:solidFill>
              </a:rPr>
              <a:t>τριες</a:t>
            </a:r>
            <a:r>
              <a:rPr lang="el-GR" sz="2900" dirty="0">
                <a:solidFill>
                  <a:schemeClr val="tx1"/>
                </a:solidFill>
              </a:rPr>
              <a:t> εργάζονται </a:t>
            </a:r>
            <a:r>
              <a:rPr lang="el-GR" sz="2900" dirty="0" err="1">
                <a:solidFill>
                  <a:schemeClr val="tx1"/>
                </a:solidFill>
              </a:rPr>
              <a:t>ομαδοσυνεργατικά</a:t>
            </a:r>
            <a:r>
              <a:rPr lang="el-GR" sz="2900" dirty="0">
                <a:solidFill>
                  <a:schemeClr val="tx1"/>
                </a:solidFill>
              </a:rPr>
              <a:t>, σε ομάδες από 2 έως 4 άτομα, ώστε να παρουσιάσουν: (i) το πρόγραμμα σπουδών, (</a:t>
            </a:r>
            <a:r>
              <a:rPr lang="el-GR" sz="2900" dirty="0" err="1">
                <a:solidFill>
                  <a:schemeClr val="tx1"/>
                </a:solidFill>
              </a:rPr>
              <a:t>ii</a:t>
            </a:r>
            <a:r>
              <a:rPr lang="el-GR" sz="2900" dirty="0">
                <a:solidFill>
                  <a:schemeClr val="tx1"/>
                </a:solidFill>
              </a:rPr>
              <a:t>) τις εκπαιδευτικές ευκαιρίες και τις επαγγελματικές προοπτικές που παρέχουν, αξιοποιώντας πληροφορίες που διατίθενται στο διαδίκτυο, με την χρήση αντίστοιχων ψηφιακών εργαλείων. 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1.	Τα Γενικά Λύκεια (ΓΕΛ) – Παρουσίαση μιας ομάδας προσανατολισμού και των μαθημάτων 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2.	Τα Επαγγελματικά Λύκεια (ΕΠ.ΑΛ.)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l-GR" sz="2900" dirty="0">
                <a:solidFill>
                  <a:schemeClr val="tx1"/>
                </a:solidFill>
              </a:rPr>
              <a:t>– Παρουσίαση ενός τομέας και μιας ειδικότητας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3.	Τα μουσικά-καλλιτεχνικά Λύκεια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4.	Οι Επαγγελματικές Σχολές Μαθητείας της Δημόσιας Υπηρεσίας Απασχόλησης  - Παρουσίαση μιας σπουδής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5.	Τα εσπερινά Γενικά Λύκεια </a:t>
            </a:r>
          </a:p>
          <a:p>
            <a:pPr>
              <a:lnSpc>
                <a:spcPct val="120000"/>
              </a:lnSpc>
            </a:pPr>
            <a:r>
              <a:rPr lang="el-GR" sz="2900" dirty="0">
                <a:solidFill>
                  <a:schemeClr val="tx1"/>
                </a:solidFill>
              </a:rPr>
              <a:t>**</a:t>
            </a:r>
            <a:r>
              <a:rPr lang="el-GR" sz="2900" dirty="0" err="1">
                <a:solidFill>
                  <a:schemeClr val="tx1"/>
                </a:solidFill>
              </a:rPr>
              <a:t>Tα</a:t>
            </a:r>
            <a:r>
              <a:rPr lang="el-GR" sz="2900" dirty="0">
                <a:solidFill>
                  <a:schemeClr val="tx1"/>
                </a:solidFill>
              </a:rPr>
              <a:t> παραδοτέα μπορεί να είναι είτε σε μορφή </a:t>
            </a:r>
            <a:r>
              <a:rPr lang="el-GR" sz="2900" dirty="0" err="1">
                <a:solidFill>
                  <a:schemeClr val="tx1"/>
                </a:solidFill>
              </a:rPr>
              <a:t>word</a:t>
            </a:r>
            <a:r>
              <a:rPr lang="el-GR" sz="2900" dirty="0">
                <a:solidFill>
                  <a:schemeClr val="tx1"/>
                </a:solidFill>
              </a:rPr>
              <a:t> – είτε σε μορφή </a:t>
            </a:r>
            <a:r>
              <a:rPr lang="el-GR" sz="2900" dirty="0" err="1">
                <a:solidFill>
                  <a:schemeClr val="tx1"/>
                </a:solidFill>
              </a:rPr>
              <a:t>powerpoint</a:t>
            </a:r>
            <a:r>
              <a:rPr lang="el-GR" sz="2900" dirty="0">
                <a:solidFill>
                  <a:schemeClr val="tx1"/>
                </a:solidFill>
              </a:rPr>
              <a:t>, η οποία προτείνεται**.</a:t>
            </a:r>
          </a:p>
        </p:txBody>
      </p:sp>
    </p:spTree>
    <p:extLst>
      <p:ext uri="{BB962C8B-B14F-4D97-AF65-F5344CB8AC3E}">
        <p14:creationId xmlns:p14="http://schemas.microsoft.com/office/powerpoint/2010/main" val="402971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649210"/>
            <a:ext cx="10058400" cy="89581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Ενδεικτική Δομή των Εργασιών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6745" y="1749972"/>
            <a:ext cx="11146222" cy="45247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	Εισαγωγή: (Σύντομη αναφορά στη δομή της εργασίας, τι θα παρουσιάσετε, ποιο σχολείο)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	Προϋποθέσεις και περίοδος εγγραφής, ωράριο, παροχές.    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	Κατευθύνσεις και ειδικότητες (να δοθεί έμφαση στα Προγράμματα Σπουδών ειδικά των ειδικοτήτων/κατευθύνσεων. Προτείνετε μεγαλύτερη εστίαση στις ειδικότητες/κατευθύνσεις που ενδιαφέρουν τα μέλη της ομάδας).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	Σχολικές Μονάδες στην περιοχή μου (Παρουσίαση των πλησιέστερων σχολικών μονάδων, των ειδικοτήτων και των </a:t>
            </a:r>
            <a:r>
              <a:rPr lang="el-GR" sz="1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ιστοτόπων</a:t>
            </a: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-αν υπάρχουν)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	Εκπαιδευτικές και επαγγελματικές προοπτικές μετά την λήψη του απολυτηρίου – πτυχίου: Αναφορά και παρουσίαση στους τρόπους εισαγωγής στην τριτοβάθμια (πανεπιστημιακή) ή </a:t>
            </a:r>
            <a:r>
              <a:rPr lang="el-GR" sz="1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μεταδευτεροβάθμια</a:t>
            </a: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(ΙΕΚ), δυνατότητες </a:t>
            </a:r>
            <a:r>
              <a:rPr lang="el-GR" sz="1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μεταλυκειακού</a:t>
            </a: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έτους μαθητείας (για τα ΕΠΑ.Λ.), επίπεδο επαγγελματικού πτυχίου, διαδικασίες πιστοποίησης από τον ΕΟΠΠΕΠ (Για τα ΕΠΑ.Σ. Μαθητείας). 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6.	Συμπεράσματα: Πλεονεκτήματα και μειονεκτήματα της παρουσιαζόμενης επιλογής </a:t>
            </a:r>
          </a:p>
          <a:p>
            <a:pPr>
              <a:lnSpc>
                <a:spcPct val="100000"/>
              </a:lnSpc>
            </a:pPr>
            <a:r>
              <a:rPr lang="el-G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7.	Πηγές </a:t>
            </a:r>
          </a:p>
        </p:txBody>
      </p:sp>
    </p:spTree>
    <p:extLst>
      <p:ext uri="{BB962C8B-B14F-4D97-AF65-F5344CB8AC3E}">
        <p14:creationId xmlns:p14="http://schemas.microsoft.com/office/powerpoint/2010/main" val="399240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649210"/>
            <a:ext cx="10058400" cy="89581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Ενδεικτικές πηγής άντλησης πληροφοριών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6744" y="1749972"/>
            <a:ext cx="11020097" cy="4524704"/>
          </a:xfrm>
        </p:spPr>
        <p:txBody>
          <a:bodyPr>
            <a:noAutofit/>
          </a:bodyPr>
          <a:lstStyle/>
          <a:p>
            <a:pPr lvl="0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Για το Γενικό Λύκειο: 1)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Λειτουργία Γενικού Λυκείου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2)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ωρολόγιο πρόγραμμα των τριών τάξεων του Γενικού Λυκείου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3)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Γεωργία Κωστοπούλου, το Γενικό Λύκειο &amp; Επαγγελματικό Λύκειο από το 2016, Αθήνα, 2015, σελ. 6-37.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0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Για το Επαγγελματικό Λύκειο: 1) Πληροφοριακό υλικό από τον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ιστότοπο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του Υπουργείου Παιδείας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&amp;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2)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Γεωργία Κωστοπούλου, το Γενικό Λύκειο &amp; Επαγγελματικό Λύκειο από το 2016, Αθήνα, 2015, σελ. 38-71.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0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Καλλιτεχνικά &amp; Μουσικά Σχολεία: 1) Σύνδεσμοι του Υπουργείου Παιδείας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7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και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8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2)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9"/>
              </a:rPr>
              <a:t>Το Μουσικό Σχολείο Θεσσαλονίκης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0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Για τις Επαγγελματικές Σχολές Μαθητείας (ΕΠΑ.Σ.) της Δ.ΥΠ.Α.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10"/>
              </a:rPr>
              <a:t>εδώ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0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Για τα εσπερινά Λύκεια: 1) Διεύθυνση Δευτεροβάθμιας Εκπαίδευσης Φλώρινας: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11"/>
              </a:rPr>
              <a:t>Ποιοι έχουν δικαίωμα φοίτησης στα εσπερινά Λύκεια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 Εσπερινό Γενικό Λύκειο Αχαρνών: </a:t>
            </a:r>
            <a:r>
              <a:rPr lang="el-GR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12"/>
              </a:rPr>
              <a:t>Γιατί να επιλέξω το εσπερινό Γενικό Λύκειο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3833339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528</Words>
  <Application>Microsoft Office PowerPoint</Application>
  <PresentationFormat>Ευρεία οθόνη</PresentationFormat>
  <Paragraphs>25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Calibri</vt:lpstr>
      <vt:lpstr>Ανασκόπηση</vt:lpstr>
      <vt:lpstr> Θεματικός Άξονας Α: Εκπαιδευτικές επιλογές μετά το Γυμνάσιο  2. Θεματικές Παραδοτέων Εργασιών </vt:lpstr>
      <vt:lpstr>Θεματικές Παραδοτέων Εργασιών</vt:lpstr>
      <vt:lpstr>Ενδεικτική Δομή των Εργασιών</vt:lpstr>
      <vt:lpstr>Ενδεικτικές πηγής άντλησης πληροφοριών</vt:lpstr>
    </vt:vector>
  </TitlesOfParts>
  <Company>Δημόσιο Σχολείο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Διερευνώ τις εκπαιδευτικές και επαγγελματικές μου επιλογές  Θεματικές Παραδοτέων Εργασιών</dc:title>
  <dc:creator>14ο Γυμνάσιο Πειραιά</dc:creator>
  <cp:lastModifiedBy>ΚΩΝΣΤΑΝΤΙΝΟΣ ΛΑΜΠΡΑΚΗΣ</cp:lastModifiedBy>
  <cp:revision>3</cp:revision>
  <dcterms:created xsi:type="dcterms:W3CDTF">2024-10-09T06:21:48Z</dcterms:created>
  <dcterms:modified xsi:type="dcterms:W3CDTF">2024-10-09T16:26:51Z</dcterms:modified>
</cp:coreProperties>
</file>