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8" r:id="rId2"/>
    <p:sldId id="319" r:id="rId3"/>
    <p:sldId id="320" r:id="rId4"/>
    <p:sldId id="325" r:id="rId5"/>
    <p:sldId id="321" r:id="rId6"/>
    <p:sldId id="322" r:id="rId7"/>
    <p:sldId id="323" r:id="rId8"/>
    <p:sldId id="324" r:id="rId9"/>
    <p:sldId id="296" r:id="rId10"/>
    <p:sldId id="297" r:id="rId11"/>
    <p:sldId id="298" r:id="rId12"/>
    <p:sldId id="331" r:id="rId13"/>
    <p:sldId id="327" r:id="rId14"/>
    <p:sldId id="332" r:id="rId15"/>
    <p:sldId id="274" r:id="rId16"/>
    <p:sldId id="275" r:id="rId17"/>
    <p:sldId id="276" r:id="rId18"/>
    <p:sldId id="277" r:id="rId19"/>
    <p:sldId id="329" r:id="rId20"/>
    <p:sldId id="328" r:id="rId21"/>
    <p:sldId id="284" r:id="rId22"/>
    <p:sldId id="303" r:id="rId23"/>
    <p:sldId id="304" r:id="rId24"/>
    <p:sldId id="305" r:id="rId25"/>
    <p:sldId id="306" r:id="rId26"/>
    <p:sldId id="307" r:id="rId27"/>
    <p:sldId id="308" r:id="rId28"/>
    <p:sldId id="309" r:id="rId29"/>
    <p:sldId id="310" r:id="rId30"/>
    <p:sldId id="281" r:id="rId31"/>
    <p:sldId id="283" r:id="rId32"/>
    <p:sldId id="311" r:id="rId33"/>
    <p:sldId id="313" r:id="rId34"/>
    <p:sldId id="333" r:id="rId35"/>
    <p:sldId id="334" r:id="rId36"/>
    <p:sldId id="335" r:id="rId37"/>
    <p:sldId id="336" r:id="rId38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80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EA92-7A33-4890-B437-75E42D80BAAE}" type="datetimeFigureOut">
              <a:rPr lang="el-GR" smtClean="0"/>
              <a:pPr/>
              <a:t>11/5/2025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985B9-6FDB-4291-845E-A6B24229510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440348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EA92-7A33-4890-B437-75E42D80BAAE}" type="datetimeFigureOut">
              <a:rPr lang="el-GR" smtClean="0"/>
              <a:pPr/>
              <a:t>11/5/2025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985B9-6FDB-4291-845E-A6B24229510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340190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EA92-7A33-4890-B437-75E42D80BAAE}" type="datetimeFigureOut">
              <a:rPr lang="el-GR" smtClean="0"/>
              <a:pPr/>
              <a:t>11/5/2025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985B9-6FDB-4291-845E-A6B24229510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9322284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497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374570"/>
            <a:ext cx="9144000" cy="348342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5/11/2025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676859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EA92-7A33-4890-B437-75E42D80BAAE}" type="datetimeFigureOut">
              <a:rPr lang="el-GR" smtClean="0"/>
              <a:pPr/>
              <a:t>11/5/2025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985B9-6FDB-4291-845E-A6B24229510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428121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EA92-7A33-4890-B437-75E42D80BAAE}" type="datetimeFigureOut">
              <a:rPr lang="el-GR" smtClean="0"/>
              <a:pPr/>
              <a:t>11/5/2025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985B9-6FDB-4291-845E-A6B24229510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078201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EA92-7A33-4890-B437-75E42D80BAAE}" type="datetimeFigureOut">
              <a:rPr lang="el-GR" smtClean="0"/>
              <a:pPr/>
              <a:t>11/5/2025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985B9-6FDB-4291-845E-A6B24229510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95135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EA92-7A33-4890-B437-75E42D80BAAE}" type="datetimeFigureOut">
              <a:rPr lang="el-GR" smtClean="0"/>
              <a:pPr/>
              <a:t>11/5/2025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985B9-6FDB-4291-845E-A6B24229510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097518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EA92-7A33-4890-B437-75E42D80BAAE}" type="datetimeFigureOut">
              <a:rPr lang="el-GR" smtClean="0"/>
              <a:pPr/>
              <a:t>11/5/2025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985B9-6FDB-4291-845E-A6B24229510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407929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EA92-7A33-4890-B437-75E42D80BAAE}" type="datetimeFigureOut">
              <a:rPr lang="el-GR" smtClean="0"/>
              <a:pPr/>
              <a:t>11/5/2025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985B9-6FDB-4291-845E-A6B24229510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780049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EA92-7A33-4890-B437-75E42D80BAAE}" type="datetimeFigureOut">
              <a:rPr lang="el-GR" smtClean="0"/>
              <a:pPr/>
              <a:t>11/5/2025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985B9-6FDB-4291-845E-A6B24229510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281897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EA92-7A33-4890-B437-75E42D80BAAE}" type="datetimeFigureOut">
              <a:rPr lang="el-GR" smtClean="0"/>
              <a:pPr/>
              <a:t>11/5/2025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985B9-6FDB-4291-845E-A6B24229510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156510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5EA92-7A33-4890-B437-75E42D80BAAE}" type="datetimeFigureOut">
              <a:rPr lang="el-GR" smtClean="0"/>
              <a:pPr/>
              <a:t>11/5/2025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985B9-6FDB-4291-845E-A6B24229510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874930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X71nWlig_Yo" TargetMode="External"/><Relationship Id="rId2" Type="http://schemas.openxmlformats.org/officeDocument/2006/relationships/hyperlink" Target="https://youtu.be/Q0Zbgz9hOls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 smtClean="0"/>
              <a:t>Η ορογένεση στην Ευρώπη</a:t>
            </a:r>
            <a:br>
              <a:rPr lang="el-GR" b="1" dirty="0" smtClean="0"/>
            </a:br>
            <a:r>
              <a:rPr lang="en-US" b="1" dirty="0" smtClean="0"/>
              <a:t>(</a:t>
            </a:r>
            <a:r>
              <a:rPr lang="el-GR" b="1" dirty="0" smtClean="0"/>
              <a:t>Μάθημα 6 </a:t>
            </a:r>
            <a:r>
              <a:rPr lang="en-US" b="1" dirty="0" smtClean="0"/>
              <a:t>)</a:t>
            </a:r>
            <a:endParaRPr lang="el-GR" dirty="0"/>
          </a:p>
        </p:txBody>
      </p:sp>
      <p:pic>
        <p:nvPicPr>
          <p:cNvPr id="1026" name="Picture 2" descr="Mountain formation (orogeny, folding, faulting) | Ear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628800"/>
            <a:ext cx="6984776" cy="43859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211352"/>
            <a:ext cx="8719185" cy="2753318"/>
          </a:xfrm>
          <a:prstGeom prst="rect">
            <a:avLst/>
          </a:prstGeom>
        </p:spPr>
        <p:txBody>
          <a:bodyPr vert="horz" wrap="square" lIns="0" tIns="166370" rIns="0" bIns="0" rtlCol="0">
            <a:spAutoFit/>
          </a:bodyPr>
          <a:lstStyle/>
          <a:p>
            <a:pPr marL="96520" marR="187325">
              <a:lnSpc>
                <a:spcPct val="120000"/>
              </a:lnSpc>
              <a:spcBef>
                <a:spcPts val="170"/>
              </a:spcBef>
            </a:pPr>
            <a:r>
              <a:rPr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Απ</a:t>
            </a:r>
            <a:r>
              <a:rPr sz="28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όκλιση</a:t>
            </a:r>
            <a:r>
              <a:rPr lang="el-GR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sz="2800" spc="-10" dirty="0" smtClean="0"/>
              <a:t>:</a:t>
            </a:r>
            <a:r>
              <a:rPr sz="2800" spc="-5" dirty="0" smtClean="0"/>
              <a:t> </a:t>
            </a:r>
            <a:r>
              <a:rPr sz="2800" spc="-5" dirty="0"/>
              <a:t>Οι</a:t>
            </a:r>
            <a:r>
              <a:rPr sz="2800" spc="5" dirty="0"/>
              <a:t> </a:t>
            </a:r>
            <a:r>
              <a:rPr sz="2800" spc="-5" dirty="0"/>
              <a:t>δυο</a:t>
            </a:r>
            <a:r>
              <a:rPr sz="2800" spc="10" dirty="0"/>
              <a:t> </a:t>
            </a:r>
            <a:r>
              <a:rPr sz="2800" spc="-20" dirty="0"/>
              <a:t>πλάκες</a:t>
            </a:r>
            <a:r>
              <a:rPr sz="2800" spc="20" dirty="0"/>
              <a:t> </a:t>
            </a:r>
            <a:r>
              <a:rPr sz="2800" spc="-10" dirty="0"/>
              <a:t>απομακρύνονται</a:t>
            </a:r>
            <a:r>
              <a:rPr sz="2800" spc="30" dirty="0"/>
              <a:t> </a:t>
            </a:r>
            <a:r>
              <a:rPr sz="2800" spc="-15" dirty="0"/>
              <a:t>μεταξύ</a:t>
            </a:r>
            <a:r>
              <a:rPr sz="2800" spc="20" dirty="0"/>
              <a:t> </a:t>
            </a:r>
            <a:r>
              <a:rPr sz="2800" spc="-15" dirty="0"/>
              <a:t>τους </a:t>
            </a:r>
            <a:r>
              <a:rPr sz="2800" spc="-10" dirty="0"/>
              <a:t> </a:t>
            </a:r>
            <a:r>
              <a:rPr sz="2800" dirty="0"/>
              <a:t>στις</a:t>
            </a:r>
            <a:r>
              <a:rPr sz="2800" spc="-15" dirty="0"/>
              <a:t> μεσοωκεάνιες</a:t>
            </a:r>
            <a:r>
              <a:rPr sz="2800" spc="15" dirty="0"/>
              <a:t> </a:t>
            </a:r>
            <a:r>
              <a:rPr sz="2800" spc="-10" dirty="0"/>
              <a:t>ράχες.</a:t>
            </a:r>
            <a:r>
              <a:rPr sz="2800" spc="15" dirty="0"/>
              <a:t> </a:t>
            </a:r>
            <a:r>
              <a:rPr sz="2800" spc="-125" dirty="0"/>
              <a:t>Το</a:t>
            </a:r>
            <a:r>
              <a:rPr sz="2800" spc="-10" dirty="0"/>
              <a:t> </a:t>
            </a:r>
            <a:r>
              <a:rPr sz="2800" spc="-15" dirty="0"/>
              <a:t>κενό</a:t>
            </a:r>
            <a:r>
              <a:rPr sz="2800" spc="10" dirty="0"/>
              <a:t> </a:t>
            </a:r>
            <a:r>
              <a:rPr sz="2800" spc="-5" dirty="0"/>
              <a:t>που</a:t>
            </a:r>
            <a:r>
              <a:rPr sz="2800" dirty="0"/>
              <a:t> </a:t>
            </a:r>
            <a:r>
              <a:rPr sz="2800" spc="-10" dirty="0"/>
              <a:t>δημιουργείται </a:t>
            </a:r>
            <a:r>
              <a:rPr sz="2800" spc="-5" dirty="0"/>
              <a:t> </a:t>
            </a:r>
            <a:r>
              <a:rPr sz="2800" spc="-10" dirty="0"/>
              <a:t>συμπληρώνεται</a:t>
            </a:r>
            <a:r>
              <a:rPr sz="2800" dirty="0"/>
              <a:t> </a:t>
            </a:r>
            <a:r>
              <a:rPr sz="2800" spc="-5" dirty="0"/>
              <a:t>από</a:t>
            </a:r>
            <a:r>
              <a:rPr sz="2800" spc="20" dirty="0"/>
              <a:t> </a:t>
            </a:r>
            <a:r>
              <a:rPr sz="2800" spc="-10" dirty="0"/>
              <a:t>λιωμένα</a:t>
            </a:r>
            <a:r>
              <a:rPr sz="2800" spc="10" dirty="0"/>
              <a:t> </a:t>
            </a:r>
            <a:r>
              <a:rPr sz="2800" spc="-10" dirty="0"/>
              <a:t>πετρώματα</a:t>
            </a:r>
            <a:r>
              <a:rPr sz="2800" spc="35" dirty="0"/>
              <a:t> </a:t>
            </a:r>
            <a:r>
              <a:rPr sz="2800" spc="-5" dirty="0"/>
              <a:t>που</a:t>
            </a:r>
            <a:r>
              <a:rPr sz="2800" dirty="0"/>
              <a:t> </a:t>
            </a:r>
            <a:r>
              <a:rPr sz="2800" spc="-10" dirty="0"/>
              <a:t>ανέρχονται </a:t>
            </a:r>
            <a:r>
              <a:rPr sz="2800" spc="-615" dirty="0"/>
              <a:t> </a:t>
            </a:r>
            <a:r>
              <a:rPr sz="2800" spc="-5" dirty="0"/>
              <a:t>από</a:t>
            </a:r>
            <a:r>
              <a:rPr sz="2800" spc="-10" dirty="0"/>
              <a:t> </a:t>
            </a:r>
            <a:r>
              <a:rPr sz="2800" spc="-30" dirty="0"/>
              <a:t>την</a:t>
            </a:r>
            <a:r>
              <a:rPr sz="2800" spc="20" dirty="0"/>
              <a:t> </a:t>
            </a:r>
            <a:r>
              <a:rPr sz="2800" spc="-5" dirty="0"/>
              <a:t>ασθενόσφαιρα.</a:t>
            </a:r>
            <a:r>
              <a:rPr sz="2800" spc="15" dirty="0"/>
              <a:t> </a:t>
            </a:r>
            <a:r>
              <a:rPr sz="2800" spc="-10" dirty="0"/>
              <a:t>Αυτά</a:t>
            </a:r>
            <a:r>
              <a:rPr sz="2800" spc="25" dirty="0"/>
              <a:t> </a:t>
            </a:r>
            <a:r>
              <a:rPr sz="2800" spc="-10" dirty="0"/>
              <a:t>ψύχονται,</a:t>
            </a:r>
            <a:r>
              <a:rPr sz="2800" spc="15" dirty="0"/>
              <a:t> </a:t>
            </a:r>
            <a:r>
              <a:rPr sz="2800" spc="-5" dirty="0"/>
              <a:t>στερεοποιούνται </a:t>
            </a:r>
            <a:r>
              <a:rPr sz="2800" spc="-615" dirty="0"/>
              <a:t> </a:t>
            </a:r>
            <a:r>
              <a:rPr sz="2800" spc="-35" dirty="0"/>
              <a:t>και</a:t>
            </a:r>
            <a:r>
              <a:rPr sz="2800" spc="-15" dirty="0"/>
              <a:t> </a:t>
            </a:r>
            <a:r>
              <a:rPr sz="2800" spc="-5" dirty="0"/>
              <a:t>προστίθενται</a:t>
            </a:r>
            <a:r>
              <a:rPr sz="2800" spc="25" dirty="0"/>
              <a:t> </a:t>
            </a:r>
            <a:r>
              <a:rPr sz="2800" dirty="0"/>
              <a:t>στις </a:t>
            </a:r>
            <a:r>
              <a:rPr sz="2800" spc="-5" dirty="0"/>
              <a:t>δυο</a:t>
            </a:r>
            <a:r>
              <a:rPr sz="2800" dirty="0"/>
              <a:t> </a:t>
            </a:r>
            <a:r>
              <a:rPr sz="2800" spc="-10" dirty="0"/>
              <a:t>αποκλίνουσες</a:t>
            </a:r>
            <a:r>
              <a:rPr sz="2800" spc="5" dirty="0"/>
              <a:t> </a:t>
            </a:r>
            <a:r>
              <a:rPr sz="2800" spc="-15" dirty="0"/>
              <a:t>πλάκες.</a:t>
            </a:r>
            <a:endParaRPr sz="2800" dirty="0"/>
          </a:p>
        </p:txBody>
      </p:sp>
      <p:sp>
        <p:nvSpPr>
          <p:cNvPr id="3" name="object 3"/>
          <p:cNvSpPr txBox="1"/>
          <p:nvPr/>
        </p:nvSpPr>
        <p:spPr>
          <a:xfrm>
            <a:off x="428658" y="4019967"/>
            <a:ext cx="2991214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cs typeface="Calibri"/>
              </a:rPr>
              <a:t>Λιθοσφαιρική πλάκα Α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759870" y="4002069"/>
            <a:ext cx="298048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cs typeface="Calibri"/>
              </a:rPr>
              <a:t>Λιθοσφαιρική πλάκα Β</a:t>
            </a:r>
          </a:p>
        </p:txBody>
      </p:sp>
    </p:spTree>
    <p:extLst>
      <p:ext uri="{BB962C8B-B14F-4D97-AF65-F5344CB8AC3E}">
        <p14:creationId xmlns:p14="http://schemas.microsoft.com/office/powerpoint/2010/main" xmlns="" val="250666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-15010" y="-2939"/>
            <a:ext cx="9180000" cy="6876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spAutoFit/>
          </a:bodyPr>
          <a:lstStyle/>
          <a:p>
            <a:r>
              <a:rPr lang="el-GR" dirty="0"/>
              <a:t>‘</a:t>
            </a:r>
            <a:r>
              <a:rPr lang="el-GR" sz="2800" dirty="0">
                <a:solidFill>
                  <a:schemeClr val="bg1"/>
                </a:solidFill>
              </a:rPr>
              <a:t>Όταν</a:t>
            </a:r>
            <a:r>
              <a:rPr lang="el-GR" sz="2800" spc="-25" dirty="0">
                <a:solidFill>
                  <a:schemeClr val="bg1"/>
                </a:solidFill>
              </a:rPr>
              <a:t> </a:t>
            </a:r>
            <a:r>
              <a:rPr lang="el-GR" sz="2800" spc="-5" dirty="0">
                <a:solidFill>
                  <a:schemeClr val="bg1"/>
                </a:solidFill>
              </a:rPr>
              <a:t>δυο</a:t>
            </a:r>
            <a:r>
              <a:rPr lang="el-GR" sz="2800" spc="15" dirty="0">
                <a:solidFill>
                  <a:schemeClr val="bg1"/>
                </a:solidFill>
              </a:rPr>
              <a:t> </a:t>
            </a:r>
            <a:r>
              <a:rPr lang="el-GR" sz="2800" spc="-10" dirty="0">
                <a:solidFill>
                  <a:schemeClr val="bg1"/>
                </a:solidFill>
              </a:rPr>
              <a:t>πλάκες</a:t>
            </a:r>
            <a:r>
              <a:rPr lang="el-GR" sz="2800" spc="5" dirty="0">
                <a:solidFill>
                  <a:schemeClr val="bg1"/>
                </a:solidFill>
              </a:rPr>
              <a:t> </a:t>
            </a:r>
            <a:r>
              <a:rPr lang="el-GR" sz="2800" spc="-5" dirty="0">
                <a:solidFill>
                  <a:schemeClr val="bg1"/>
                </a:solidFill>
              </a:rPr>
              <a:t>δεν</a:t>
            </a:r>
            <a:r>
              <a:rPr lang="el-GR" sz="2800" spc="15" dirty="0">
                <a:solidFill>
                  <a:schemeClr val="bg1"/>
                </a:solidFill>
              </a:rPr>
              <a:t> </a:t>
            </a:r>
            <a:r>
              <a:rPr lang="el-GR" sz="2800" spc="-10" dirty="0">
                <a:solidFill>
                  <a:schemeClr val="bg1"/>
                </a:solidFill>
              </a:rPr>
              <a:t>αποκλίνουν</a:t>
            </a:r>
            <a:r>
              <a:rPr lang="el-GR" sz="2800" spc="-25" dirty="0">
                <a:solidFill>
                  <a:schemeClr val="bg1"/>
                </a:solidFill>
              </a:rPr>
              <a:t> </a:t>
            </a:r>
            <a:r>
              <a:rPr lang="el-GR" sz="2800" spc="-5" dirty="0">
                <a:solidFill>
                  <a:schemeClr val="bg1"/>
                </a:solidFill>
              </a:rPr>
              <a:t>ούτε</a:t>
            </a:r>
            <a:r>
              <a:rPr lang="el-GR" sz="2800" spc="5" dirty="0">
                <a:solidFill>
                  <a:schemeClr val="bg1"/>
                </a:solidFill>
              </a:rPr>
              <a:t> </a:t>
            </a:r>
            <a:r>
              <a:rPr lang="el-GR" sz="2800" spc="-10" dirty="0">
                <a:solidFill>
                  <a:schemeClr val="bg1"/>
                </a:solidFill>
              </a:rPr>
              <a:t>συγκλίνουν</a:t>
            </a:r>
            <a:r>
              <a:rPr lang="el-GR" sz="2800" spc="20" dirty="0">
                <a:solidFill>
                  <a:schemeClr val="bg1"/>
                </a:solidFill>
              </a:rPr>
              <a:t> </a:t>
            </a:r>
            <a:r>
              <a:rPr lang="el-GR" sz="2800" spc="-5" dirty="0">
                <a:solidFill>
                  <a:schemeClr val="bg1"/>
                </a:solidFill>
              </a:rPr>
              <a:t>τότε </a:t>
            </a:r>
            <a:r>
              <a:rPr lang="el-GR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ολισθαίνουν οριζόντια</a:t>
            </a:r>
            <a:r>
              <a:rPr lang="el-GR" sz="2800" spc="-5" dirty="0">
                <a:solidFill>
                  <a:schemeClr val="bg1"/>
                </a:solidFill>
              </a:rPr>
              <a:t> </a:t>
            </a:r>
            <a:r>
              <a:rPr lang="el-GR" sz="2800" spc="-484" dirty="0">
                <a:solidFill>
                  <a:schemeClr val="bg1"/>
                </a:solidFill>
              </a:rPr>
              <a:t> </a:t>
            </a:r>
            <a:r>
              <a:rPr lang="el-GR" sz="2800" spc="-20" dirty="0">
                <a:solidFill>
                  <a:schemeClr val="bg1"/>
                </a:solidFill>
              </a:rPr>
              <a:t>και </a:t>
            </a:r>
            <a:r>
              <a:rPr lang="el-GR" sz="2800" spc="-5" dirty="0">
                <a:solidFill>
                  <a:schemeClr val="bg1"/>
                </a:solidFill>
              </a:rPr>
              <a:t>κινούνται </a:t>
            </a:r>
            <a:r>
              <a:rPr lang="el-GR" sz="2800" dirty="0">
                <a:solidFill>
                  <a:schemeClr val="bg1"/>
                </a:solidFill>
              </a:rPr>
              <a:t>σε αντίθετες </a:t>
            </a:r>
            <a:r>
              <a:rPr lang="el-GR" sz="2800" spc="-10" dirty="0">
                <a:solidFill>
                  <a:schemeClr val="bg1"/>
                </a:solidFill>
              </a:rPr>
              <a:t>κατευθύνσεις. </a:t>
            </a:r>
            <a:r>
              <a:rPr lang="el-GR" sz="2800" dirty="0">
                <a:solidFill>
                  <a:schemeClr val="bg1"/>
                </a:solidFill>
              </a:rPr>
              <a:t>Η </a:t>
            </a:r>
            <a:r>
              <a:rPr lang="el-GR" sz="2800" spc="-10" dirty="0">
                <a:solidFill>
                  <a:schemeClr val="bg1"/>
                </a:solidFill>
              </a:rPr>
              <a:t>κίνηση </a:t>
            </a:r>
            <a:r>
              <a:rPr lang="el-GR" sz="2800" spc="-5" dirty="0">
                <a:solidFill>
                  <a:schemeClr val="bg1"/>
                </a:solidFill>
              </a:rPr>
              <a:t>τους γίνεται </a:t>
            </a:r>
            <a:r>
              <a:rPr lang="el-GR" sz="2800" spc="-20" dirty="0">
                <a:solidFill>
                  <a:schemeClr val="bg1"/>
                </a:solidFill>
              </a:rPr>
              <a:t>κατά </a:t>
            </a:r>
            <a:r>
              <a:rPr lang="el-GR" sz="2800" spc="-15" dirty="0">
                <a:solidFill>
                  <a:schemeClr val="bg1"/>
                </a:solidFill>
              </a:rPr>
              <a:t>μήκος </a:t>
            </a:r>
            <a:r>
              <a:rPr lang="el-GR" sz="2800" spc="-10" dirty="0" smtClean="0">
                <a:solidFill>
                  <a:schemeClr val="bg1"/>
                </a:solidFill>
              </a:rPr>
              <a:t>ρηγμάτων</a:t>
            </a:r>
            <a:r>
              <a:rPr lang="el-GR" sz="2800" spc="-45" dirty="0" smtClean="0">
                <a:solidFill>
                  <a:schemeClr val="bg1"/>
                </a:solidFill>
              </a:rPr>
              <a:t> </a:t>
            </a:r>
            <a:r>
              <a:rPr lang="el-GR" sz="2800" spc="-5" dirty="0">
                <a:solidFill>
                  <a:schemeClr val="bg1"/>
                </a:solidFill>
              </a:rPr>
              <a:t>που</a:t>
            </a:r>
            <a:r>
              <a:rPr lang="el-GR" sz="2800" spc="-15" dirty="0">
                <a:solidFill>
                  <a:schemeClr val="bg1"/>
                </a:solidFill>
              </a:rPr>
              <a:t> </a:t>
            </a:r>
            <a:r>
              <a:rPr lang="el-GR" sz="2800" spc="-10" dirty="0">
                <a:solidFill>
                  <a:schemeClr val="bg1"/>
                </a:solidFill>
              </a:rPr>
              <a:t>έχουν</a:t>
            </a:r>
            <a:r>
              <a:rPr lang="el-GR" sz="2800" spc="5" dirty="0">
                <a:solidFill>
                  <a:schemeClr val="bg1"/>
                </a:solidFill>
              </a:rPr>
              <a:t> </a:t>
            </a:r>
            <a:r>
              <a:rPr lang="el-GR" sz="2800" spc="-15" dirty="0">
                <a:solidFill>
                  <a:schemeClr val="bg1"/>
                </a:solidFill>
              </a:rPr>
              <a:t>μήκος</a:t>
            </a:r>
            <a:r>
              <a:rPr lang="el-GR" sz="2800" spc="-20" dirty="0">
                <a:solidFill>
                  <a:schemeClr val="bg1"/>
                </a:solidFill>
              </a:rPr>
              <a:t> </a:t>
            </a:r>
            <a:r>
              <a:rPr lang="el-GR" sz="2800" spc="-10" dirty="0">
                <a:solidFill>
                  <a:schemeClr val="bg1"/>
                </a:solidFill>
              </a:rPr>
              <a:t>εκατοντάδων</a:t>
            </a:r>
            <a:r>
              <a:rPr lang="el-GR" sz="2800" spc="-35" dirty="0">
                <a:solidFill>
                  <a:schemeClr val="bg1"/>
                </a:solidFill>
              </a:rPr>
              <a:t> </a:t>
            </a:r>
            <a:r>
              <a:rPr lang="el-GR" sz="2800" spc="-5" dirty="0">
                <a:solidFill>
                  <a:schemeClr val="bg1"/>
                </a:solidFill>
              </a:rPr>
              <a:t>χιλιομέτρων.</a:t>
            </a:r>
            <a:endParaRPr lang="el-GR" sz="2800" dirty="0">
              <a:solidFill>
                <a:schemeClr val="bg1"/>
              </a:solidFill>
            </a:endParaRPr>
          </a:p>
        </p:txBody>
      </p:sp>
      <p:pic>
        <p:nvPicPr>
          <p:cNvPr id="3" name="object 3"/>
          <p:cNvPicPr/>
          <p:nvPr/>
        </p:nvPicPr>
        <p:blipFill rotWithShape="1">
          <a:blip r:embed="rId2" cstate="print"/>
          <a:srcRect b="8471"/>
          <a:stretch/>
        </p:blipFill>
        <p:spPr>
          <a:xfrm>
            <a:off x="0" y="1844824"/>
            <a:ext cx="9143999" cy="501317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xmlns="" val="99674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 smtClean="0">
                <a:solidFill>
                  <a:schemeClr val="accent2">
                    <a:lumMod val="75000"/>
                  </a:schemeClr>
                </a:solidFill>
              </a:rPr>
              <a:t>Δημιουργία των βουνών (ορογένεση) </a:t>
            </a:r>
            <a:endParaRPr lang="el-G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l-GR" dirty="0" smtClean="0"/>
              <a:t>και των </a:t>
            </a:r>
            <a:r>
              <a:rPr lang="el-GR" b="1" dirty="0" smtClean="0"/>
              <a:t>υποθαλάσσιων</a:t>
            </a:r>
            <a:r>
              <a:rPr lang="el-GR" dirty="0" smtClean="0"/>
              <a:t> </a:t>
            </a:r>
            <a:r>
              <a:rPr lang="el-GR" b="1" dirty="0" smtClean="0"/>
              <a:t>οροσειρών</a:t>
            </a:r>
            <a:r>
              <a:rPr lang="el-GR" dirty="0" smtClean="0"/>
              <a:t>, όπως επίσης για την πρόκληση των </a:t>
            </a:r>
            <a:r>
              <a:rPr lang="el-GR" b="1" dirty="0" smtClean="0"/>
              <a:t>σεισμών</a:t>
            </a:r>
            <a:r>
              <a:rPr lang="el-GR" dirty="0" smtClean="0"/>
              <a:t> και για την έκρηξη των </a:t>
            </a:r>
            <a:r>
              <a:rPr lang="el-GR" b="1" dirty="0" smtClean="0"/>
              <a:t>ηφαιστείων</a:t>
            </a:r>
            <a:r>
              <a:rPr lang="el-GR" dirty="0" smtClean="0"/>
              <a:t>.</a:t>
            </a:r>
          </a:p>
          <a:p>
            <a:endParaRPr lang="el-GR" dirty="0" smtClean="0"/>
          </a:p>
          <a:p>
            <a:pPr>
              <a:buNone/>
            </a:pPr>
            <a:r>
              <a:rPr lang="el-GR" b="1" u="sng" dirty="0" smtClean="0">
                <a:solidFill>
                  <a:srgbClr val="FF0000"/>
                </a:solidFill>
              </a:rPr>
              <a:t>Αίτιο της Ορογένεσης</a:t>
            </a:r>
          </a:p>
          <a:p>
            <a:r>
              <a:rPr lang="el-GR" b="1" dirty="0" smtClean="0">
                <a:solidFill>
                  <a:schemeClr val="accent6">
                    <a:lumMod val="75000"/>
                  </a:schemeClr>
                </a:solidFill>
              </a:rPr>
              <a:t>Η κίνηση των λιθοσφαιρικών πλακών </a:t>
            </a:r>
            <a:endParaRPr lang="el-GR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0" y="-1"/>
            <a:ext cx="9144000" cy="6876000"/>
          </a:xfrm>
          <a:ln>
            <a:solidFill>
              <a:srgbClr val="0070C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endParaRPr lang="el-GR" b="1" dirty="0" smtClean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marL="0" indent="0" algn="ctr">
              <a:buNone/>
            </a:pPr>
            <a:r>
              <a:rPr lang="el-GR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Τι είναι </a:t>
            </a:r>
            <a:r>
              <a:rPr lang="el-GR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Ορογένεση (Πτύχωση)</a:t>
            </a: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;</a:t>
            </a:r>
            <a:endParaRPr lang="el-GR" b="1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marL="0" indent="0">
              <a:buNone/>
            </a:pPr>
            <a:r>
              <a:rPr lang="el-GR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Είναι η δημιουργία των οροσειρών.</a:t>
            </a:r>
          </a:p>
          <a:p>
            <a:pPr marL="0" indent="0">
              <a:buNone/>
            </a:pPr>
            <a:endParaRPr lang="el-GR" b="1" dirty="0" smtClean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marL="0" indent="0">
              <a:buNone/>
            </a:pPr>
            <a:r>
              <a:rPr lang="el-GR" sz="2400" b="1" spc="300" dirty="0" smtClean="0">
                <a:ln w="11430" cmpd="sng">
                  <a:solidFill>
                    <a:srgbClr val="0070C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Ποια είναι η βασική αιτία της ορογένεσης</a:t>
            </a:r>
            <a:r>
              <a:rPr lang="en-US" sz="2400" b="1" spc="300" dirty="0" smtClean="0">
                <a:ln w="11430" cmpd="sng">
                  <a:solidFill>
                    <a:srgbClr val="0070C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;</a:t>
            </a:r>
            <a:endParaRPr lang="el-GR" sz="2400" b="1" spc="300" dirty="0" smtClean="0">
              <a:ln w="11430" cmpd="sng">
                <a:solidFill>
                  <a:srgbClr val="0070C0"/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r>
              <a:rPr lang="el-GR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</a:rPr>
              <a:t>Βασική αιτία γένεσης των επίγειων οροσειρών είναι η </a:t>
            </a:r>
            <a:r>
              <a:rPr lang="el-GR" sz="2800" dirty="0" smtClean="0">
                <a:ln>
                  <a:solidFill>
                    <a:srgbClr val="92D050"/>
                  </a:solidFill>
                </a:ln>
                <a:hlinkClick r:id="rId2"/>
              </a:rPr>
              <a:t>σύγκλιση (σύγκρουση) λιθοσφαιρικών πλακών</a:t>
            </a:r>
            <a:r>
              <a:rPr lang="el-GR" sz="2800" dirty="0" smtClean="0">
                <a:ln>
                  <a:solidFill>
                    <a:srgbClr val="92D050"/>
                  </a:solidFill>
                </a:ln>
              </a:rPr>
              <a:t> </a:t>
            </a:r>
            <a:r>
              <a:rPr lang="el-GR" sz="28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ενώ των υποθαλάσσιων οροσειρών είναι η</a:t>
            </a:r>
            <a:r>
              <a:rPr lang="el-GR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l-GR" sz="2800" dirty="0" smtClean="0">
                <a:ln w="1905">
                  <a:solidFill>
                    <a:srgbClr val="92D050"/>
                  </a:solidFill>
                </a:ln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3"/>
              </a:rPr>
              <a:t>απόκλιση (απομάκρυνση) λιθοσφαιρικών πλακών</a:t>
            </a:r>
            <a:r>
              <a:rPr lang="el-GR" sz="280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l-GR" sz="28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που προκαλείται από την κίνηση των ρευμάτων μεταφοράς του μανδύα.</a:t>
            </a:r>
          </a:p>
          <a:p>
            <a:pPr marL="0" indent="0">
              <a:buNone/>
            </a:pPr>
            <a:r>
              <a:rPr lang="el-GR" sz="2800" b="1" dirty="0" smtClean="0">
                <a:ln w="10541" cmpd="sng">
                  <a:solidFill>
                    <a:srgbClr val="0070C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Τα ρεύματα μεταφοράς </a:t>
            </a:r>
            <a:r>
              <a:rPr lang="el-GR" sz="28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συμπαρασύρουν τις λιθοσφαιρικές πλάκες αναγκάζοντας τες να συγκρούονται </a:t>
            </a:r>
            <a:endParaRPr lang="el-GR" sz="28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842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el-GR" b="1" dirty="0" smtClean="0">
                <a:solidFill>
                  <a:schemeClr val="accent6">
                    <a:lumMod val="75000"/>
                  </a:schemeClr>
                </a:solidFill>
              </a:rPr>
              <a:t>Ευρώπη</a:t>
            </a:r>
            <a:r>
              <a:rPr lang="el-GR" dirty="0" smtClean="0"/>
              <a:t/>
            </a:r>
            <a:br>
              <a:rPr lang="el-GR" dirty="0" smtClean="0"/>
            </a:b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51520" y="980729"/>
            <a:ext cx="8568952" cy="1872208"/>
          </a:xfrm>
        </p:spPr>
        <p:txBody>
          <a:bodyPr>
            <a:normAutofit fontScale="92500"/>
          </a:bodyPr>
          <a:lstStyle/>
          <a:p>
            <a:r>
              <a:rPr lang="el-GR" b="1" dirty="0" smtClean="0"/>
              <a:t>το μεγαλύτερο μέρος </a:t>
            </a:r>
            <a:r>
              <a:rPr lang="el-GR" dirty="0" smtClean="0"/>
              <a:t>της δημιουργήθηκε από </a:t>
            </a:r>
            <a:r>
              <a:rPr lang="el-GR" b="1" dirty="0" smtClean="0"/>
              <a:t>ορογενέσεις</a:t>
            </a:r>
            <a:r>
              <a:rPr lang="el-GR" dirty="0" smtClean="0"/>
              <a:t> όπως και οι </a:t>
            </a:r>
            <a:r>
              <a:rPr lang="el-GR" b="1" dirty="0" smtClean="0"/>
              <a:t>Οροσειρές της </a:t>
            </a:r>
          </a:p>
          <a:p>
            <a:r>
              <a:rPr lang="el-GR" b="1" dirty="0" smtClean="0"/>
              <a:t>Οι </a:t>
            </a:r>
            <a:r>
              <a:rPr lang="el-GR" b="1" dirty="0" err="1" smtClean="0"/>
              <a:t>ορογενέσες</a:t>
            </a:r>
            <a:r>
              <a:rPr lang="el-GR" b="1" dirty="0" smtClean="0"/>
              <a:t> ή πτυχώσεις συνέβησαν διαδοχικά </a:t>
            </a:r>
            <a:endParaRPr lang="el-GR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095" t="15557" r="24999" b="12777"/>
          <a:stretch/>
        </p:blipFill>
        <p:spPr bwMode="auto">
          <a:xfrm>
            <a:off x="0" y="0"/>
            <a:ext cx="91465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Ορθογώνιο 1"/>
          <p:cNvSpPr/>
          <p:nvPr/>
        </p:nvSpPr>
        <p:spPr>
          <a:xfrm>
            <a:off x="0" y="4013999"/>
            <a:ext cx="6120000" cy="2844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endParaRPr lang="el-GR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  <a:p>
            <a:r>
              <a:rPr lang="el-G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Πριν τον Παλαιοζωικό αιώνα</a:t>
            </a:r>
          </a:p>
          <a:p>
            <a:endParaRPr lang="el-GR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  <a:p>
            <a:r>
              <a:rPr lang="el-G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Είχαν ήδη σχηματιστεί η ρωσική πεδιάδα, τα πεδινά τμήματα της Σκανδιναβίας και ο βυθός του Ατλαντικού βορειοδυτικά των βρετανικών νησιών. Επειδή στην περιοχή αυτή δεν είχαμε τεκτονικά γεγονότα για εκατοντάδες χρόνια, </a:t>
            </a:r>
            <a:r>
              <a:rPr lang="el-G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η</a:t>
            </a:r>
            <a:r>
              <a:rPr lang="el-G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διάβρωση την έχει μετατρέψει σε πεδιάδα. Τα παλαιότερα στρώματα αυτών των περιοχών ονομάζονται ασπίδες.</a:t>
            </a:r>
            <a:endParaRPr lang="el-GR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750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095" t="15417" r="24999" b="12917"/>
          <a:stretch/>
        </p:blipFill>
        <p:spPr bwMode="auto">
          <a:xfrm>
            <a:off x="-32660" y="0"/>
            <a:ext cx="9194675" cy="68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Ορθογώνιο 1"/>
          <p:cNvSpPr/>
          <p:nvPr/>
        </p:nvSpPr>
        <p:spPr>
          <a:xfrm>
            <a:off x="-32660" y="4077072"/>
            <a:ext cx="6084000" cy="277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742950" indent="-742950">
              <a:buFont typeface="+mj-lt"/>
              <a:buAutoNum type="arabicPeriod"/>
            </a:pPr>
            <a:endParaRPr lang="el-GR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  <a:p>
            <a:pPr marL="742950" indent="-742950">
              <a:buFont typeface="+mj-lt"/>
              <a:buAutoNum type="arabicPeriod"/>
            </a:pPr>
            <a:endParaRPr lang="el-GR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  <a:p>
            <a:pPr marL="742950" indent="-742950">
              <a:buFont typeface="+mj-lt"/>
              <a:buAutoNum type="arabicPeriod"/>
            </a:pPr>
            <a:endParaRPr lang="el-GR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  <a:p>
            <a:pPr marL="742950" indent="-742950">
              <a:buFont typeface="+mj-lt"/>
              <a:buAutoNum type="arabicPeriod"/>
            </a:pPr>
            <a:endParaRPr lang="el-GR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l-G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Κατά </a:t>
            </a:r>
            <a:r>
              <a:rPr lang="el-G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την Καληδόνια ορογένεση </a:t>
            </a:r>
            <a:r>
              <a:rPr lang="el-G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σχηματίστηκαν τα παλαιότερα βουνά της Ευρώπης, δηλαδή οι Σκανδιναβικές Άλπεις και τα όρη της Σκωτίας</a:t>
            </a:r>
          </a:p>
        </p:txBody>
      </p:sp>
    </p:spTree>
    <p:extLst>
      <p:ext uri="{BB962C8B-B14F-4D97-AF65-F5344CB8AC3E}">
        <p14:creationId xmlns:p14="http://schemas.microsoft.com/office/powerpoint/2010/main" xmlns="" val="266754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016" t="15695" r="24375" b="12778"/>
          <a:stretch/>
        </p:blipFill>
        <p:spPr bwMode="auto">
          <a:xfrm>
            <a:off x="0" y="0"/>
            <a:ext cx="91372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Ορθογώνιο 1"/>
          <p:cNvSpPr/>
          <p:nvPr/>
        </p:nvSpPr>
        <p:spPr>
          <a:xfrm>
            <a:off x="0" y="4723250"/>
            <a:ext cx="5976000" cy="2124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742950" indent="-742950">
              <a:buFont typeface="+mj-lt"/>
              <a:buAutoNum type="arabicPeriod"/>
            </a:pPr>
            <a:endParaRPr lang="el-GR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l-G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Κατά </a:t>
            </a:r>
            <a:r>
              <a:rPr lang="el-G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την Ερκύνια ή Βαρίσκια ορογένεση </a:t>
            </a:r>
            <a:r>
              <a:rPr lang="el-G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σχηματίστηκαν τα Ουράλια όρη, η οροσειρά του </a:t>
            </a:r>
            <a:r>
              <a:rPr lang="el-GR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Ιούρα</a:t>
            </a:r>
            <a:r>
              <a:rPr lang="el-G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στην Γαλλία – Ελβετία και τα όρη της Ιβηρικής χερσονήσου, εκτός των Πυρηναίων και της Σιέρα Νεβάδα</a:t>
            </a:r>
          </a:p>
        </p:txBody>
      </p:sp>
    </p:spTree>
    <p:extLst>
      <p:ext uri="{BB962C8B-B14F-4D97-AF65-F5344CB8AC3E}">
        <p14:creationId xmlns:p14="http://schemas.microsoft.com/office/powerpoint/2010/main" xmlns="" val="389917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250" t="15556" r="25000" b="19722"/>
          <a:stretch/>
        </p:blipFill>
        <p:spPr bwMode="auto">
          <a:xfrm>
            <a:off x="-6491" y="0"/>
            <a:ext cx="914182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Ορθογώνιο 1"/>
          <p:cNvSpPr/>
          <p:nvPr/>
        </p:nvSpPr>
        <p:spPr>
          <a:xfrm>
            <a:off x="-7578" y="3120"/>
            <a:ext cx="5868000" cy="2160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742950" indent="-742950">
              <a:buFont typeface="+mj-lt"/>
              <a:buAutoNum type="arabicPeriod"/>
            </a:pPr>
            <a:endParaRPr lang="el-GR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l-G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Κατά </a:t>
            </a:r>
            <a:r>
              <a:rPr lang="el-G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την Αλπική ορογένεση</a:t>
            </a:r>
            <a:r>
              <a:rPr lang="el-G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σχηματίστηκαν τα βουνά της νότιας Ευρώπης, δηλαδή οι Άλπεις, ο Καύκασος, η Πίνδος, τα Πυρηναία, η Σιέρα Νεβάδα, τα Καρπάθια κ.α. </a:t>
            </a:r>
          </a:p>
        </p:txBody>
      </p:sp>
    </p:spTree>
    <p:extLst>
      <p:ext uri="{BB962C8B-B14F-4D97-AF65-F5344CB8AC3E}">
        <p14:creationId xmlns:p14="http://schemas.microsoft.com/office/powerpoint/2010/main" xmlns="" val="426832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870" t="25075" r="45970" b="47603"/>
          <a:stretch/>
        </p:blipFill>
        <p:spPr bwMode="auto">
          <a:xfrm>
            <a:off x="0" y="0"/>
            <a:ext cx="91467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12198" y="2420888"/>
            <a:ext cx="2071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rgbClr val="FFFF00"/>
                </a:solidFill>
              </a:rPr>
              <a:t>Ευρασιατική πλάκα</a:t>
            </a:r>
            <a:endParaRPr lang="el-GR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63688" y="4725144"/>
            <a:ext cx="2048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tx2">
                    <a:lumMod val="50000"/>
                  </a:schemeClr>
                </a:solidFill>
              </a:rPr>
              <a:t>Αφρικανική πλάκα</a:t>
            </a:r>
            <a:endParaRPr lang="el-GR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9353019">
            <a:off x="-169620" y="1442606"/>
            <a:ext cx="273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accent6">
                    <a:lumMod val="50000"/>
                  </a:schemeClr>
                </a:solidFill>
              </a:rPr>
              <a:t>Βορειοαμερικανική πλάκα</a:t>
            </a:r>
            <a:endParaRPr lang="el-G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3059832" y="0"/>
            <a:ext cx="2664296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 smtClean="0"/>
              <a:t>ΣΗΜΕΡΑ</a:t>
            </a:r>
            <a:endParaRPr lang="el-GR" sz="2800" b="1" dirty="0"/>
          </a:p>
        </p:txBody>
      </p:sp>
      <p:cxnSp>
        <p:nvCxnSpPr>
          <p:cNvPr id="12" name="11 - Ευθύγραμμο βέλος σύνδεσης"/>
          <p:cNvCxnSpPr/>
          <p:nvPr/>
        </p:nvCxnSpPr>
        <p:spPr>
          <a:xfrm flipH="1">
            <a:off x="2051720" y="1628800"/>
            <a:ext cx="504056" cy="216024"/>
          </a:xfrm>
          <a:prstGeom prst="straightConnector1">
            <a:avLst/>
          </a:prstGeom>
          <a:ln w="31750">
            <a:solidFill>
              <a:srgbClr val="7030A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7"/>
          <p:cNvSpPr txBox="1"/>
          <p:nvPr/>
        </p:nvSpPr>
        <p:spPr>
          <a:xfrm>
            <a:off x="2530172" y="1486311"/>
            <a:ext cx="1047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rgbClr val="7030A0"/>
                </a:solidFill>
              </a:rPr>
              <a:t>Ισλανδία</a:t>
            </a:r>
            <a:endParaRPr lang="el-GR" b="1" dirty="0">
              <a:solidFill>
                <a:srgbClr val="7030A0"/>
              </a:solidFill>
            </a:endParaRPr>
          </a:p>
        </p:txBody>
      </p:sp>
      <p:cxnSp>
        <p:nvCxnSpPr>
          <p:cNvPr id="15" name="14 - Ευθύγραμμο βέλος σύνδεσης"/>
          <p:cNvCxnSpPr/>
          <p:nvPr/>
        </p:nvCxnSpPr>
        <p:spPr>
          <a:xfrm>
            <a:off x="3059832" y="3573016"/>
            <a:ext cx="144016" cy="576064"/>
          </a:xfrm>
          <a:prstGeom prst="straightConnector1">
            <a:avLst/>
          </a:prstGeom>
          <a:ln w="31750">
            <a:solidFill>
              <a:srgbClr val="7030A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7"/>
          <p:cNvSpPr txBox="1"/>
          <p:nvPr/>
        </p:nvSpPr>
        <p:spPr>
          <a:xfrm>
            <a:off x="2627784" y="3068960"/>
            <a:ext cx="1234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rgbClr val="7030A0"/>
                </a:solidFill>
              </a:rPr>
              <a:t>Μεσόγειος</a:t>
            </a:r>
            <a:endParaRPr lang="el-GR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2984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l-GR" b="1" dirty="0" smtClean="0">
                <a:solidFill>
                  <a:schemeClr val="accent6">
                    <a:lumMod val="75000"/>
                  </a:schemeClr>
                </a:solidFill>
              </a:rPr>
              <a:t>Η γη μας</a:t>
            </a:r>
            <a:endParaRPr lang="el-GR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4274" name="AutoShape 2" descr="3D εικόνα του πλανήτη γη — Φωτογραφία © dovapi #1261773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6" name="5 - TextBox"/>
          <p:cNvSpPr txBox="1"/>
          <p:nvPr/>
        </p:nvSpPr>
        <p:spPr>
          <a:xfrm>
            <a:off x="5004048" y="1772816"/>
            <a:ext cx="381431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500" b="1" dirty="0" smtClean="0">
                <a:solidFill>
                  <a:schemeClr val="accent3">
                    <a:lumMod val="50000"/>
                  </a:schemeClr>
                </a:solidFill>
              </a:rPr>
              <a:t>Έχει ηλικία 4,6 δισ. Χρόνια </a:t>
            </a:r>
            <a:endParaRPr lang="el-GR" sz="25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552" t="15277" r="24616" b="13568"/>
          <a:stretch/>
        </p:blipFill>
        <p:spPr bwMode="auto">
          <a:xfrm>
            <a:off x="4664609" y="3501008"/>
            <a:ext cx="4479391" cy="3356992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4276" name="Picture 4" descr="Tο σχήμα και οι κινήσεις της Γης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96752"/>
            <a:ext cx="4752528" cy="4752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-1014" y="2996952"/>
            <a:ext cx="9144000" cy="3852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l-GR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Η</a:t>
            </a:r>
            <a:r>
              <a:rPr lang="el-GR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l-GR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Καληδόνια </a:t>
            </a:r>
            <a:r>
              <a:rPr lang="el-GR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που συνέβη στις αρχές </a:t>
            </a:r>
            <a:r>
              <a:rPr lang="el-GR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του </a:t>
            </a:r>
            <a:r>
              <a:rPr lang="el-GR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Παλαιοζωικού </a:t>
            </a:r>
            <a:r>
              <a:rPr lang="el-GR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αιώνα, </a:t>
            </a:r>
            <a:r>
              <a:rPr lang="el-GR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περίπου</a:t>
            </a:r>
            <a:r>
              <a:rPr lang="el-GR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570 εκατ. χρόνια </a:t>
            </a:r>
            <a:r>
              <a:rPr lang="el-GR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πριν</a:t>
            </a:r>
            <a:r>
              <a:rPr lang="el-GR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</a:p>
          <a:p>
            <a:r>
              <a:rPr lang="el-GR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Η</a:t>
            </a:r>
            <a:r>
              <a:rPr lang="el-GR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l-GR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Ερκύνια (ή Βαρίσκια) </a:t>
            </a:r>
            <a:r>
              <a:rPr lang="el-GR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που συνέβη στα μέσα του </a:t>
            </a:r>
            <a:r>
              <a:rPr lang="el-GR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Παλαιοζωικού αιώνα, </a:t>
            </a:r>
            <a:r>
              <a:rPr lang="el-GR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περίπου</a:t>
            </a:r>
            <a:r>
              <a:rPr lang="el-GR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350 εκατ. χρόνια </a:t>
            </a:r>
            <a:r>
              <a:rPr lang="el-GR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πριν</a:t>
            </a:r>
          </a:p>
          <a:p>
            <a:r>
              <a:rPr lang="el-GR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Η</a:t>
            </a:r>
            <a:r>
              <a:rPr lang="el-GR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l-GR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Αλπική </a:t>
            </a:r>
            <a:r>
              <a:rPr lang="el-GR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που συνέβη στις αρχές του </a:t>
            </a:r>
            <a:r>
              <a:rPr lang="el-GR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Κιανοζωικού</a:t>
            </a:r>
            <a:r>
              <a:rPr lang="el-GR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αιώνα, </a:t>
            </a:r>
            <a:r>
              <a:rPr lang="el-GR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περίπου</a:t>
            </a:r>
            <a:r>
              <a:rPr lang="el-GR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60 εκατ. χρόνια </a:t>
            </a:r>
            <a:r>
              <a:rPr lang="el-GR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πριν</a:t>
            </a:r>
            <a:endParaRPr lang="el-GR" sz="2800" dirty="0"/>
          </a:p>
        </p:txBody>
      </p:sp>
      <p:sp>
        <p:nvSpPr>
          <p:cNvPr id="4" name="Τίτλος 3"/>
          <p:cNvSpPr>
            <a:spLocks noGrp="1"/>
          </p:cNvSpPr>
          <p:nvPr>
            <p:ph type="title"/>
          </p:nvPr>
        </p:nvSpPr>
        <p:spPr>
          <a:xfrm>
            <a:off x="0" y="-609"/>
            <a:ext cx="9144000" cy="3060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l-GR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Ορογενέσεις στην Ευρώπη</a:t>
            </a:r>
            <a:br>
              <a:rPr lang="el-GR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el-GR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Πόσες είναι οι μεγάλες ορογενέσεις που διαμόρφωσαν την Ευρώπη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;</a:t>
            </a:r>
            <a:r>
              <a:rPr lang="el-GR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/>
            </a:r>
            <a:br>
              <a:rPr lang="el-GR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</a:br>
            <a:r>
              <a:rPr lang="el-GR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Είναι τρείς (3)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:</a:t>
            </a:r>
            <a:endParaRPr lang="el-GR" sz="3200" dirty="0"/>
          </a:p>
        </p:txBody>
      </p:sp>
    </p:spTree>
    <p:extLst>
      <p:ext uri="{BB962C8B-B14F-4D97-AF65-F5344CB8AC3E}">
        <p14:creationId xmlns:p14="http://schemas.microsoft.com/office/powerpoint/2010/main" xmlns="" val="417307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 txBox="1">
            <a:spLocks/>
          </p:cNvSpPr>
          <p:nvPr/>
        </p:nvSpPr>
        <p:spPr>
          <a:xfrm>
            <a:off x="395536" y="2636912"/>
            <a:ext cx="8229600" cy="158417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Φωτογραφίες οροσειρών</a:t>
            </a:r>
            <a:endParaRPr lang="el-GR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488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player.slideplayer.gr/85/13891011/slides/slide_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000"/>
            <a:ext cx="9144000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9708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player.slideplayer.gr/85/13891011/slides/slide_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3" r="271" b="261"/>
          <a:stretch/>
        </p:blipFill>
        <p:spPr bwMode="auto">
          <a:xfrm>
            <a:off x="0" y="0"/>
            <a:ext cx="9165757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8874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player.slideplayer.gr/85/13891011/slides/slide_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89" y="-5071"/>
            <a:ext cx="9168000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9082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player.slideplayer.gr/85/13891011/slides/slide_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000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7489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player.slideplayer.gr/85/13891011/slides/slide_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6" t="1020"/>
          <a:stretch/>
        </p:blipFill>
        <p:spPr bwMode="auto">
          <a:xfrm>
            <a:off x="0" y="0"/>
            <a:ext cx="9143502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2837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player.slideplayer.gr/85/13891011/slides/slide_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000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5745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player.slideplayer.gr/85/13891011/slides/slide_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722"/>
            <a:ext cx="9168000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4765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player.slideplayer.gr/85/13891011/slides/slide_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000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0399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7618040" cy="1143000"/>
          </a:xfrm>
        </p:spPr>
        <p:txBody>
          <a:bodyPr/>
          <a:lstStyle/>
          <a:p>
            <a:r>
              <a:rPr lang="el-GR" b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Cambria" pitchFamily="18" charset="0"/>
              </a:rPr>
              <a:t>Το εσωτερικό της Γης</a:t>
            </a:r>
            <a:endParaRPr lang="el-GR" b="1" dirty="0">
              <a:solidFill>
                <a:schemeClr val="accent6">
                  <a:lumMod val="75000"/>
                </a:schemeClr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56322" name="Picture 2" descr="https://geology4all.gr/wp-content/uploads/2024/11/%CF%84%CE%BF-%CE%B5%CF%83%CF%89%CF%84%CE%B5%CF%81%CE%B9%CE%BA%CE%BF-%CF%84%CE%B7%CF%82-%CE%B3%CE%B7%CF%8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124744"/>
            <a:ext cx="5140821" cy="5209518"/>
          </a:xfrm>
          <a:prstGeom prst="rect">
            <a:avLst/>
          </a:prstGeom>
          <a:noFill/>
        </p:spPr>
      </p:pic>
      <p:sp>
        <p:nvSpPr>
          <p:cNvPr id="9" name="8 - Ορθογώνιο"/>
          <p:cNvSpPr/>
          <p:nvPr/>
        </p:nvSpPr>
        <p:spPr>
          <a:xfrm>
            <a:off x="4572000" y="64886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dirty="0" smtClean="0"/>
              <a:t>Πηγή: </a:t>
            </a:r>
            <a:r>
              <a:rPr lang="en-US" dirty="0" smtClean="0"/>
              <a:t>https://geology4all.gr/courses</a:t>
            </a: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5868144" y="1844824"/>
            <a:ext cx="30243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u="sng" dirty="0" smtClean="0"/>
              <a:t>Γη</a:t>
            </a:r>
          </a:p>
          <a:p>
            <a:r>
              <a:rPr lang="el-GR" b="1" dirty="0" smtClean="0"/>
              <a:t>Ακτίνα : </a:t>
            </a:r>
            <a:r>
              <a:rPr lang="el-GR" dirty="0" smtClean="0"/>
              <a:t>6370</a:t>
            </a:r>
            <a:r>
              <a:rPr lang="en-US" dirty="0" smtClean="0"/>
              <a:t>Km</a:t>
            </a:r>
          </a:p>
          <a:p>
            <a:endParaRPr lang="en-US" dirty="0" smtClean="0"/>
          </a:p>
          <a:p>
            <a:r>
              <a:rPr lang="el-GR" b="1" dirty="0" smtClean="0"/>
              <a:t>Μανδύας: </a:t>
            </a:r>
            <a:r>
              <a:rPr lang="el-GR" dirty="0" smtClean="0"/>
              <a:t>πάχος 2900</a:t>
            </a:r>
            <a:r>
              <a:rPr lang="en-US" dirty="0" smtClean="0"/>
              <a:t>Km</a:t>
            </a:r>
          </a:p>
          <a:p>
            <a:endParaRPr lang="en-US" dirty="0" smtClean="0"/>
          </a:p>
          <a:p>
            <a:endParaRPr lang="el-GR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940" t="29802" r="35958" b="21097"/>
          <a:stretch/>
        </p:blipFill>
        <p:spPr bwMode="auto">
          <a:xfrm>
            <a:off x="-6" y="0"/>
            <a:ext cx="913981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- TextBox"/>
          <p:cNvSpPr txBox="1"/>
          <p:nvPr/>
        </p:nvSpPr>
        <p:spPr>
          <a:xfrm>
            <a:off x="395536" y="332656"/>
            <a:ext cx="81369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000" b="1" dirty="0" smtClean="0">
                <a:solidFill>
                  <a:schemeClr val="bg1">
                    <a:lumMod val="95000"/>
                  </a:schemeClr>
                </a:solidFill>
              </a:rPr>
              <a:t>Πτυχώσεις  Γεωλογικών στρωμάτων</a:t>
            </a:r>
            <a:endParaRPr lang="el-GR" sz="30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980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thesstoday.gr/wp-content/uploads/2021/02/%CE%A0%CF%84%CF%85%CF%87%CF%89%CE%BC%CE%AD%CE%BD%CE%B1-%CE%BC%CE%AC%CF%81%CE%BC%CE%B1%CF%81%CE%B1-%CE%9C%CE%B1%CF%81%CF%8E%CE%BD%CE%B5%CE%B9%CE%B1-1-scal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6" y="-20284"/>
            <a:ext cx="9119999" cy="687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- TextBox"/>
          <p:cNvSpPr txBox="1"/>
          <p:nvPr/>
        </p:nvSpPr>
        <p:spPr>
          <a:xfrm>
            <a:off x="395536" y="332656"/>
            <a:ext cx="81369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000" b="1" dirty="0" smtClean="0">
                <a:solidFill>
                  <a:schemeClr val="bg1">
                    <a:lumMod val="95000"/>
                  </a:schemeClr>
                </a:solidFill>
              </a:rPr>
              <a:t>Πτυχώσεις  Γεωλογικών στρωμάτων</a:t>
            </a:r>
            <a:endParaRPr lang="el-GR" sz="30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961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9" y="-2"/>
            <a:ext cx="9150785" cy="6858001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395536" y="332656"/>
            <a:ext cx="81369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000" b="1" dirty="0" smtClean="0">
                <a:solidFill>
                  <a:srgbClr val="FFFF00"/>
                </a:solidFill>
              </a:rPr>
              <a:t>Πτυχώσεις  Γεωλογικών στρωμάτων</a:t>
            </a:r>
            <a:endParaRPr lang="el-GR" sz="3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69280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395536" y="332656"/>
            <a:ext cx="81369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000" b="1" dirty="0" smtClean="0">
                <a:solidFill>
                  <a:srgbClr val="FFFF00"/>
                </a:solidFill>
              </a:rPr>
              <a:t>Πτυχώσεις  Γεωλογικών στρωμάτων</a:t>
            </a:r>
            <a:endParaRPr lang="el-GR" sz="3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46485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img9.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6140" y="1700808"/>
            <a:ext cx="4578699" cy="4988979"/>
          </a:xfrm>
          <a:prstGeom prst="rect">
            <a:avLst/>
          </a:prstGeom>
          <a:noFill/>
        </p:spPr>
      </p:pic>
      <p:pic>
        <p:nvPicPr>
          <p:cNvPr id="3" name="Picture 2" descr="https://player.slideplayer.gr/73/12328015/slides/slide_4.jpg"/>
          <p:cNvPicPr>
            <a:picLocks noChangeAspect="1" noChangeArrowheads="1"/>
          </p:cNvPicPr>
          <p:nvPr/>
        </p:nvPicPr>
        <p:blipFill>
          <a:blip r:embed="rId4" cstate="print"/>
          <a:srcRect l="23068" t="56902" r="24222" b="9227"/>
          <a:stretch>
            <a:fillRect/>
          </a:stretch>
        </p:blipFill>
        <p:spPr bwMode="auto">
          <a:xfrm>
            <a:off x="179512" y="1844824"/>
            <a:ext cx="3943071" cy="1900341"/>
          </a:xfrm>
          <a:prstGeom prst="rect">
            <a:avLst/>
          </a:prstGeom>
          <a:noFill/>
        </p:spPr>
      </p:pic>
      <p:sp>
        <p:nvSpPr>
          <p:cNvPr id="4" name="3 - Ορθογώνιο"/>
          <p:cNvSpPr/>
          <p:nvPr/>
        </p:nvSpPr>
        <p:spPr>
          <a:xfrm>
            <a:off x="179512" y="0"/>
            <a:ext cx="525658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/>
              <a:t> </a:t>
            </a:r>
            <a:r>
              <a:rPr lang="el-GR" sz="3000" b="1" dirty="0" smtClean="0">
                <a:solidFill>
                  <a:schemeClr val="accent6">
                    <a:lumMod val="75000"/>
                  </a:schemeClr>
                </a:solidFill>
              </a:rPr>
              <a:t>Δημιουργία της Ισλανδίας</a:t>
            </a:r>
            <a:endParaRPr lang="el-GR" sz="3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4 - Ορθογώνιο"/>
          <p:cNvSpPr/>
          <p:nvPr/>
        </p:nvSpPr>
        <p:spPr>
          <a:xfrm>
            <a:off x="251520" y="548680"/>
            <a:ext cx="889248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200" dirty="0" smtClean="0"/>
              <a:t>Η απομάκρυνση της </a:t>
            </a:r>
            <a:r>
              <a:rPr lang="el-GR" sz="2200" b="1" dirty="0" smtClean="0"/>
              <a:t>βορειοαμερικανικής</a:t>
            </a:r>
            <a:r>
              <a:rPr lang="el-GR" sz="2200" dirty="0" smtClean="0"/>
              <a:t> από την</a:t>
            </a:r>
            <a:r>
              <a:rPr lang="el-GR" sz="2200" b="1" dirty="0" smtClean="0"/>
              <a:t> </a:t>
            </a:r>
            <a:r>
              <a:rPr lang="el-GR" sz="2200" b="1" dirty="0" err="1" smtClean="0"/>
              <a:t>ευρασιατική</a:t>
            </a:r>
            <a:r>
              <a:rPr lang="el-GR" sz="2200" b="1" dirty="0" smtClean="0"/>
              <a:t> λιθοσφαιρική πλάκα </a:t>
            </a:r>
            <a:r>
              <a:rPr lang="el-GR" sz="2200" dirty="0" smtClean="0"/>
              <a:t>συνέβαλε πριν από εκατομμύρια χρόνια</a:t>
            </a:r>
          </a:p>
          <a:p>
            <a:r>
              <a:rPr lang="el-GR" sz="2200" dirty="0" smtClean="0"/>
              <a:t>Η </a:t>
            </a:r>
            <a:r>
              <a:rPr lang="el-GR" sz="2200" dirty="0" err="1" smtClean="0"/>
              <a:t>μεσοωκεάνια</a:t>
            </a:r>
            <a:r>
              <a:rPr lang="el-GR" sz="2200" dirty="0" smtClean="0"/>
              <a:t> ράχη εμφανίζεται στην επιφάνεια (ξηρά)</a:t>
            </a:r>
            <a:endParaRPr lang="el-GR" sz="2200" dirty="0"/>
          </a:p>
        </p:txBody>
      </p:sp>
      <p:pic>
        <p:nvPicPr>
          <p:cNvPr id="4098" name="Picture 2" descr="ΓΕΩΛΟΓΙΑ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933056"/>
            <a:ext cx="3934436" cy="2520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Η Ευρώπη γλιστράει κάτω από την αφρικανική πλάκ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484784"/>
            <a:ext cx="6137104" cy="4627377"/>
          </a:xfrm>
          <a:prstGeom prst="rect">
            <a:avLst/>
          </a:prstGeom>
          <a:noFill/>
        </p:spPr>
      </p:pic>
      <p:sp>
        <p:nvSpPr>
          <p:cNvPr id="3" name="2 - Ορθογώνιο"/>
          <p:cNvSpPr/>
          <p:nvPr/>
        </p:nvSpPr>
        <p:spPr>
          <a:xfrm>
            <a:off x="467544" y="764704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/>
              <a:t> Η σύγκρουση της </a:t>
            </a:r>
            <a:r>
              <a:rPr lang="el-GR" dirty="0" err="1" smtClean="0"/>
              <a:t>ευρασιατικής</a:t>
            </a:r>
            <a:r>
              <a:rPr lang="el-GR" dirty="0" smtClean="0"/>
              <a:t> με την αφρικανική πλάκα είναι πιθανό να οδηγήσει μετά από εκατομμύρια χρόνια στην </a:t>
            </a:r>
            <a:r>
              <a:rPr lang="el-GR" b="1" dirty="0" smtClean="0"/>
              <a:t>εξαφάνιση της Μεσογείου</a:t>
            </a:r>
            <a:r>
              <a:rPr lang="el-GR" dirty="0" smtClean="0"/>
              <a:t>.</a:t>
            </a:r>
            <a:endParaRPr lang="el-GR" dirty="0"/>
          </a:p>
        </p:txBody>
      </p:sp>
      <p:sp>
        <p:nvSpPr>
          <p:cNvPr id="4" name="3 - Ορθογώνιο"/>
          <p:cNvSpPr/>
          <p:nvPr/>
        </p:nvSpPr>
        <p:spPr>
          <a:xfrm>
            <a:off x="2267744" y="188640"/>
            <a:ext cx="400263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500" b="1" dirty="0" smtClean="0">
                <a:solidFill>
                  <a:schemeClr val="accent6">
                    <a:lumMod val="50000"/>
                  </a:schemeClr>
                </a:solidFill>
              </a:rPr>
              <a:t>Η εξαφάνιση της Μεσογείου</a:t>
            </a:r>
            <a:endParaRPr lang="el-GR" sz="25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4 - Ορθογώνιο"/>
          <p:cNvSpPr/>
          <p:nvPr/>
        </p:nvSpPr>
        <p:spPr>
          <a:xfrm>
            <a:off x="251520" y="6309320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/>
              <a:t>Πηγή: </a:t>
            </a:r>
            <a:r>
              <a:rPr lang="en-US" dirty="0" smtClean="0"/>
              <a:t>https://www.news247.gr/ellada/i-evropi-glistraei-kato-apo-tin-afrikaniki-plaka</a:t>
            </a:r>
            <a:endParaRPr lang="el-GR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Παρουσίαση του PowerPoi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052736"/>
            <a:ext cx="6364586" cy="52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Βιβλιογραφία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60648"/>
            <a:ext cx="5724128" cy="882352"/>
          </a:xfrm>
        </p:spPr>
        <p:txBody>
          <a:bodyPr/>
          <a:lstStyle/>
          <a:p>
            <a:r>
              <a:rPr lang="el-GR" b="1" dirty="0" smtClean="0">
                <a:solidFill>
                  <a:schemeClr val="accent6">
                    <a:lumMod val="75000"/>
                  </a:schemeClr>
                </a:solidFill>
              </a:rPr>
              <a:t>Η Λιθόσφαιρα</a:t>
            </a:r>
            <a:endParaRPr lang="el-GR" dirty="0"/>
          </a:p>
        </p:txBody>
      </p:sp>
      <p:pic>
        <p:nvPicPr>
          <p:cNvPr id="4" name="3 - Εικόνα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73424"/>
            <a:ext cx="8352928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8" name="Picture 2" descr="https://geology4all.gr/wp-content/uploads/2024/11/%CE%97-%CE%B4%CE%BF%CE%BC%CE%B7-%CF%84%CE%BF%CF%85-%CE%B5%CF%83%CF%89%CF%84%CE%B5%CF%81%CE%B9%CE%BA%CE%BF%CF%85-%CF%84%CE%B7%CF%82-%CE%B3%CE%B7%CF%8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4229" y="332656"/>
            <a:ext cx="3709771" cy="22048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el-GR" b="1" dirty="0" smtClean="0">
                <a:solidFill>
                  <a:schemeClr val="accent6">
                    <a:lumMod val="75000"/>
                  </a:schemeClr>
                </a:solidFill>
              </a:rPr>
              <a:t>Οι λιθοσφαιρικές Πλάκες </a:t>
            </a:r>
            <a:endParaRPr lang="el-GR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5298" name="Picture 2" descr="img6.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196752"/>
            <a:ext cx="7981684" cy="4176464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0" y="5445224"/>
            <a:ext cx="88924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Η λιθόσφαιρα δεν είναι ενιαία, αλλά αποτελείται από επτά (7) μεγάλες πλάκες (</a:t>
            </a:r>
            <a:r>
              <a:rPr lang="el-GR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Αφρικανική, </a:t>
            </a:r>
            <a:r>
              <a:rPr lang="el-GR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Ευρασιατική</a:t>
            </a:r>
            <a:r>
              <a:rPr lang="el-GR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, Ινδό-Αυστραλιανή, Ανταρκτική, πλάκα του Ειρηνικού, Βόρειο-Αμερικανική, Νότιο-Αμερικανική</a:t>
            </a:r>
            <a:r>
              <a:rPr lang="el-GR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) και πολλές άλλες μικρότερες (</a:t>
            </a:r>
            <a:r>
              <a:rPr lang="el-GR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Νάζκα, Ριβιέρα κ.τ.λ.</a:t>
            </a:r>
            <a:r>
              <a:rPr lang="el-GR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).</a:t>
            </a:r>
            <a:endParaRPr lang="el-GR" dirty="0">
              <a:ln w="17780" cmpd="sng">
                <a:solidFill>
                  <a:schemeClr val="bg1"/>
                </a:solidFill>
                <a:prstDash val="solid"/>
                <a:miter lim="800000"/>
              </a:ln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b="1" dirty="0" smtClean="0">
                <a:solidFill>
                  <a:schemeClr val="accent6">
                    <a:lumMod val="75000"/>
                  </a:schemeClr>
                </a:solidFill>
              </a:rPr>
              <a:t>Οι λιθοσφαιρικές Πλάκες – Μετακινούνται </a:t>
            </a:r>
            <a:endParaRPr lang="el-GR" dirty="0"/>
          </a:p>
        </p:txBody>
      </p:sp>
      <p:pic>
        <p:nvPicPr>
          <p:cNvPr id="4" name="3 - Εικόνα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628800"/>
            <a:ext cx="5544616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TextBox"/>
          <p:cNvSpPr txBox="1"/>
          <p:nvPr/>
        </p:nvSpPr>
        <p:spPr>
          <a:xfrm>
            <a:off x="2123728" y="1196752"/>
            <a:ext cx="65527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200" b="1" dirty="0" smtClean="0">
                <a:solidFill>
                  <a:schemeClr val="accent3">
                    <a:lumMod val="50000"/>
                  </a:schemeClr>
                </a:solidFill>
              </a:rPr>
              <a:t>Από 225 εκ. χρόνια πριν έως σήμερα </a:t>
            </a:r>
            <a:endParaRPr lang="el-GR" sz="22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6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Αίτιο της κίνησης των λιθοσφαιρικών Πλακών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= Ρεύματα</a:t>
            </a:r>
            <a:r>
              <a:rPr kumimoji="0" lang="el-GR" sz="44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μεταφοράς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b="1" baseline="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Που βρίσκονται στον</a:t>
            </a:r>
            <a:r>
              <a:rPr lang="el-GR" sz="4400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Μανδύα</a:t>
            </a:r>
            <a:r>
              <a:rPr kumimoji="0" lang="el-G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2 - Εικόνα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12776"/>
            <a:ext cx="5580112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6" name="Picture 2" descr="img6.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1412776"/>
            <a:ext cx="2940326" cy="3240360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323528" y="5229200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 smtClean="0"/>
              <a:t>Η θερμότητα που παράγει ο πυρήνας της Γης είναι υπεύθυνη για τη δημιουργία των ρευμάτων μεταφοράς στον μανδύα (</a:t>
            </a:r>
            <a:r>
              <a:rPr lang="el-GR" b="1" dirty="0" err="1" smtClean="0"/>
              <a:t>ασθενόσφαιρα</a:t>
            </a:r>
            <a:r>
              <a:rPr lang="el-GR" b="1" dirty="0" smtClean="0"/>
              <a:t>)</a:t>
            </a:r>
            <a:endParaRPr lang="el-GR" b="1" dirty="0"/>
          </a:p>
        </p:txBody>
      </p:sp>
      <p:sp>
        <p:nvSpPr>
          <p:cNvPr id="6" name="5 - Ορθογώνιο"/>
          <p:cNvSpPr/>
          <p:nvPr/>
        </p:nvSpPr>
        <p:spPr>
          <a:xfrm>
            <a:off x="251520" y="5949280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 smtClean="0"/>
              <a:t>Τα ρεύματα, μετακινούν τις λιθοσφαιρικές πλάκες πάνω στις οποίες βρίσκονται οι </a:t>
            </a:r>
            <a:r>
              <a:rPr lang="el-GR" b="1" u="sng" dirty="0" smtClean="0"/>
              <a:t>ήπειροι</a:t>
            </a:r>
            <a:endParaRPr lang="el-GR" b="1" u="sng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1979712" y="260648"/>
            <a:ext cx="44644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l-GR" sz="3200" b="1" dirty="0" smtClean="0">
                <a:solidFill>
                  <a:schemeClr val="accent6">
                    <a:lumMod val="75000"/>
                  </a:schemeClr>
                </a:solidFill>
              </a:rPr>
              <a:t>ι πλάκες μετακινούνται</a:t>
            </a:r>
            <a:endParaRPr lang="el-GR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9394" name="Picture 2" descr="https://geology4all.gr/wp-content/uploads/2024/11/%CE%9A%CE%B9%CE%BD%CE%B7%CF%83%CE%B5%CE%B9%CF%82-%CE%BB%CE%B9%CE%B8%CE%BF%CF%83%CF%86%CE%B1%CE%B9%CF%81%CE%B9%CE%BA%CF%89%CE%BD-%CF%80%CE%BB%CE%B1%CE%BA%CF%89%CE%BD-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980728"/>
            <a:ext cx="4714875" cy="5286375"/>
          </a:xfrm>
          <a:prstGeom prst="rect">
            <a:avLst/>
          </a:prstGeom>
          <a:noFill/>
        </p:spPr>
      </p:pic>
      <p:sp>
        <p:nvSpPr>
          <p:cNvPr id="4" name="3 - Ορθογώνιο"/>
          <p:cNvSpPr/>
          <p:nvPr/>
        </p:nvSpPr>
        <p:spPr>
          <a:xfrm>
            <a:off x="683568" y="6211669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https://geology4all.gr/courses/</a:t>
            </a:r>
            <a:r>
              <a:rPr lang="el-GR" dirty="0" smtClean="0"/>
              <a:t>γεωλογία-γεωγραφία-</a:t>
            </a:r>
            <a:r>
              <a:rPr lang="el-GR" dirty="0" err="1" smtClean="0"/>
              <a:t>β΄γυμνασίου</a:t>
            </a:r>
            <a:r>
              <a:rPr lang="el-GR" dirty="0" smtClean="0"/>
              <a:t>/</a:t>
            </a:r>
            <a:r>
              <a:rPr lang="en-US" dirty="0" smtClean="0"/>
              <a:t>lessons/</a:t>
            </a:r>
            <a:r>
              <a:rPr lang="el-GR" dirty="0" smtClean="0"/>
              <a:t>μάθημα-6-3-οι-λιθοσφαιρικές-πλάκες/</a:t>
            </a:r>
            <a:endParaRPr lang="el-GR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-18000" y="9331"/>
            <a:ext cx="9180000" cy="181588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l-GR" sz="2800" spc="-10" dirty="0">
                <a:solidFill>
                  <a:schemeClr val="bg1"/>
                </a:solidFill>
              </a:rPr>
              <a:t>Όταν </a:t>
            </a:r>
            <a:r>
              <a:rPr lang="el-GR" sz="2800" spc="-5" dirty="0">
                <a:solidFill>
                  <a:schemeClr val="bg1"/>
                </a:solidFill>
              </a:rPr>
              <a:t>δυο</a:t>
            </a:r>
            <a:r>
              <a:rPr lang="el-GR" sz="2800" spc="15" dirty="0">
                <a:solidFill>
                  <a:schemeClr val="bg1"/>
                </a:solidFill>
              </a:rPr>
              <a:t> </a:t>
            </a:r>
            <a:r>
              <a:rPr lang="el-GR" sz="2800" spc="-15" dirty="0">
                <a:solidFill>
                  <a:schemeClr val="bg1"/>
                </a:solidFill>
              </a:rPr>
              <a:t>πλάκες</a:t>
            </a:r>
            <a:r>
              <a:rPr lang="el-GR" sz="2800" spc="-10" dirty="0">
                <a:solidFill>
                  <a:schemeClr val="bg1"/>
                </a:solidFill>
              </a:rPr>
              <a:t> </a:t>
            </a:r>
            <a:r>
              <a:rPr lang="el-GR" sz="2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συγκλίνουν</a:t>
            </a:r>
            <a:r>
              <a:rPr lang="el-GR" sz="2800" spc="25" dirty="0">
                <a:solidFill>
                  <a:srgbClr val="F79646"/>
                </a:solidFill>
              </a:rPr>
              <a:t> </a:t>
            </a:r>
            <a:r>
              <a:rPr lang="el-GR" sz="2800" dirty="0">
                <a:solidFill>
                  <a:schemeClr val="bg1"/>
                </a:solidFill>
              </a:rPr>
              <a:t>η </a:t>
            </a:r>
            <a:r>
              <a:rPr lang="el-GR" sz="2800" spc="-25" dirty="0" smtClean="0">
                <a:solidFill>
                  <a:schemeClr val="bg1"/>
                </a:solidFill>
              </a:rPr>
              <a:t>πλάκα </a:t>
            </a:r>
            <a:r>
              <a:rPr lang="el-GR" sz="2800" dirty="0" smtClean="0">
                <a:solidFill>
                  <a:schemeClr val="bg1"/>
                </a:solidFill>
              </a:rPr>
              <a:t>με</a:t>
            </a:r>
            <a:r>
              <a:rPr lang="el-GR" sz="2800" spc="-5" dirty="0" smtClean="0">
                <a:solidFill>
                  <a:schemeClr val="bg1"/>
                </a:solidFill>
              </a:rPr>
              <a:t> </a:t>
            </a:r>
            <a:r>
              <a:rPr lang="el-GR" sz="2800" spc="-15" dirty="0">
                <a:solidFill>
                  <a:schemeClr val="bg1"/>
                </a:solidFill>
              </a:rPr>
              <a:t>το</a:t>
            </a:r>
            <a:r>
              <a:rPr lang="el-GR" sz="2800" spc="-5" dirty="0">
                <a:solidFill>
                  <a:schemeClr val="bg1"/>
                </a:solidFill>
              </a:rPr>
              <a:t> </a:t>
            </a:r>
            <a:r>
              <a:rPr lang="el-GR" sz="2800" spc="-10" dirty="0" smtClean="0">
                <a:solidFill>
                  <a:schemeClr val="bg1"/>
                </a:solidFill>
              </a:rPr>
              <a:t>μεγαλύτερο</a:t>
            </a:r>
            <a:r>
              <a:rPr lang="el-GR" sz="2800" spc="-5" dirty="0" smtClean="0">
                <a:solidFill>
                  <a:schemeClr val="bg1"/>
                </a:solidFill>
              </a:rPr>
              <a:t> </a:t>
            </a:r>
            <a:r>
              <a:rPr lang="el-GR" sz="2800" spc="-10" dirty="0" smtClean="0">
                <a:solidFill>
                  <a:schemeClr val="bg1"/>
                </a:solidFill>
              </a:rPr>
              <a:t>βάρος</a:t>
            </a:r>
            <a:r>
              <a:rPr lang="el-GR" sz="2800" spc="-10" dirty="0" smtClean="0"/>
              <a:t> </a:t>
            </a:r>
            <a:r>
              <a:rPr lang="el-GR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Fill>
                  <a:solidFill>
                    <a:srgbClr val="F79646"/>
                  </a:solidFill>
                </a:uFill>
              </a:rPr>
              <a:t>υποβυθίζεται</a:t>
            </a:r>
            <a:r>
              <a:rPr lang="el-GR" sz="2800" spc="-10" dirty="0" smtClean="0">
                <a:solidFill>
                  <a:srgbClr val="F79646"/>
                </a:solidFill>
              </a:rPr>
              <a:t> </a:t>
            </a:r>
            <a:r>
              <a:rPr lang="el-GR" sz="2800" spc="-30" dirty="0" smtClean="0">
                <a:solidFill>
                  <a:schemeClr val="bg1"/>
                </a:solidFill>
              </a:rPr>
              <a:t>κάτω</a:t>
            </a:r>
            <a:r>
              <a:rPr lang="el-GR" sz="2800" spc="15" dirty="0" smtClean="0">
                <a:solidFill>
                  <a:schemeClr val="bg1"/>
                </a:solidFill>
              </a:rPr>
              <a:t> </a:t>
            </a:r>
            <a:r>
              <a:rPr lang="el-GR" sz="2800" spc="-5" dirty="0">
                <a:solidFill>
                  <a:schemeClr val="bg1"/>
                </a:solidFill>
              </a:rPr>
              <a:t>από</a:t>
            </a:r>
            <a:r>
              <a:rPr lang="el-GR" sz="2800" spc="-20" dirty="0">
                <a:solidFill>
                  <a:schemeClr val="bg1"/>
                </a:solidFill>
              </a:rPr>
              <a:t> </a:t>
            </a:r>
            <a:r>
              <a:rPr lang="el-GR" sz="2800" spc="-25" dirty="0">
                <a:solidFill>
                  <a:schemeClr val="bg1"/>
                </a:solidFill>
              </a:rPr>
              <a:t>την</a:t>
            </a:r>
            <a:r>
              <a:rPr lang="el-GR" sz="2800" spc="10" dirty="0">
                <a:solidFill>
                  <a:schemeClr val="bg1"/>
                </a:solidFill>
              </a:rPr>
              <a:t> </a:t>
            </a:r>
            <a:r>
              <a:rPr lang="el-GR" sz="2800" spc="-10" dirty="0" smtClean="0">
                <a:solidFill>
                  <a:schemeClr val="bg1"/>
                </a:solidFill>
              </a:rPr>
              <a:t>ελαφρότερη. Όπως </a:t>
            </a:r>
            <a:r>
              <a:rPr lang="el-GR" sz="2800" spc="-5" dirty="0" smtClean="0">
                <a:solidFill>
                  <a:schemeClr val="bg1"/>
                </a:solidFill>
              </a:rPr>
              <a:t>π.χ. </a:t>
            </a:r>
            <a:r>
              <a:rPr lang="el-GR" sz="2800" dirty="0">
                <a:solidFill>
                  <a:schemeClr val="bg1"/>
                </a:solidFill>
              </a:rPr>
              <a:t>μια </a:t>
            </a:r>
            <a:r>
              <a:rPr lang="el-GR" sz="2800" spc="-25" dirty="0">
                <a:solidFill>
                  <a:schemeClr val="bg1"/>
                </a:solidFill>
              </a:rPr>
              <a:t>πλάκα </a:t>
            </a:r>
            <a:r>
              <a:rPr lang="el-GR" sz="2800" spc="-5" dirty="0">
                <a:solidFill>
                  <a:schemeClr val="bg1"/>
                </a:solidFill>
              </a:rPr>
              <a:t>που </a:t>
            </a:r>
            <a:r>
              <a:rPr lang="el-GR" sz="2800" dirty="0">
                <a:solidFill>
                  <a:schemeClr val="bg1"/>
                </a:solidFill>
              </a:rPr>
              <a:t> </a:t>
            </a:r>
            <a:r>
              <a:rPr lang="el-GR" sz="2800" spc="-10" dirty="0">
                <a:solidFill>
                  <a:schemeClr val="bg1"/>
                </a:solidFill>
              </a:rPr>
              <a:t>έχει</a:t>
            </a:r>
            <a:r>
              <a:rPr lang="el-GR" sz="2800" spc="-15" dirty="0">
                <a:solidFill>
                  <a:schemeClr val="bg1"/>
                </a:solidFill>
              </a:rPr>
              <a:t> </a:t>
            </a:r>
            <a:r>
              <a:rPr lang="el-GR" sz="2800" spc="-5" dirty="0">
                <a:solidFill>
                  <a:schemeClr val="bg1"/>
                </a:solidFill>
              </a:rPr>
              <a:t>«βαρύ»</a:t>
            </a:r>
            <a:r>
              <a:rPr lang="el-GR" sz="2800" spc="5" dirty="0">
                <a:solidFill>
                  <a:schemeClr val="bg1"/>
                </a:solidFill>
              </a:rPr>
              <a:t> </a:t>
            </a:r>
            <a:r>
              <a:rPr lang="el-GR" sz="2800" spc="-15" dirty="0">
                <a:solidFill>
                  <a:schemeClr val="bg1"/>
                </a:solidFill>
              </a:rPr>
              <a:t>ωκεάνιο</a:t>
            </a:r>
            <a:r>
              <a:rPr lang="el-GR" sz="2800" dirty="0">
                <a:solidFill>
                  <a:schemeClr val="bg1"/>
                </a:solidFill>
              </a:rPr>
              <a:t> </a:t>
            </a:r>
            <a:r>
              <a:rPr lang="el-GR" sz="2800" spc="-10" dirty="0">
                <a:solidFill>
                  <a:schemeClr val="bg1"/>
                </a:solidFill>
              </a:rPr>
              <a:t>φλοιό</a:t>
            </a:r>
            <a:r>
              <a:rPr lang="el-GR" sz="2800" spc="-15" dirty="0">
                <a:solidFill>
                  <a:schemeClr val="bg1"/>
                </a:solidFill>
              </a:rPr>
              <a:t> υποβυθίζεται </a:t>
            </a:r>
            <a:r>
              <a:rPr lang="el-GR" sz="2800" spc="-30" dirty="0">
                <a:solidFill>
                  <a:schemeClr val="bg1"/>
                </a:solidFill>
              </a:rPr>
              <a:t>κάτω</a:t>
            </a:r>
            <a:r>
              <a:rPr lang="el-GR" sz="2800" spc="-10" dirty="0">
                <a:solidFill>
                  <a:schemeClr val="bg1"/>
                </a:solidFill>
              </a:rPr>
              <a:t> </a:t>
            </a:r>
            <a:r>
              <a:rPr lang="el-GR" sz="2800" spc="-5" dirty="0">
                <a:solidFill>
                  <a:schemeClr val="bg1"/>
                </a:solidFill>
              </a:rPr>
              <a:t>από</a:t>
            </a:r>
            <a:r>
              <a:rPr lang="el-GR" sz="2800" spc="-10" dirty="0">
                <a:solidFill>
                  <a:schemeClr val="bg1"/>
                </a:solidFill>
              </a:rPr>
              <a:t> </a:t>
            </a:r>
            <a:r>
              <a:rPr lang="el-GR" sz="2800" dirty="0">
                <a:solidFill>
                  <a:schemeClr val="bg1"/>
                </a:solidFill>
              </a:rPr>
              <a:t>μια </a:t>
            </a:r>
            <a:r>
              <a:rPr lang="el-GR" sz="2800" spc="-10" dirty="0">
                <a:solidFill>
                  <a:schemeClr val="bg1"/>
                </a:solidFill>
              </a:rPr>
              <a:t>ελαφρότερη </a:t>
            </a:r>
            <a:r>
              <a:rPr lang="el-GR" sz="2800" spc="-525" dirty="0">
                <a:solidFill>
                  <a:schemeClr val="bg1"/>
                </a:solidFill>
              </a:rPr>
              <a:t> </a:t>
            </a:r>
            <a:r>
              <a:rPr lang="el-GR" sz="2800" spc="-25" dirty="0">
                <a:solidFill>
                  <a:schemeClr val="bg1"/>
                </a:solidFill>
              </a:rPr>
              <a:t>πλάκα</a:t>
            </a:r>
            <a:r>
              <a:rPr lang="el-GR" sz="2800" spc="-30" dirty="0">
                <a:solidFill>
                  <a:schemeClr val="bg1"/>
                </a:solidFill>
              </a:rPr>
              <a:t> </a:t>
            </a:r>
            <a:r>
              <a:rPr lang="el-GR" sz="2800" dirty="0">
                <a:solidFill>
                  <a:schemeClr val="bg1"/>
                </a:solidFill>
              </a:rPr>
              <a:t>με</a:t>
            </a:r>
            <a:r>
              <a:rPr lang="el-GR" sz="2800" spc="-20" dirty="0">
                <a:solidFill>
                  <a:schemeClr val="bg1"/>
                </a:solidFill>
              </a:rPr>
              <a:t> </a:t>
            </a:r>
            <a:r>
              <a:rPr lang="el-GR" sz="2800" spc="-15" dirty="0">
                <a:solidFill>
                  <a:schemeClr val="bg1"/>
                </a:solidFill>
              </a:rPr>
              <a:t>ηπειρωτικό</a:t>
            </a:r>
            <a:r>
              <a:rPr lang="el-GR" sz="2800" spc="-10" dirty="0">
                <a:solidFill>
                  <a:schemeClr val="bg1"/>
                </a:solidFill>
              </a:rPr>
              <a:t> </a:t>
            </a:r>
            <a:r>
              <a:rPr lang="el-GR" sz="2800" spc="-15" dirty="0">
                <a:solidFill>
                  <a:schemeClr val="bg1"/>
                </a:solidFill>
              </a:rPr>
              <a:t>φλοιό.</a:t>
            </a:r>
            <a:endParaRPr lang="el-GR" sz="2800" dirty="0">
              <a:solidFill>
                <a:schemeClr val="bg1"/>
              </a:solidFill>
            </a:endParaRPr>
          </a:p>
        </p:txBody>
      </p:sp>
      <p:pic>
        <p:nvPicPr>
          <p:cNvPr id="3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815882"/>
            <a:ext cx="9144000" cy="50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324106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1067</TotalTime>
  <Words>639</Words>
  <Application>Microsoft Office PowerPoint</Application>
  <PresentationFormat>Προβολή στην οθόνη (4:3)</PresentationFormat>
  <Paragraphs>76</Paragraphs>
  <Slides>37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37</vt:i4>
      </vt:variant>
    </vt:vector>
  </HeadingPairs>
  <TitlesOfParts>
    <vt:vector size="38" baseType="lpstr">
      <vt:lpstr>Θέμα του Office</vt:lpstr>
      <vt:lpstr>Η ορογένεση στην Ευρώπη (Μάθημα 6 )</vt:lpstr>
      <vt:lpstr>Η γη μας</vt:lpstr>
      <vt:lpstr>Το εσωτερικό της Γης</vt:lpstr>
      <vt:lpstr>Η Λιθόσφαιρα</vt:lpstr>
      <vt:lpstr>Οι λιθοσφαιρικές Πλάκες </vt:lpstr>
      <vt:lpstr>Οι λιθοσφαιρικές Πλάκες – Μετακινούνται </vt:lpstr>
      <vt:lpstr>Διαφάνεια 7</vt:lpstr>
      <vt:lpstr>Διαφάνεια 8</vt:lpstr>
      <vt:lpstr>Διαφάνεια 9</vt:lpstr>
      <vt:lpstr>Απόκλιση : Οι δυο πλάκες απομακρύνονται μεταξύ τους  στις μεσοωκεάνιες ράχες. Το κενό που δημιουργείται  συμπληρώνεται από λιωμένα πετρώματα που ανέρχονται  από την ασθενόσφαιρα. Αυτά ψύχονται, στερεοποιούνται  και προστίθενται στις δυο αποκλίνουσες πλάκες.</vt:lpstr>
      <vt:lpstr>Διαφάνεια 11</vt:lpstr>
      <vt:lpstr>Δημιουργία των βουνών (ορογένεση) </vt:lpstr>
      <vt:lpstr>Διαφάνεια 13</vt:lpstr>
      <vt:lpstr>Ευρώπη </vt:lpstr>
      <vt:lpstr>Διαφάνεια 15</vt:lpstr>
      <vt:lpstr>Διαφάνεια 16</vt:lpstr>
      <vt:lpstr>Διαφάνεια 17</vt:lpstr>
      <vt:lpstr>Διαφάνεια 18</vt:lpstr>
      <vt:lpstr>Διαφάνεια 19</vt:lpstr>
      <vt:lpstr>Ορογενέσεις στην Ευρώπη Πόσες είναι οι μεγάλες ορογενέσεις που διαμόρφωσαν την Ευρώπη; Είναι τρείς (3):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  <vt:lpstr>Διαφάνεια 30</vt:lpstr>
      <vt:lpstr>Διαφάνεια 31</vt:lpstr>
      <vt:lpstr>Διαφάνεια 32</vt:lpstr>
      <vt:lpstr>Διαφάνεια 33</vt:lpstr>
      <vt:lpstr>Διαφάνεια 34</vt:lpstr>
      <vt:lpstr>Διαφάνεια 35</vt:lpstr>
      <vt:lpstr>Διαφάνεια 36</vt:lpstr>
      <vt:lpstr>Βιβλιογραφία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subject>Ορογένεση</dc:subject>
  <dc:creator>Tantos Vasilis</dc:creator>
  <cp:keywords>Ορογένεση</cp:keywords>
  <cp:lastModifiedBy>Workstation-PC</cp:lastModifiedBy>
  <cp:revision>78</cp:revision>
  <dcterms:created xsi:type="dcterms:W3CDTF">2023-03-08T18:42:15Z</dcterms:created>
  <dcterms:modified xsi:type="dcterms:W3CDTF">2025-05-11T19:03:09Z</dcterms:modified>
  <cp:category>Γεωλογία</cp:category>
</cp:coreProperties>
</file>